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7" r:id="rId5"/>
    <p:sldId id="276" r:id="rId6"/>
    <p:sldId id="278" r:id="rId7"/>
    <p:sldId id="261" r:id="rId8"/>
    <p:sldId id="266" r:id="rId9"/>
    <p:sldId id="275" r:id="rId10"/>
    <p:sldId id="279" r:id="rId11"/>
    <p:sldId id="281" r:id="rId12"/>
    <p:sldId id="267" r:id="rId13"/>
    <p:sldId id="268" r:id="rId14"/>
    <p:sldId id="269" r:id="rId15"/>
    <p:sldId id="262" r:id="rId16"/>
    <p:sldId id="271" r:id="rId17"/>
    <p:sldId id="272" r:id="rId18"/>
    <p:sldId id="270" r:id="rId19"/>
    <p:sldId id="260" r:id="rId20"/>
    <p:sldId id="273" r:id="rId21"/>
    <p:sldId id="263" r:id="rId22"/>
    <p:sldId id="259" r:id="rId23"/>
    <p:sldId id="274" r:id="rId24"/>
    <p:sldId id="264" r:id="rId25"/>
    <p:sldId id="265" r:id="rId26"/>
    <p:sldId id="280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80" d="100"/>
          <a:sy n="180" d="100"/>
        </p:scale>
        <p:origin x="-79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2BCD6-EE2C-F040-8AC7-2FEC65C1F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B988527-398F-AC47-BF99-9CD5C6482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08BAF1-976A-9949-8397-1DC7BE656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9E6002-4E38-FC42-8782-DFEEC1C51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E9D848-BC31-1D4F-A09B-2652EC0E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4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594A30-3B0E-5B4D-8097-026096321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36F3FDC-3AF8-7746-B93A-527494967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B8BBFE-0D8D-4E44-8C83-A21AD22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EF5B1E-2932-D746-A9E8-C29DDE496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38A4BD-4443-3C41-9C42-6472C8508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2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CE5FAC-2909-044E-A63C-5706E43DE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379A89-77E8-1545-9E52-B3AAA710C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40761D-E0C3-784A-9731-ED96248D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9D0E0E-5C6E-5446-9626-BA2389C0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2A8483-7538-6640-832B-99D41802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6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98BE2D-8BE9-1541-A698-DA2C3B6FC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D7BC19-132E-4245-A77D-EB6801D14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49BC40-EACC-7F43-ACBB-617FBDF73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800D4A-8E7A-F54C-8B03-72E19B94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94D367-8402-FB44-BC8F-DFDB8C57C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8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F1DAC9-45AC-3B49-AC06-EABD284AF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DBA94A-EF4A-A945-A044-4F00223A7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A4499D-6B75-D34D-A30F-70534C8D9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4F47F8-0DF1-C347-9DB2-73413A25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5C39A9-5BD1-1647-944C-2C6A5929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1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BF91EA-9B0C-7B47-B0C7-31342EF4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F3FF86-E3A5-B640-BE1C-0E77F6731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5136FE-7754-0749-BDA4-C4728088D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DA975F-1C1E-2447-849D-293F05D3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6CFD77-3806-4146-B067-54841B7A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02DFE0-AC4B-394B-AC05-147B554C1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DE7607-A279-E343-9EF6-B79C6452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84F06F-C1BB-D140-AC3C-A4C0C291C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431F88-2331-C849-A8A9-4892B4C93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BB10C15-66C5-CE43-A323-53A42E670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1C2B620-D28F-3644-8E07-3E0B566E5C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42BE4C-5BAE-F648-BD27-21B29ADD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5F105F-315D-2B47-96BF-F53BC99C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5EF7B3-0E20-AF49-BAC5-A588142E9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7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C14931-8C60-2049-A3CF-74563A6B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C8F980-A7F9-814E-BB7F-8AB2F5B8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D6FFCD-0A87-1B49-9C27-5CA422336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9EF9470-15E8-214C-A6DC-33488039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2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482DA4F-ED3C-E14E-86DA-D7B94E047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F05A19-335D-5742-8782-0B1D6E79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4B5205-032F-C64B-8D9C-AE5664E66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9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CD86DB-3E62-9145-BD5D-EE6950817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DA306B-E674-DC48-8FD2-3B7412033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F9CB4B-335E-CF4D-9CF6-19D74C8C6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8DB495E-E8E4-3344-8497-9B68054FE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84857D-10D6-6D47-9331-DBD71E86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33D63C-13A0-074A-BC7F-E22505CC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4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593D78-DA1E-D044-95FE-DFFF8AB7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443C0BA-7ABA-ED41-9B35-10B18D1D6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F6CC26-A4A0-4F43-AE2A-3A321D81C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3B2E6D4-9C0A-4C44-BB51-4CE4585D0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1EAA4C-ED49-A049-8F89-662A0D2B7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A1ABE3-046C-EC47-8924-C3E83D6E0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9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29AB8C-2D0A-2C46-92EF-A3C73D618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C8E3F7-D735-5C4C-A5B0-AC9448657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1066DD-1B64-FB43-ABA0-BEB4F387EA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AB2F8-6492-1049-A9A6-F78771072E2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95BC8A-A37F-9548-A967-90B076AE1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EFCF77-9233-EC43-B504-79B5FB759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BBCA3-D869-E149-994C-A55276ABF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1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FE1C2D-C615-7D4B-9ADE-AB6858BA63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5AB9CD-A55C-014C-BB1B-36A6EB974D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Joshua A. Kroll</a:t>
            </a:r>
          </a:p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jkroll@nps.edu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CS 4000: Harnessing AI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 October 2019</a:t>
            </a:r>
          </a:p>
        </p:txBody>
      </p:sp>
    </p:spTree>
    <p:extLst>
      <p:ext uri="{BB962C8B-B14F-4D97-AF65-F5344CB8AC3E}">
        <p14:creationId xmlns:p14="http://schemas.microsoft.com/office/powerpoint/2010/main" val="157091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57FCFC-8878-4341-8F55-6001DABF8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and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4A7903-A5D0-104D-ACB3-8BE4EB24A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495"/>
            <a:ext cx="10515600" cy="4351338"/>
          </a:xfrm>
        </p:spPr>
        <p:txBody>
          <a:bodyPr/>
          <a:lstStyle/>
          <a:p>
            <a:r>
              <a:rPr lang="en-US" dirty="0"/>
              <a:t>The complexity or utility of automation doesn’t mean we necessarily ascribe intelligence to the system.</a:t>
            </a:r>
          </a:p>
          <a:p>
            <a:r>
              <a:rPr lang="en-US" dirty="0"/>
              <a:t>Tasks which “require human intelligence” are increasingly automated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4E3119-6FFF-2D47-AFFA-B84FDAD30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171" y="2714171"/>
            <a:ext cx="8287657" cy="41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26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26FC2F-D900-5241-AA77-E9CABA6D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Automation and Intelligence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CBC1E8-81D5-2545-AF00-430705315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9" y="2128341"/>
            <a:ext cx="5323698" cy="3549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09A83C-B464-2949-A8FA-5B94608E3C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837" y="2242358"/>
            <a:ext cx="5902891" cy="332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73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F1D0593-21A0-D843-AC93-819BA09F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Automation: Warehouses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8588EE-E8C3-6C42-B7BC-5D3220A301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90" y="1517693"/>
            <a:ext cx="8079210" cy="5387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9421DE-8786-9449-8280-30D989669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1860" y="1517693"/>
            <a:ext cx="9577860" cy="538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75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48B0E6-3119-EB4C-B80E-E01DC8292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Automation: Warehouses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79CB3A-721B-6C42-9C59-AEB8F2C022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807" y="1346886"/>
            <a:ext cx="7324310" cy="55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2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DFB966-B771-0E4B-A479-1ACA59F0E2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Examples of Automation: Warehouses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D19CF8-5424-4A42-98F8-A6A194D4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23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0D5117-2B54-3F44-9F5C-5B07FFDE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Concepts and Automation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B3506D-77C3-B54F-85F9-869ABFDC6B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731" y="2644346"/>
            <a:ext cx="6344846" cy="3608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7C21D1-4489-E343-A1FB-E9CE6E3A4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9"/>
            <a:ext cx="655473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28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4E550E-0A7F-784D-86FC-81FE7D9DE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97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7522DA-A36C-B74D-A1BA-6BB94CE636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4" y="0"/>
            <a:ext cx="1028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68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0D5117-2B54-3F44-9F5C-5B07FFDE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Concepts and Automation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EBBEC7-ED6D-EE43-9239-31B36FF745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4014812" cy="5167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D25789E-B238-CA4C-AB78-26D6F3F70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293" y="1880650"/>
            <a:ext cx="7158707" cy="47873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C51D11-BE95-E745-89A5-430B4FA61F61}"/>
              </a:ext>
            </a:extLst>
          </p:cNvPr>
          <p:cNvSpPr txBox="1"/>
          <p:nvPr/>
        </p:nvSpPr>
        <p:spPr>
          <a:xfrm>
            <a:off x="3979673" y="3686536"/>
            <a:ext cx="10887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ym typeface="Wingdings" pitchFamily="2" charset="2"/>
              </a:rPr>
              <a:t>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653047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63F119-D4A9-5C42-B141-71CB1CC1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vs.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6E5D54-B844-0447-8804-32F064BDE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690654" cy="503237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Rules</a:t>
            </a:r>
            <a:r>
              <a:rPr lang="en-US" dirty="0"/>
              <a:t> require no interpretation, so can be objectively applied both quickly and in a large number of cases</a:t>
            </a:r>
          </a:p>
          <a:p>
            <a:pPr lvl="1"/>
            <a:r>
              <a:rPr lang="en-US" dirty="0"/>
              <a:t>Consistency/Reproducibility/Predictability of outcomes</a:t>
            </a:r>
          </a:p>
          <a:p>
            <a:pPr lvl="1"/>
            <a:r>
              <a:rPr lang="en-US" dirty="0"/>
              <a:t>Once rule is set and facts determined, outcome is also determined</a:t>
            </a:r>
          </a:p>
          <a:p>
            <a:pPr lvl="1"/>
            <a:r>
              <a:rPr lang="en-US" dirty="0"/>
              <a:t>E.g., “You must be at least 35 years old to become president.”</a:t>
            </a:r>
          </a:p>
          <a:p>
            <a:r>
              <a:rPr lang="en-US" b="1" dirty="0"/>
              <a:t>Standards</a:t>
            </a:r>
            <a:r>
              <a:rPr lang="en-US" dirty="0"/>
              <a:t> are more flexible, allowing for some discretion in application</a:t>
            </a:r>
          </a:p>
          <a:p>
            <a:pPr lvl="1"/>
            <a:r>
              <a:rPr lang="en-US" dirty="0"/>
              <a:t>Flexibility to balance countervailing concerns or mitigating circumstances</a:t>
            </a:r>
          </a:p>
          <a:p>
            <a:pPr lvl="1"/>
            <a:r>
              <a:rPr lang="en-US" dirty="0"/>
              <a:t>Require a decision-maker to apply</a:t>
            </a:r>
          </a:p>
          <a:p>
            <a:pPr lvl="1"/>
            <a:r>
              <a:rPr lang="en-US" dirty="0"/>
              <a:t>E.g., “You must be sufficiently mature to become president.”</a:t>
            </a:r>
          </a:p>
          <a:p>
            <a:r>
              <a:rPr lang="en-US" b="1" dirty="0"/>
              <a:t>Principles</a:t>
            </a:r>
            <a:r>
              <a:rPr lang="en-US" dirty="0"/>
              <a:t> are open-ended but mandatory considerations</a:t>
            </a:r>
          </a:p>
          <a:p>
            <a:pPr lvl="1"/>
            <a:r>
              <a:rPr lang="en-US" dirty="0"/>
              <a:t>E.g., “No one should profit from their own misdeeds.”</a:t>
            </a:r>
          </a:p>
          <a:p>
            <a:pPr lvl="1"/>
            <a:r>
              <a:rPr lang="en-US" dirty="0"/>
              <a:t>E.g., “No citizen is above the law.”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5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E3DB8B-9D07-5543-A4B3-0C6CE691F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61" y="0"/>
            <a:ext cx="10291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77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03EABA-3BFF-7B4D-8C4F-AF6CB5D841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887" y="0"/>
            <a:ext cx="547353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07E1A8-97E1-6141-800D-DA9C543F3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15" y="0"/>
            <a:ext cx="5303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11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BA7EA-4205-0A4F-9FBB-7420F31D7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Automation Fail?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C51972-4368-7441-BE18-2FFDB29FB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Specification Error</a:t>
            </a:r>
            <a:r>
              <a:rPr lang="en-US" dirty="0"/>
              <a:t>: When the system’s rules are somehow substantively incorrect or incomplete.</a:t>
            </a:r>
          </a:p>
          <a:p>
            <a:pPr lvl="1"/>
            <a:r>
              <a:rPr lang="en-US" dirty="0"/>
              <a:t>E.g., a system doesn’t have a way for humans to flag bogus outputs or escalate wrong decisions</a:t>
            </a:r>
          </a:p>
          <a:p>
            <a:pPr lvl="1"/>
            <a:r>
              <a:rPr lang="en-US" dirty="0"/>
              <a:t>E.g., in 1988, the USS </a:t>
            </a:r>
            <a:r>
              <a:rPr lang="en-US" dirty="0" err="1"/>
              <a:t>Vicennes</a:t>
            </a:r>
            <a:r>
              <a:rPr lang="en-US" dirty="0"/>
              <a:t> shot down an Iranian commercial airliner believing it to be a fighter plane, likely due to re-use of id numbers by the radar system</a:t>
            </a:r>
          </a:p>
          <a:p>
            <a:r>
              <a:rPr lang="en-US" b="1" dirty="0"/>
              <a:t>Implementation Error</a:t>
            </a:r>
            <a:r>
              <a:rPr lang="en-US" dirty="0"/>
              <a:t>: When the rules are correct, but the system doesn’t implement them properly.</a:t>
            </a:r>
          </a:p>
          <a:p>
            <a:pPr lvl="1"/>
            <a:r>
              <a:rPr lang="en-US" dirty="0"/>
              <a:t>E.g., a computer welfare benefits-determination system in Colorado incorrectly denied benefits to needy families due to faulty programming.</a:t>
            </a:r>
          </a:p>
        </p:txBody>
      </p:sp>
    </p:spTree>
    <p:extLst>
      <p:ext uri="{BB962C8B-B14F-4D97-AF65-F5344CB8AC3E}">
        <p14:creationId xmlns:p14="http://schemas.microsoft.com/office/powerpoint/2010/main" val="419884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E6B830-8B62-2F4E-9C6E-F7CA0915A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Bias/Automation Dependency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684136-EC9C-134C-9A4B-BFBF6BD34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Automation Dependency</a:t>
            </a:r>
            <a:r>
              <a:rPr lang="en-US" dirty="0"/>
              <a:t>: By taking tasks away from humans, we deny them the ability to practice performing those tasks, </a:t>
            </a:r>
            <a:r>
              <a:rPr lang="en-US" i="1" dirty="0"/>
              <a:t>deskilling</a:t>
            </a:r>
            <a:r>
              <a:rPr lang="en-US" dirty="0"/>
              <a:t> the humans.</a:t>
            </a:r>
          </a:p>
          <a:p>
            <a:pPr lvl="1"/>
            <a:r>
              <a:rPr lang="en-US" dirty="0"/>
              <a:t>When was the last time you saddled a horse?</a:t>
            </a:r>
          </a:p>
          <a:p>
            <a:r>
              <a:rPr lang="en-US" b="1" dirty="0"/>
              <a:t>Automation Bias</a:t>
            </a:r>
            <a:r>
              <a:rPr lang="en-US" dirty="0"/>
              <a:t>: Humans tend to believe that automated systems are doing the right thing, and will discount contradictory information even if it is correct.</a:t>
            </a:r>
          </a:p>
          <a:p>
            <a:pPr lvl="1"/>
            <a:r>
              <a:rPr lang="en-US" dirty="0"/>
              <a:t>E.g., In one study, breast cancers diagnosed in 46% of cases without automated aids were discovered in only 21% of cases when an automated diagnostic aid failed to identify the cancer.</a:t>
            </a:r>
          </a:p>
        </p:txBody>
      </p:sp>
    </p:spTree>
    <p:extLst>
      <p:ext uri="{BB962C8B-B14F-4D97-AF65-F5344CB8AC3E}">
        <p14:creationId xmlns:p14="http://schemas.microsoft.com/office/powerpoint/2010/main" val="71803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F673DB-A94A-B44D-AD76-A52D82830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37" y="0"/>
            <a:ext cx="1027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77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3CD93-8F98-484D-BEC2-39CC09DD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Trust Automated Systems?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79EBC1-4BEB-9A4D-9696-B3531BFC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US" dirty="0"/>
              <a:t>Do careful engineering around specifications for completeness/correctness</a:t>
            </a:r>
          </a:p>
          <a:p>
            <a:r>
              <a:rPr lang="en-US" dirty="0"/>
              <a:t>Do careful tests/validation of the system for conformance to requirements &amp; overall function</a:t>
            </a:r>
          </a:p>
          <a:p>
            <a:r>
              <a:rPr lang="en-US" dirty="0"/>
              <a:t>Examine full context: automation &amp; people &amp; policies</a:t>
            </a:r>
          </a:p>
          <a:p>
            <a:r>
              <a:rPr lang="en-US" dirty="0"/>
              <a:t>Provide escalation paths to resolve automation failures</a:t>
            </a:r>
          </a:p>
          <a:p>
            <a:pPr lvl="1"/>
            <a:r>
              <a:rPr lang="en-US" dirty="0"/>
              <a:t>Allow humans to challenge automated results when they’re wrong</a:t>
            </a:r>
          </a:p>
          <a:p>
            <a:pPr lvl="1"/>
            <a:r>
              <a:rPr lang="en-US" dirty="0"/>
              <a:t>Provide alternate non-automated approaches that can reason beyond the rules</a:t>
            </a:r>
          </a:p>
        </p:txBody>
      </p:sp>
    </p:spTree>
    <p:extLst>
      <p:ext uri="{BB962C8B-B14F-4D97-AF65-F5344CB8AC3E}">
        <p14:creationId xmlns:p14="http://schemas.microsoft.com/office/powerpoint/2010/main" val="2166245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1BFB7-84D2-3E41-B21E-9AE7830D6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62016" cy="1325563"/>
          </a:xfrm>
        </p:spPr>
        <p:txBody>
          <a:bodyPr/>
          <a:lstStyle/>
          <a:p>
            <a:r>
              <a:rPr lang="en-US" dirty="0"/>
              <a:t>Tradeoffs: When and what should we automate?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7DC95B9-BF6A-C84A-ADB2-DBD4CAF570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Benefits of Automation</a:t>
            </a:r>
          </a:p>
          <a:p>
            <a:r>
              <a:rPr lang="en-US" dirty="0"/>
              <a:t>Speed/scale</a:t>
            </a:r>
          </a:p>
          <a:p>
            <a:r>
              <a:rPr lang="en-US" dirty="0"/>
              <a:t>Consistent, reliable, predictable</a:t>
            </a:r>
          </a:p>
          <a:p>
            <a:r>
              <a:rPr lang="en-US" dirty="0"/>
              <a:t>Remove tedious human work</a:t>
            </a:r>
          </a:p>
          <a:p>
            <a:r>
              <a:rPr lang="en-US" dirty="0"/>
              <a:t>Structure a process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F8E563C-E2C0-144C-9CCD-EB11862F1F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Risks of Automation</a:t>
            </a:r>
          </a:p>
          <a:p>
            <a:r>
              <a:rPr lang="en-US" dirty="0"/>
              <a:t>Failures can propagate</a:t>
            </a:r>
          </a:p>
          <a:p>
            <a:r>
              <a:rPr lang="en-US" dirty="0"/>
              <a:t>Models are not truth</a:t>
            </a:r>
          </a:p>
          <a:p>
            <a:r>
              <a:rPr lang="en-US" dirty="0"/>
              <a:t>Deskilling humans</a:t>
            </a:r>
          </a:p>
          <a:p>
            <a:r>
              <a:rPr lang="en-US" dirty="0"/>
              <a:t>Loss of human autonomy/dignity</a:t>
            </a:r>
          </a:p>
        </p:txBody>
      </p:sp>
    </p:spTree>
    <p:extLst>
      <p:ext uri="{BB962C8B-B14F-4D97-AF65-F5344CB8AC3E}">
        <p14:creationId xmlns:p14="http://schemas.microsoft.com/office/powerpoint/2010/main" val="860949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9F55B01-A63E-A24C-910E-129CEB1CA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gain by automation?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EE1218-D8D9-C84F-8F10-8A6A04578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Automation is very useful!</a:t>
            </a:r>
          </a:p>
          <a:p>
            <a:pPr lvl="1"/>
            <a:r>
              <a:rPr lang="en-US" dirty="0"/>
              <a:t>Faster</a:t>
            </a:r>
          </a:p>
          <a:p>
            <a:pPr lvl="1"/>
            <a:r>
              <a:rPr lang="en-US" dirty="0"/>
              <a:t>Avoids human foibles (inattention, fatigue, capricious departure from rules)</a:t>
            </a:r>
          </a:p>
          <a:p>
            <a:r>
              <a:rPr lang="en-US" dirty="0"/>
              <a:t>Automation isn’t intelligence</a:t>
            </a:r>
          </a:p>
          <a:p>
            <a:pPr lvl="1"/>
            <a:r>
              <a:rPr lang="en-US" dirty="0"/>
              <a:t>In fact, it often changes our perception of what requires intelligence!</a:t>
            </a:r>
          </a:p>
          <a:p>
            <a:r>
              <a:rPr lang="en-US" dirty="0"/>
              <a:t>But automating functions doesn’t automatically increase reliability</a:t>
            </a:r>
          </a:p>
          <a:p>
            <a:pPr lvl="1"/>
            <a:r>
              <a:rPr lang="en-US" dirty="0"/>
              <a:t>Automated systems fail differently to human-operated systems</a:t>
            </a:r>
          </a:p>
          <a:p>
            <a:r>
              <a:rPr lang="en-US" dirty="0"/>
              <a:t>Need to understand what to automate, how to automate it, and why</a:t>
            </a:r>
          </a:p>
          <a:p>
            <a:pPr lvl="2"/>
            <a:r>
              <a:rPr lang="en-US" dirty="0"/>
              <a:t>Trustworthy automation integrates machines and humans and the contexts of each</a:t>
            </a:r>
          </a:p>
        </p:txBody>
      </p:sp>
    </p:spTree>
    <p:extLst>
      <p:ext uri="{BB962C8B-B14F-4D97-AF65-F5344CB8AC3E}">
        <p14:creationId xmlns:p14="http://schemas.microsoft.com/office/powerpoint/2010/main" val="1169703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C34659-AB73-9C45-B18C-05B654C3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717550"/>
            <a:ext cx="83566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4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C9448E-3DC4-6240-AB85-AAD9E2BD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automation?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01D5C9-5B22-2647-8902-70D75814F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/>
              <a:t>Operation of a process according to a </a:t>
            </a:r>
            <a:r>
              <a:rPr lang="en-US" b="1" i="1" dirty="0"/>
              <a:t>set of established rules</a:t>
            </a:r>
            <a:endParaRPr lang="en-US" dirty="0"/>
          </a:p>
          <a:p>
            <a:pPr lvl="1"/>
            <a:r>
              <a:rPr lang="en-US" dirty="0"/>
              <a:t>Generally, the rules are referred to as a </a:t>
            </a:r>
            <a:r>
              <a:rPr lang="en-US" b="1" dirty="0"/>
              <a:t>specification</a:t>
            </a:r>
            <a:endParaRPr lang="en-US" dirty="0"/>
          </a:p>
          <a:p>
            <a:pPr lvl="2"/>
            <a:r>
              <a:rPr lang="en-US" dirty="0"/>
              <a:t>Explicit specifications</a:t>
            </a:r>
          </a:p>
          <a:p>
            <a:pPr lvl="2"/>
            <a:r>
              <a:rPr lang="en-US" dirty="0"/>
              <a:t>Implicit specifications (more on this later)</a:t>
            </a:r>
          </a:p>
          <a:p>
            <a:pPr lvl="2"/>
            <a:r>
              <a:rPr lang="en-US" dirty="0"/>
              <a:t>Can be simple or highly complex</a:t>
            </a:r>
          </a:p>
          <a:p>
            <a:pPr lvl="1"/>
            <a:r>
              <a:rPr lang="en-US" dirty="0"/>
              <a:t>Can be implemented in a variety of ways, both human and machine</a:t>
            </a:r>
          </a:p>
          <a:p>
            <a:pPr lvl="2"/>
            <a:r>
              <a:rPr lang="en-US" dirty="0"/>
              <a:t>In software (software controllers, AI)</a:t>
            </a:r>
          </a:p>
          <a:p>
            <a:pPr lvl="2"/>
            <a:r>
              <a:rPr lang="en-US" dirty="0"/>
              <a:t>Mechanically (looms, autopilots)</a:t>
            </a:r>
          </a:p>
          <a:p>
            <a:pPr lvl="2"/>
            <a:r>
              <a:rPr lang="en-US" dirty="0"/>
              <a:t>Via groups of people (bureaucracies, “computers”)</a:t>
            </a:r>
          </a:p>
          <a:p>
            <a:r>
              <a:rPr lang="en-US" dirty="0"/>
              <a:t>Often, automation works in tandem with humans</a:t>
            </a:r>
          </a:p>
          <a:p>
            <a:pPr lvl="1"/>
            <a:r>
              <a:rPr lang="en-US" dirty="0"/>
              <a:t>Very few scenarios are truly “fully automated”</a:t>
            </a:r>
          </a:p>
          <a:p>
            <a:r>
              <a:rPr lang="en-US" dirty="0"/>
              <a:t>Today, we’re going to explore what it means to automate something</a:t>
            </a:r>
          </a:p>
        </p:txBody>
      </p:sp>
    </p:spTree>
    <p:extLst>
      <p:ext uri="{BB962C8B-B14F-4D97-AF65-F5344CB8AC3E}">
        <p14:creationId xmlns:p14="http://schemas.microsoft.com/office/powerpoint/2010/main" val="287359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4FB81D-601F-8749-9E11-918A32564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060" y="0"/>
            <a:ext cx="7057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72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2F283C8-1860-6C46-A677-B974A98FD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Automation: Automata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209133-1899-7E47-841A-8D815C747A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688" y="1683318"/>
            <a:ext cx="3587044" cy="5167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53FAA30-977A-294A-8264-37A183D26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32" y="1690688"/>
            <a:ext cx="7615581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5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4E91C3F-6356-2E48-A4C1-EA90D38FA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Automation: Jacquard Looms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87F395-27E1-EE48-999D-BE60781389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0688"/>
            <a:ext cx="6761719" cy="4506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CE434D-7768-F84C-8ED4-D719EE31FD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598" y="1690688"/>
            <a:ext cx="4501053" cy="45066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5991B0-3758-6B40-8A02-2A62B1253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163" y="4064000"/>
            <a:ext cx="4191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68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CEE26-020D-3B41-9EE0-1ED18D916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automation: Autopilot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8B941D-A356-6546-8231-E37D94960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580" y="2583764"/>
            <a:ext cx="7625420" cy="4270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63DCA7-E31E-1147-BBD3-CFFCB1BC69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19" y="1690688"/>
            <a:ext cx="4658498" cy="34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56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CEE26-020D-3B41-9EE0-1ED18D916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automation: Autopilot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03EE28-B9F4-C843-B30E-92BECAC6B0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986" y="1309816"/>
            <a:ext cx="8288028" cy="554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0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8E6F99E-6E1E-1841-AC00-8EF21051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Automation: Computers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2E761F-0954-E14F-9ED9-0D919CCB9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1409700"/>
            <a:ext cx="80518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66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17621</TotalTime>
  <Words>755</Words>
  <Application>Microsoft Macintosh PowerPoint</Application>
  <PresentationFormat>Custom</PresentationFormat>
  <Paragraphs>84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Automation</vt:lpstr>
      <vt:lpstr>PowerPoint Presentation</vt:lpstr>
      <vt:lpstr>What is automation?</vt:lpstr>
      <vt:lpstr>PowerPoint Presentation</vt:lpstr>
      <vt:lpstr>Examples of Automation: Automata</vt:lpstr>
      <vt:lpstr>Examples of Automation: Jacquard Looms</vt:lpstr>
      <vt:lpstr>Examples of automation: Autopilot</vt:lpstr>
      <vt:lpstr>Examples of automation: Autopilot</vt:lpstr>
      <vt:lpstr>Examples of Automation: Computers</vt:lpstr>
      <vt:lpstr>Automation and Intelligence</vt:lpstr>
      <vt:lpstr>Example of Automation and Intelligence</vt:lpstr>
      <vt:lpstr>Examples of Automation: Warehouses</vt:lpstr>
      <vt:lpstr>Examples of Automation: Warehouses</vt:lpstr>
      <vt:lpstr>Examples of Automation: Warehouses</vt:lpstr>
      <vt:lpstr>Problem Concepts and Automation</vt:lpstr>
      <vt:lpstr>PowerPoint Presentation</vt:lpstr>
      <vt:lpstr>PowerPoint Presentation</vt:lpstr>
      <vt:lpstr>Problem Concepts and Automation</vt:lpstr>
      <vt:lpstr>Rules vs. Standards</vt:lpstr>
      <vt:lpstr>PowerPoint Presentation</vt:lpstr>
      <vt:lpstr>How does Automation Fail?</vt:lpstr>
      <vt:lpstr>Automation Bias/Automation Dependency</vt:lpstr>
      <vt:lpstr>PowerPoint Presentation</vt:lpstr>
      <vt:lpstr>How can we Trust Automated Systems?</vt:lpstr>
      <vt:lpstr>Tradeoffs: When and what should we automate?</vt:lpstr>
      <vt:lpstr>What do we gain by automation?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Automation</dc:title>
  <dc:creator>Kroll, Joshua (CIV)</dc:creator>
  <cp:lastModifiedBy>ryan stuart</cp:lastModifiedBy>
  <cp:revision>36</cp:revision>
  <dcterms:created xsi:type="dcterms:W3CDTF">2019-09-24T22:36:57Z</dcterms:created>
  <dcterms:modified xsi:type="dcterms:W3CDTF">2019-10-07T22:35:05Z</dcterms:modified>
</cp:coreProperties>
</file>