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56" r:id="rId2"/>
    <p:sldId id="258" r:id="rId3"/>
    <p:sldId id="257" r:id="rId4"/>
    <p:sldId id="262" r:id="rId5"/>
  </p:sldIdLst>
  <p:sldSz cx="77724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a:srgbClr val="FBD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5"/>
    <p:restoredTop sz="94655"/>
  </p:normalViewPr>
  <p:slideViewPr>
    <p:cSldViewPr snapToGrid="0" snapToObjects="1">
      <p:cViewPr varScale="1">
        <p:scale>
          <a:sx n="74" d="100"/>
          <a:sy n="74" d="100"/>
        </p:scale>
        <p:origin x="3024" y="8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BBE440-E436-1A4F-91EB-69D6974E91C9}" type="datetimeFigureOut">
              <a:rPr lang="en-US" smtClean="0"/>
              <a:t>4/22/2019</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23EDEB1-5CCC-1849-9B3B-A9FFB2D890B6}" type="slidenum">
              <a:rPr lang="en-US" smtClean="0"/>
              <a:t>‹#›</a:t>
            </a:fld>
            <a:endParaRPr lang="en-US"/>
          </a:p>
        </p:txBody>
      </p:sp>
    </p:spTree>
    <p:extLst>
      <p:ext uri="{BB962C8B-B14F-4D97-AF65-F5344CB8AC3E}">
        <p14:creationId xmlns:p14="http://schemas.microsoft.com/office/powerpoint/2010/main" val="94836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64EE94-358C-DE45-9FBF-287A435AFDF7}"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64EE94-358C-DE45-9FBF-287A435AFDF7}"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64EE94-358C-DE45-9FBF-287A435AFDF7}"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64EE94-358C-DE45-9FBF-287A435AFDF7}"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64EE94-358C-DE45-9FBF-287A435AFDF7}"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64EE94-358C-DE45-9FBF-287A435AFDF7}"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64EE94-358C-DE45-9FBF-287A435AFDF7}" type="datetimeFigureOut">
              <a:rPr lang="en-US" smtClean="0"/>
              <a:t>4/22/2019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64EE94-358C-DE45-9FBF-287A435AFDF7}" type="datetimeFigureOut">
              <a:rPr lang="en-US" smtClean="0"/>
              <a:t>4/22/2019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4EE94-358C-DE45-9FBF-287A435AFDF7}" type="datetimeFigureOut">
              <a:rPr lang="en-US" smtClean="0"/>
              <a:t>4/22/2019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C64EE94-358C-DE45-9FBF-287A435AFDF7}"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C64EE94-358C-DE45-9FBF-287A435AFDF7}"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ACDF4-288E-5344-A8F4-323BCF82B1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0C64EE94-358C-DE45-9FBF-287A435AFDF7}" type="datetimeFigureOut">
              <a:rPr lang="en-US" smtClean="0"/>
              <a:t>4/22/2019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81DACDF4-288E-5344-A8F4-323BCF82B122}" type="slidenum">
              <a:rPr lang="en-US" smtClean="0"/>
              <a:t>‹#›</a:t>
            </a:fld>
            <a:endParaRPr lang="en-US"/>
          </a:p>
        </p:txBody>
      </p:sp>
    </p:spTree>
    <p:extLst>
      <p:ext uri="{BB962C8B-B14F-4D97-AF65-F5344CB8AC3E}">
        <p14:creationId xmlns:p14="http://schemas.microsoft.com/office/powerpoint/2010/main" val="1093129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472" y="292205"/>
            <a:ext cx="7494819" cy="1234440"/>
          </a:xfrm>
          <a:prstGeom prst="rect">
            <a:avLst/>
          </a:prstGeom>
        </p:spPr>
      </p:pic>
      <p:sp>
        <p:nvSpPr>
          <p:cNvPr id="13" name="TextBox 12"/>
          <p:cNvSpPr txBox="1"/>
          <p:nvPr/>
        </p:nvSpPr>
        <p:spPr>
          <a:xfrm>
            <a:off x="179472" y="1695148"/>
            <a:ext cx="7429500" cy="338554"/>
          </a:xfrm>
          <a:prstGeom prst="rect">
            <a:avLst/>
          </a:prstGeom>
          <a:noFill/>
        </p:spPr>
        <p:txBody>
          <a:bodyPr wrap="square" rtlCol="0">
            <a:spAutoFit/>
          </a:bodyPr>
          <a:lstStyle/>
          <a:p>
            <a:pPr algn="ctr"/>
            <a:r>
              <a:rPr lang="en-US" sz="1600" b="1" i="1" dirty="0">
                <a:solidFill>
                  <a:schemeClr val="bg1"/>
                </a:solidFill>
              </a:rPr>
              <a:t>NPS Field Experimentation 18-4</a:t>
            </a:r>
          </a:p>
        </p:txBody>
      </p:sp>
      <p:sp>
        <p:nvSpPr>
          <p:cNvPr id="6" name="Rectangle 5"/>
          <p:cNvSpPr/>
          <p:nvPr/>
        </p:nvSpPr>
        <p:spPr>
          <a:xfrm>
            <a:off x="117611" y="5929690"/>
            <a:ext cx="7556680" cy="2913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6569" y="6332154"/>
            <a:ext cx="3966382" cy="1569660"/>
          </a:xfrm>
          <a:prstGeom prst="rect">
            <a:avLst/>
          </a:prstGeom>
          <a:noFill/>
        </p:spPr>
        <p:txBody>
          <a:bodyPr wrap="square" rtlCol="0">
            <a:spAutoFit/>
          </a:bodyPr>
          <a:lstStyle/>
          <a:p>
            <a:pPr algn="just"/>
            <a:r>
              <a:rPr lang="en-US" sz="1200" dirty="0"/>
              <a:t>NPS CRUSER held its eighth annual Technical Continuum (TechCon) on 17 April 2019 in the NPS Mechanical Engineering Auditorium.  CRUSER's annual NPS TechCon provides the greater CRUSER Community of Interest an opportunity to gather and explore research topics of mutual interest. Responding to SECNAV direction, TechCon 2019 focused specifically on how NPS researchers might work more successfully with industry.</a:t>
            </a:r>
          </a:p>
        </p:txBody>
      </p:sp>
      <p:sp>
        <p:nvSpPr>
          <p:cNvPr id="8" name="Rectangle 7"/>
          <p:cNvSpPr/>
          <p:nvPr/>
        </p:nvSpPr>
        <p:spPr>
          <a:xfrm>
            <a:off x="126569" y="5789723"/>
            <a:ext cx="7528220" cy="4733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0571" y="5819420"/>
            <a:ext cx="7523176" cy="369332"/>
          </a:xfrm>
          <a:prstGeom prst="rect">
            <a:avLst/>
          </a:prstGeom>
          <a:noFill/>
        </p:spPr>
        <p:txBody>
          <a:bodyPr wrap="square" rtlCol="0">
            <a:spAutoFit/>
          </a:bodyPr>
          <a:lstStyle/>
          <a:p>
            <a:r>
              <a:rPr lang="en-US" b="1" dirty="0"/>
              <a:t>Event Description	  </a:t>
            </a:r>
            <a:r>
              <a:rPr lang="en-US" sz="1400" i="1" dirty="0"/>
              <a:t>From Technical to Ethical...From Concept Generation to Experimentation...</a:t>
            </a:r>
            <a:endParaRPr lang="en-US" sz="1400" dirty="0"/>
          </a:p>
        </p:txBody>
      </p:sp>
      <p:pic>
        <p:nvPicPr>
          <p:cNvPr id="11" name="Picture 10">
            <a:extLst>
              <a:ext uri="{FF2B5EF4-FFF2-40B4-BE49-F238E27FC236}">
                <a16:creationId xmlns:a16="http://schemas.microsoft.com/office/drawing/2014/main" id="{A59B0713-04B6-4906-9B37-03BC21BF4F20}"/>
              </a:ext>
            </a:extLst>
          </p:cNvPr>
          <p:cNvPicPr>
            <a:picLocks noChangeAspect="1"/>
          </p:cNvPicPr>
          <p:nvPr/>
        </p:nvPicPr>
        <p:blipFill>
          <a:blip r:embed="rId3"/>
          <a:stretch>
            <a:fillRect/>
          </a:stretch>
        </p:blipFill>
        <p:spPr>
          <a:xfrm>
            <a:off x="8022" y="8749313"/>
            <a:ext cx="7772400" cy="1141335"/>
          </a:xfrm>
          <a:prstGeom prst="rect">
            <a:avLst/>
          </a:prstGeom>
        </p:spPr>
      </p:pic>
      <p:grpSp>
        <p:nvGrpSpPr>
          <p:cNvPr id="10" name="Group 9">
            <a:extLst>
              <a:ext uri="{FF2B5EF4-FFF2-40B4-BE49-F238E27FC236}">
                <a16:creationId xmlns:a16="http://schemas.microsoft.com/office/drawing/2014/main" id="{4C0DDBE0-F69E-4394-BA4C-F4385172B13A}"/>
              </a:ext>
            </a:extLst>
          </p:cNvPr>
          <p:cNvGrpSpPr/>
          <p:nvPr/>
        </p:nvGrpSpPr>
        <p:grpSpPr>
          <a:xfrm>
            <a:off x="182451" y="1522577"/>
            <a:ext cx="7488859" cy="393397"/>
            <a:chOff x="6949446" y="5792837"/>
            <a:chExt cx="7488859" cy="393397"/>
          </a:xfrm>
        </p:grpSpPr>
        <p:sp>
          <p:nvSpPr>
            <p:cNvPr id="12" name="Rectangle 11">
              <a:extLst>
                <a:ext uri="{FF2B5EF4-FFF2-40B4-BE49-F238E27FC236}">
                  <a16:creationId xmlns:a16="http://schemas.microsoft.com/office/drawing/2014/main" id="{025E204E-2079-4450-9BDA-BDBCCFE1BFDB}"/>
                </a:ext>
              </a:extLst>
            </p:cNvPr>
            <p:cNvSpPr/>
            <p:nvPr/>
          </p:nvSpPr>
          <p:spPr>
            <a:xfrm>
              <a:off x="6949446" y="5800025"/>
              <a:ext cx="7488859" cy="386209"/>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352EBB-332E-4CA3-B261-F370143305B6}"/>
                </a:ext>
              </a:extLst>
            </p:cNvPr>
            <p:cNvSpPr txBox="1"/>
            <p:nvPr/>
          </p:nvSpPr>
          <p:spPr>
            <a:xfrm>
              <a:off x="6993269" y="5792837"/>
              <a:ext cx="7319966" cy="369332"/>
            </a:xfrm>
            <a:prstGeom prst="rect">
              <a:avLst/>
            </a:prstGeom>
            <a:noFill/>
          </p:spPr>
          <p:txBody>
            <a:bodyPr wrap="square" rtlCol="0">
              <a:spAutoFit/>
            </a:bodyPr>
            <a:lstStyle/>
            <a:p>
              <a:pPr algn="ctr"/>
              <a:r>
                <a:rPr lang="en-US" b="1" dirty="0">
                  <a:solidFill>
                    <a:schemeClr val="bg1"/>
                  </a:solidFill>
                </a:rPr>
                <a:t>CRUSER TechCon 2019 Quick Look Report</a:t>
              </a:r>
            </a:p>
          </p:txBody>
        </p:sp>
      </p:grpSp>
      <p:grpSp>
        <p:nvGrpSpPr>
          <p:cNvPr id="31" name="Group 30">
            <a:extLst>
              <a:ext uri="{FF2B5EF4-FFF2-40B4-BE49-F238E27FC236}">
                <a16:creationId xmlns:a16="http://schemas.microsoft.com/office/drawing/2014/main" id="{01B331C3-06C6-42FB-8E98-644C24B8C621}"/>
              </a:ext>
            </a:extLst>
          </p:cNvPr>
          <p:cNvGrpSpPr/>
          <p:nvPr/>
        </p:nvGrpSpPr>
        <p:grpSpPr>
          <a:xfrm>
            <a:off x="3970584" y="2000795"/>
            <a:ext cx="3781354" cy="3755685"/>
            <a:chOff x="191064" y="4785009"/>
            <a:chExt cx="3781354" cy="3755685"/>
          </a:xfrm>
        </p:grpSpPr>
        <p:sp>
          <p:nvSpPr>
            <p:cNvPr id="32" name="TextBox 31">
              <a:extLst>
                <a:ext uri="{FF2B5EF4-FFF2-40B4-BE49-F238E27FC236}">
                  <a16:creationId xmlns:a16="http://schemas.microsoft.com/office/drawing/2014/main" id="{F0C08E0F-6674-419A-B237-C45C585CF499}"/>
                </a:ext>
              </a:extLst>
            </p:cNvPr>
            <p:cNvSpPr txBox="1"/>
            <p:nvPr/>
          </p:nvSpPr>
          <p:spPr>
            <a:xfrm>
              <a:off x="278757" y="4785009"/>
              <a:ext cx="3582999" cy="646331"/>
            </a:xfrm>
            <a:prstGeom prst="rect">
              <a:avLst/>
            </a:prstGeom>
            <a:noFill/>
          </p:spPr>
          <p:txBody>
            <a:bodyPr wrap="square" rtlCol="0">
              <a:spAutoFit/>
            </a:bodyPr>
            <a:lstStyle/>
            <a:p>
              <a:pPr algn="ctr"/>
              <a:r>
                <a:rPr lang="en-US" b="1" dirty="0"/>
                <a:t>CRUSER TechCon 2019 Participation:</a:t>
              </a:r>
            </a:p>
          </p:txBody>
        </p:sp>
        <p:sp>
          <p:nvSpPr>
            <p:cNvPr id="33" name="Block Arc 32">
              <a:extLst>
                <a:ext uri="{FF2B5EF4-FFF2-40B4-BE49-F238E27FC236}">
                  <a16:creationId xmlns:a16="http://schemas.microsoft.com/office/drawing/2014/main" id="{5F456801-B5DF-4944-ADF9-D9BE623FA100}"/>
                </a:ext>
              </a:extLst>
            </p:cNvPr>
            <p:cNvSpPr/>
            <p:nvPr/>
          </p:nvSpPr>
          <p:spPr>
            <a:xfrm>
              <a:off x="2027225" y="5524596"/>
              <a:ext cx="1371600" cy="1371600"/>
            </a:xfrm>
            <a:prstGeom prst="blockArc">
              <a:avLst>
                <a:gd name="adj1" fmla="val 10800000"/>
                <a:gd name="adj2" fmla="val 50551"/>
                <a:gd name="adj3" fmla="val 12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49FD572B-AF0E-4F90-A6AF-F7CBF22F6743}"/>
                </a:ext>
              </a:extLst>
            </p:cNvPr>
            <p:cNvSpPr/>
            <p:nvPr/>
          </p:nvSpPr>
          <p:spPr>
            <a:xfrm>
              <a:off x="823265" y="5493795"/>
              <a:ext cx="1371600" cy="1371600"/>
            </a:xfrm>
            <a:prstGeom prst="blockArc">
              <a:avLst>
                <a:gd name="adj1" fmla="val 10800000"/>
                <a:gd name="adj2" fmla="val 50551"/>
                <a:gd name="adj3" fmla="val 122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a:extLst>
                <a:ext uri="{FF2B5EF4-FFF2-40B4-BE49-F238E27FC236}">
                  <a16:creationId xmlns:a16="http://schemas.microsoft.com/office/drawing/2014/main" id="{F7082082-17B5-48D8-BDE4-B32B2F3C0F5C}"/>
                </a:ext>
              </a:extLst>
            </p:cNvPr>
            <p:cNvSpPr/>
            <p:nvPr/>
          </p:nvSpPr>
          <p:spPr>
            <a:xfrm rot="10800000">
              <a:off x="823265" y="5500364"/>
              <a:ext cx="1371600" cy="1371600"/>
            </a:xfrm>
            <a:prstGeom prst="blockArc">
              <a:avLst>
                <a:gd name="adj1" fmla="val 10800000"/>
                <a:gd name="adj2" fmla="val 50551"/>
                <a:gd name="adj3" fmla="val 12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a:extLst>
                <a:ext uri="{FF2B5EF4-FFF2-40B4-BE49-F238E27FC236}">
                  <a16:creationId xmlns:a16="http://schemas.microsoft.com/office/drawing/2014/main" id="{A4D31806-5400-473C-A08B-1A25E9372410}"/>
                </a:ext>
              </a:extLst>
            </p:cNvPr>
            <p:cNvSpPr/>
            <p:nvPr/>
          </p:nvSpPr>
          <p:spPr>
            <a:xfrm rot="10800000">
              <a:off x="2027225" y="5493824"/>
              <a:ext cx="1371600" cy="1371600"/>
            </a:xfrm>
            <a:prstGeom prst="blockArc">
              <a:avLst>
                <a:gd name="adj1" fmla="val 10800000"/>
                <a:gd name="adj2" fmla="val 50551"/>
                <a:gd name="adj3" fmla="val 122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E83CFA53-AE4B-49C7-A932-D38F63DE1077}"/>
                </a:ext>
              </a:extLst>
            </p:cNvPr>
            <p:cNvSpPr txBox="1"/>
            <p:nvPr/>
          </p:nvSpPr>
          <p:spPr>
            <a:xfrm>
              <a:off x="977499" y="5941896"/>
              <a:ext cx="1034486" cy="600164"/>
            </a:xfrm>
            <a:prstGeom prst="rect">
              <a:avLst/>
            </a:prstGeom>
            <a:noFill/>
          </p:spPr>
          <p:txBody>
            <a:bodyPr wrap="square" rtlCol="0">
              <a:spAutoFit/>
            </a:bodyPr>
            <a:lstStyle/>
            <a:p>
              <a:pPr algn="ctr"/>
              <a:r>
                <a:rPr lang="en-US" sz="1100" b="1" dirty="0"/>
                <a:t>40 resident + 20 remote participants</a:t>
              </a:r>
            </a:p>
          </p:txBody>
        </p:sp>
        <p:sp>
          <p:nvSpPr>
            <p:cNvPr id="38" name="TextBox 37">
              <a:extLst>
                <a:ext uri="{FF2B5EF4-FFF2-40B4-BE49-F238E27FC236}">
                  <a16:creationId xmlns:a16="http://schemas.microsoft.com/office/drawing/2014/main" id="{F10873D3-565D-46A5-B5B5-7D9B388CB153}"/>
                </a:ext>
              </a:extLst>
            </p:cNvPr>
            <p:cNvSpPr txBox="1"/>
            <p:nvPr/>
          </p:nvSpPr>
          <p:spPr>
            <a:xfrm>
              <a:off x="2181001" y="5941896"/>
              <a:ext cx="1034486" cy="430887"/>
            </a:xfrm>
            <a:prstGeom prst="rect">
              <a:avLst/>
            </a:prstGeom>
            <a:noFill/>
          </p:spPr>
          <p:txBody>
            <a:bodyPr wrap="square" rtlCol="0">
              <a:spAutoFit/>
            </a:bodyPr>
            <a:lstStyle/>
            <a:p>
              <a:pPr algn="ctr"/>
              <a:r>
                <a:rPr lang="en-US" sz="1100" b="1" dirty="0"/>
                <a:t>17 panelists + 3 moderators </a:t>
              </a:r>
            </a:p>
          </p:txBody>
        </p:sp>
        <p:sp>
          <p:nvSpPr>
            <p:cNvPr id="39" name="Block Arc 38">
              <a:extLst>
                <a:ext uri="{FF2B5EF4-FFF2-40B4-BE49-F238E27FC236}">
                  <a16:creationId xmlns:a16="http://schemas.microsoft.com/office/drawing/2014/main" id="{59E4B404-0C52-42B7-A121-17B4117EC9A0}"/>
                </a:ext>
              </a:extLst>
            </p:cNvPr>
            <p:cNvSpPr/>
            <p:nvPr/>
          </p:nvSpPr>
          <p:spPr>
            <a:xfrm rot="10800000">
              <a:off x="2600818" y="7144862"/>
              <a:ext cx="1371600" cy="1371600"/>
            </a:xfrm>
            <a:prstGeom prst="blockArc">
              <a:avLst>
                <a:gd name="adj1" fmla="val 10800000"/>
                <a:gd name="adj2" fmla="val 50551"/>
                <a:gd name="adj3" fmla="val 12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a:extLst>
                <a:ext uri="{FF2B5EF4-FFF2-40B4-BE49-F238E27FC236}">
                  <a16:creationId xmlns:a16="http://schemas.microsoft.com/office/drawing/2014/main" id="{8247EFC3-46F6-4C7E-A245-42FA31B6FD56}"/>
                </a:ext>
              </a:extLst>
            </p:cNvPr>
            <p:cNvSpPr/>
            <p:nvPr/>
          </p:nvSpPr>
          <p:spPr>
            <a:xfrm>
              <a:off x="1396858" y="7169094"/>
              <a:ext cx="1371600" cy="1371600"/>
            </a:xfrm>
            <a:prstGeom prst="blockArc">
              <a:avLst>
                <a:gd name="adj1" fmla="val 10800000"/>
                <a:gd name="adj2" fmla="val 50551"/>
                <a:gd name="adj3" fmla="val 12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a:extLst>
                <a:ext uri="{FF2B5EF4-FFF2-40B4-BE49-F238E27FC236}">
                  <a16:creationId xmlns:a16="http://schemas.microsoft.com/office/drawing/2014/main" id="{1354A1B7-0E5E-410E-A858-B9F8B08D275E}"/>
                </a:ext>
              </a:extLst>
            </p:cNvPr>
            <p:cNvSpPr/>
            <p:nvPr/>
          </p:nvSpPr>
          <p:spPr>
            <a:xfrm rot="10800000">
              <a:off x="192898" y="7144862"/>
              <a:ext cx="1371600" cy="1371600"/>
            </a:xfrm>
            <a:prstGeom prst="blockArc">
              <a:avLst>
                <a:gd name="adj1" fmla="val 10800000"/>
                <a:gd name="adj2" fmla="val 50551"/>
                <a:gd name="adj3" fmla="val 12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a:extLst>
                <a:ext uri="{FF2B5EF4-FFF2-40B4-BE49-F238E27FC236}">
                  <a16:creationId xmlns:a16="http://schemas.microsoft.com/office/drawing/2014/main" id="{29CC7D55-0083-421F-B5E3-F6ABC3966B7F}"/>
                </a:ext>
              </a:extLst>
            </p:cNvPr>
            <p:cNvSpPr/>
            <p:nvPr/>
          </p:nvSpPr>
          <p:spPr>
            <a:xfrm>
              <a:off x="191064" y="7151060"/>
              <a:ext cx="1371600" cy="1371600"/>
            </a:xfrm>
            <a:prstGeom prst="blockArc">
              <a:avLst>
                <a:gd name="adj1" fmla="val 10800000"/>
                <a:gd name="adj2" fmla="val 50551"/>
                <a:gd name="adj3" fmla="val 12218"/>
              </a:avLst>
            </a:prstGeom>
            <a:solidFill>
              <a:srgbClr val="FBD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a:extLst>
                <a:ext uri="{FF2B5EF4-FFF2-40B4-BE49-F238E27FC236}">
                  <a16:creationId xmlns:a16="http://schemas.microsoft.com/office/drawing/2014/main" id="{26754D4B-051F-4560-BBAC-A3F120CDE382}"/>
                </a:ext>
              </a:extLst>
            </p:cNvPr>
            <p:cNvSpPr/>
            <p:nvPr/>
          </p:nvSpPr>
          <p:spPr>
            <a:xfrm rot="10800000">
              <a:off x="1401374" y="7161884"/>
              <a:ext cx="1371600" cy="1371600"/>
            </a:xfrm>
            <a:prstGeom prst="blockArc">
              <a:avLst>
                <a:gd name="adj1" fmla="val 10800000"/>
                <a:gd name="adj2" fmla="val 50551"/>
                <a:gd name="adj3" fmla="val 12218"/>
              </a:avLst>
            </a:prstGeom>
            <a:solidFill>
              <a:srgbClr val="FBD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a:extLst>
                <a:ext uri="{FF2B5EF4-FFF2-40B4-BE49-F238E27FC236}">
                  <a16:creationId xmlns:a16="http://schemas.microsoft.com/office/drawing/2014/main" id="{EDB9329C-770D-4D21-BA23-275D598549A7}"/>
                </a:ext>
              </a:extLst>
            </p:cNvPr>
            <p:cNvSpPr/>
            <p:nvPr/>
          </p:nvSpPr>
          <p:spPr>
            <a:xfrm>
              <a:off x="2598984" y="7166300"/>
              <a:ext cx="1371600" cy="1371600"/>
            </a:xfrm>
            <a:prstGeom prst="blockArc">
              <a:avLst>
                <a:gd name="adj1" fmla="val 10800000"/>
                <a:gd name="adj2" fmla="val 50551"/>
                <a:gd name="adj3" fmla="val 12218"/>
              </a:avLst>
            </a:prstGeom>
            <a:solidFill>
              <a:srgbClr val="FBD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0623F41B-6B07-46ED-A5B6-80201C3F4C6D}"/>
                </a:ext>
              </a:extLst>
            </p:cNvPr>
            <p:cNvSpPr txBox="1"/>
            <p:nvPr/>
          </p:nvSpPr>
          <p:spPr>
            <a:xfrm>
              <a:off x="313431" y="7578122"/>
              <a:ext cx="1034486" cy="461665"/>
            </a:xfrm>
            <a:prstGeom prst="rect">
              <a:avLst/>
            </a:prstGeom>
            <a:noFill/>
          </p:spPr>
          <p:txBody>
            <a:bodyPr wrap="square" rtlCol="0">
              <a:spAutoFit/>
            </a:bodyPr>
            <a:lstStyle/>
            <a:p>
              <a:pPr algn="ctr"/>
              <a:r>
                <a:rPr lang="en-US" sz="1200" b="1" dirty="0"/>
                <a:t>Industry</a:t>
              </a:r>
            </a:p>
            <a:p>
              <a:pPr algn="ctr"/>
              <a:r>
                <a:rPr lang="en-US" sz="1200" b="1" dirty="0"/>
                <a:t>~20</a:t>
              </a:r>
            </a:p>
          </p:txBody>
        </p:sp>
        <p:sp>
          <p:nvSpPr>
            <p:cNvPr id="46" name="TextBox 45">
              <a:extLst>
                <a:ext uri="{FF2B5EF4-FFF2-40B4-BE49-F238E27FC236}">
                  <a16:creationId xmlns:a16="http://schemas.microsoft.com/office/drawing/2014/main" id="{6E9BE546-BDB2-43DB-ACEF-DF3AC639FDAB}"/>
                </a:ext>
              </a:extLst>
            </p:cNvPr>
            <p:cNvSpPr txBox="1"/>
            <p:nvPr/>
          </p:nvSpPr>
          <p:spPr>
            <a:xfrm>
              <a:off x="1549716" y="7594014"/>
              <a:ext cx="1034486" cy="461665"/>
            </a:xfrm>
            <a:prstGeom prst="rect">
              <a:avLst/>
            </a:prstGeom>
            <a:noFill/>
          </p:spPr>
          <p:txBody>
            <a:bodyPr wrap="square" rtlCol="0">
              <a:spAutoFit/>
            </a:bodyPr>
            <a:lstStyle/>
            <a:p>
              <a:pPr algn="ctr"/>
              <a:r>
                <a:rPr lang="en-US" sz="1200" b="1" dirty="0"/>
                <a:t>NPS Faculty</a:t>
              </a:r>
            </a:p>
            <a:p>
              <a:pPr algn="ctr"/>
              <a:r>
                <a:rPr lang="en-US" sz="1200" b="1" dirty="0"/>
                <a:t>~30</a:t>
              </a:r>
            </a:p>
          </p:txBody>
        </p:sp>
        <p:sp>
          <p:nvSpPr>
            <p:cNvPr id="47" name="TextBox 46">
              <a:extLst>
                <a:ext uri="{FF2B5EF4-FFF2-40B4-BE49-F238E27FC236}">
                  <a16:creationId xmlns:a16="http://schemas.microsoft.com/office/drawing/2014/main" id="{A9FD1E0D-47FE-4B8C-8FD0-65FCD77D0A90}"/>
                </a:ext>
              </a:extLst>
            </p:cNvPr>
            <p:cNvSpPr txBox="1"/>
            <p:nvPr/>
          </p:nvSpPr>
          <p:spPr>
            <a:xfrm>
              <a:off x="2783240" y="7594014"/>
              <a:ext cx="1034486" cy="461665"/>
            </a:xfrm>
            <a:prstGeom prst="rect">
              <a:avLst/>
            </a:prstGeom>
            <a:noFill/>
          </p:spPr>
          <p:txBody>
            <a:bodyPr wrap="square" rtlCol="0">
              <a:spAutoFit/>
            </a:bodyPr>
            <a:lstStyle/>
            <a:p>
              <a:pPr algn="ctr"/>
              <a:r>
                <a:rPr lang="en-US" sz="1200" b="1" dirty="0"/>
                <a:t>NPS Students</a:t>
              </a:r>
            </a:p>
            <a:p>
              <a:pPr algn="ctr"/>
              <a:r>
                <a:rPr lang="en-US" sz="1200" b="1" dirty="0"/>
                <a:t>~15</a:t>
              </a:r>
            </a:p>
          </p:txBody>
        </p:sp>
      </p:grpSp>
      <p:sp>
        <p:nvSpPr>
          <p:cNvPr id="48" name="Rectangle 47">
            <a:extLst>
              <a:ext uri="{FF2B5EF4-FFF2-40B4-BE49-F238E27FC236}">
                <a16:creationId xmlns:a16="http://schemas.microsoft.com/office/drawing/2014/main" id="{05921385-86E0-48F7-A0DD-B6F72FAD7F95}"/>
              </a:ext>
            </a:extLst>
          </p:cNvPr>
          <p:cNvSpPr/>
          <p:nvPr/>
        </p:nvSpPr>
        <p:spPr>
          <a:xfrm>
            <a:off x="90806" y="2406307"/>
            <a:ext cx="4316058" cy="3046988"/>
          </a:xfrm>
          <a:prstGeom prst="rect">
            <a:avLst/>
          </a:prstGeom>
        </p:spPr>
        <p:txBody>
          <a:bodyPr wrap="square">
            <a:spAutoFit/>
          </a:bodyPr>
          <a:lstStyle/>
          <a:p>
            <a:pPr marL="171450" marR="0" lvl="0" indent="-171450">
              <a:spcBef>
                <a:spcPts val="0"/>
              </a:spcBef>
              <a:spcAft>
                <a:spcPts val="0"/>
              </a:spcAft>
              <a:buFont typeface="Wingdings" panose="05000000000000000000" pitchFamily="2" charset="2"/>
              <a:buChar char="Ø"/>
              <a:tabLst>
                <a:tab pos="457200" algn="l"/>
              </a:tabLst>
            </a:pPr>
            <a:r>
              <a:rPr lang="en-US" sz="1200" kern="100" dirty="0">
                <a:ea typeface="SimSun" panose="02010600030101010101" pitchFamily="2" charset="-122"/>
                <a:cs typeface="OpenSymbol"/>
              </a:rPr>
              <a:t>Innovation benefits from having a space and place for building partnerships.</a:t>
            </a:r>
          </a:p>
          <a:p>
            <a:pPr marL="171450" marR="0" lvl="0" indent="-171450">
              <a:spcBef>
                <a:spcPts val="0"/>
              </a:spcBef>
              <a:spcAft>
                <a:spcPts val="0"/>
              </a:spcAft>
              <a:buFont typeface="Wingdings" panose="05000000000000000000" pitchFamily="2" charset="2"/>
              <a:buChar char="Ø"/>
              <a:tabLst>
                <a:tab pos="457200" algn="l"/>
              </a:tabLst>
            </a:pPr>
            <a:r>
              <a:rPr lang="en-US" sz="1200" kern="100" dirty="0">
                <a:ea typeface="SimSun" panose="02010600030101010101" pitchFamily="2" charset="-122"/>
                <a:cs typeface="OpenSymbol"/>
              </a:rPr>
              <a:t>Competition and collaboration are both necessary to move forward.</a:t>
            </a:r>
          </a:p>
          <a:p>
            <a:pPr marL="171450" indent="-171450">
              <a:buFont typeface="Wingdings" panose="05000000000000000000" pitchFamily="2" charset="2"/>
              <a:buChar char="Ø"/>
              <a:tabLst>
                <a:tab pos="457200" algn="l"/>
              </a:tabLst>
            </a:pPr>
            <a:r>
              <a:rPr lang="en-US" sz="1200" kern="100" dirty="0">
                <a:ea typeface="SimSun" panose="02010600030101010101" pitchFamily="2" charset="-122"/>
                <a:cs typeface="OpenSymbol"/>
              </a:rPr>
              <a:t>Laws and regulations can be an impediment, but need good faith to work through  the challenges.</a:t>
            </a:r>
          </a:p>
          <a:p>
            <a:pPr marL="171450" marR="0" lvl="0" indent="-171450">
              <a:spcBef>
                <a:spcPts val="0"/>
              </a:spcBef>
              <a:spcAft>
                <a:spcPts val="0"/>
              </a:spcAft>
              <a:buFont typeface="Wingdings" panose="05000000000000000000" pitchFamily="2" charset="2"/>
              <a:buChar char="Ø"/>
              <a:tabLst>
                <a:tab pos="457200" algn="l"/>
              </a:tabLst>
            </a:pPr>
            <a:r>
              <a:rPr lang="en-US" sz="1200" kern="100" dirty="0">
                <a:ea typeface="SimSun" panose="02010600030101010101" pitchFamily="2" charset="-122"/>
                <a:cs typeface="OpenSymbol"/>
              </a:rPr>
              <a:t>There is “magic” in having a short space between NPS student work and putting innovation into practice.</a:t>
            </a:r>
          </a:p>
          <a:p>
            <a:pPr marL="171450" indent="-171450">
              <a:buFont typeface="Wingdings" panose="05000000000000000000" pitchFamily="2" charset="2"/>
              <a:buChar char="Ø"/>
              <a:tabLst>
                <a:tab pos="457200" algn="l"/>
              </a:tabLst>
            </a:pPr>
            <a:r>
              <a:rPr lang="en-US" sz="1200" kern="100" dirty="0">
                <a:ea typeface="SimSun" panose="02010600030101010101" pitchFamily="2" charset="-122"/>
                <a:cs typeface="OpenSymbol"/>
              </a:rPr>
              <a:t>It is important to understand ecosystem for innovation – identify your innovation hub</a:t>
            </a:r>
          </a:p>
          <a:p>
            <a:pPr marL="171450" marR="0" lvl="0" indent="-171450">
              <a:spcBef>
                <a:spcPts val="0"/>
              </a:spcBef>
              <a:spcAft>
                <a:spcPts val="0"/>
              </a:spcAft>
              <a:buFont typeface="Wingdings" panose="05000000000000000000" pitchFamily="2" charset="2"/>
              <a:buChar char="Ø"/>
              <a:tabLst>
                <a:tab pos="457200" algn="l"/>
              </a:tabLst>
            </a:pPr>
            <a:r>
              <a:rPr lang="en-US" sz="1200" kern="100" dirty="0">
                <a:ea typeface="SimSun" panose="02010600030101010101" pitchFamily="2" charset="-122"/>
                <a:cs typeface="OpenSymbol"/>
              </a:rPr>
              <a:t>There is not one-size-fits-all agreement – each arrangement takes time and energy in order to be effective. </a:t>
            </a:r>
          </a:p>
          <a:p>
            <a:pPr marL="171450" marR="0" lvl="0" indent="-171450">
              <a:spcBef>
                <a:spcPts val="0"/>
              </a:spcBef>
              <a:spcAft>
                <a:spcPts val="0"/>
              </a:spcAft>
              <a:buFont typeface="Wingdings" panose="05000000000000000000" pitchFamily="2" charset="2"/>
              <a:buChar char="Ø"/>
              <a:tabLst>
                <a:tab pos="457200" algn="l"/>
              </a:tabLst>
            </a:pPr>
            <a:r>
              <a:rPr lang="en-US" sz="1200" kern="100" dirty="0">
                <a:ea typeface="SimSun" panose="02010600030101010101" pitchFamily="2" charset="-122"/>
                <a:cs typeface="OpenSymbol"/>
              </a:rPr>
              <a:t>For small businesses, a rapid on-ramp with small (~$300k) investments would be a great way to engage more new concepts more rapidly.</a:t>
            </a:r>
          </a:p>
          <a:p>
            <a:pPr marR="0" lvl="0">
              <a:spcBef>
                <a:spcPts val="0"/>
              </a:spcBef>
              <a:spcAft>
                <a:spcPts val="0"/>
              </a:spcAft>
              <a:tabLst>
                <a:tab pos="457200" algn="l"/>
              </a:tabLst>
            </a:pPr>
            <a:endParaRPr lang="en-US" sz="1200" kern="100" dirty="0">
              <a:ea typeface="SimSun" panose="02010600030101010101" pitchFamily="2" charset="-122"/>
              <a:cs typeface="OpenSymbol"/>
            </a:endParaRPr>
          </a:p>
        </p:txBody>
      </p:sp>
      <p:sp>
        <p:nvSpPr>
          <p:cNvPr id="50" name="TextBox 49">
            <a:extLst>
              <a:ext uri="{FF2B5EF4-FFF2-40B4-BE49-F238E27FC236}">
                <a16:creationId xmlns:a16="http://schemas.microsoft.com/office/drawing/2014/main" id="{A3CA369D-D392-464B-AB47-4F9488C03A3A}"/>
              </a:ext>
            </a:extLst>
          </p:cNvPr>
          <p:cNvSpPr txBox="1"/>
          <p:nvPr/>
        </p:nvSpPr>
        <p:spPr>
          <a:xfrm>
            <a:off x="0" y="2043671"/>
            <a:ext cx="3582999" cy="369332"/>
          </a:xfrm>
          <a:prstGeom prst="rect">
            <a:avLst/>
          </a:prstGeom>
          <a:noFill/>
        </p:spPr>
        <p:txBody>
          <a:bodyPr wrap="square" rtlCol="0">
            <a:spAutoFit/>
          </a:bodyPr>
          <a:lstStyle/>
          <a:p>
            <a:pPr algn="ctr"/>
            <a:r>
              <a:rPr lang="en-US" b="1" dirty="0"/>
              <a:t>CRUSER TechCon 2019 Highlights:</a:t>
            </a:r>
          </a:p>
        </p:txBody>
      </p:sp>
      <p:pic>
        <p:nvPicPr>
          <p:cNvPr id="2" name="Picture 1">
            <a:extLst>
              <a:ext uri="{FF2B5EF4-FFF2-40B4-BE49-F238E27FC236}">
                <a16:creationId xmlns:a16="http://schemas.microsoft.com/office/drawing/2014/main" id="{8A761A3E-754E-410B-BEF1-7C006F1D2AB4}"/>
              </a:ext>
            </a:extLst>
          </p:cNvPr>
          <p:cNvPicPr>
            <a:picLocks noChangeAspect="1"/>
          </p:cNvPicPr>
          <p:nvPr/>
        </p:nvPicPr>
        <p:blipFill>
          <a:blip r:embed="rId4"/>
          <a:stretch>
            <a:fillRect/>
          </a:stretch>
        </p:blipFill>
        <p:spPr>
          <a:xfrm>
            <a:off x="4238428" y="6314337"/>
            <a:ext cx="3358818" cy="1718832"/>
          </a:xfrm>
          <a:prstGeom prst="rect">
            <a:avLst/>
          </a:prstGeom>
        </p:spPr>
      </p:pic>
      <p:sp>
        <p:nvSpPr>
          <p:cNvPr id="49" name="Rectangle 48">
            <a:extLst>
              <a:ext uri="{FF2B5EF4-FFF2-40B4-BE49-F238E27FC236}">
                <a16:creationId xmlns:a16="http://schemas.microsoft.com/office/drawing/2014/main" id="{E68C1817-6675-498C-AF91-CE0D2BDBE9B2}"/>
              </a:ext>
            </a:extLst>
          </p:cNvPr>
          <p:cNvSpPr/>
          <p:nvPr/>
        </p:nvSpPr>
        <p:spPr>
          <a:xfrm>
            <a:off x="179472" y="8036088"/>
            <a:ext cx="7426987" cy="738664"/>
          </a:xfrm>
          <a:prstGeom prst="rect">
            <a:avLst/>
          </a:prstGeom>
        </p:spPr>
        <p:txBody>
          <a:bodyPr wrap="square">
            <a:spAutoFit/>
          </a:bodyPr>
          <a:lstStyle/>
          <a:p>
            <a:r>
              <a:rPr lang="en-US" sz="1050" i="1" dirty="0">
                <a:latin typeface="Calibri" panose="020F0502020204030204" pitchFamily="34" charset="0"/>
                <a:ea typeface="Calibri" panose="020F0502020204030204" pitchFamily="34" charset="0"/>
              </a:rPr>
              <a:t>All opinions expressed are those of the authors and do not represent the official policy or positions of the Naval Postgraduate School, the United States Navy, the Office of the Secretary of Defense or any other government entity. Nothing contained herein should be viewed as an endorsement of any product or service. DISTRIBUTION STATEMENT A. Approved for public release; distribution is unlimited.</a:t>
            </a:r>
          </a:p>
        </p:txBody>
      </p:sp>
    </p:spTree>
    <p:extLst>
      <p:ext uri="{BB962C8B-B14F-4D97-AF65-F5344CB8AC3E}">
        <p14:creationId xmlns:p14="http://schemas.microsoft.com/office/powerpoint/2010/main" val="179889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167FFF-9EA4-424E-A23B-E494C02ECF63}"/>
              </a:ext>
            </a:extLst>
          </p:cNvPr>
          <p:cNvGrpSpPr/>
          <p:nvPr/>
        </p:nvGrpSpPr>
        <p:grpSpPr>
          <a:xfrm>
            <a:off x="131843" y="1530001"/>
            <a:ext cx="7501766" cy="8670316"/>
            <a:chOff x="136988" y="2216074"/>
            <a:chExt cx="7501766" cy="8376782"/>
          </a:xfrm>
        </p:grpSpPr>
        <p:sp>
          <p:nvSpPr>
            <p:cNvPr id="8" name="Rectangle 7"/>
            <p:cNvSpPr/>
            <p:nvPr/>
          </p:nvSpPr>
          <p:spPr>
            <a:xfrm>
              <a:off x="136988" y="2585406"/>
              <a:ext cx="7501766" cy="77015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66192" y="2727769"/>
              <a:ext cx="4979303" cy="7865087"/>
            </a:xfrm>
            <a:prstGeom prst="rect">
              <a:avLst/>
            </a:prstGeom>
            <a:noFill/>
          </p:spPr>
          <p:txBody>
            <a:bodyPr wrap="square" rtlCol="0">
              <a:spAutoFit/>
            </a:bodyPr>
            <a:lstStyle/>
            <a:p>
              <a:pPr algn="just"/>
              <a:r>
                <a:rPr lang="en-US" sz="1200" b="1" u="sng" dirty="0"/>
                <a:t>PANEL 1</a:t>
              </a:r>
              <a:r>
                <a:rPr lang="en-US" sz="1200" b="1" dirty="0"/>
                <a:t> Government Innovators:</a:t>
              </a:r>
              <a:endParaRPr lang="en-US" sz="1100" dirty="0"/>
            </a:p>
            <a:p>
              <a:pPr marL="171450" indent="-171450" algn="just">
                <a:buFont typeface="Arial" panose="020B0604020202020204" pitchFamily="34" charset="0"/>
                <a:buChar char="•"/>
              </a:pPr>
              <a:r>
                <a:rPr lang="en-US" sz="1100" dirty="0"/>
                <a:t>Understand the ecosystem for innovation  - CRADAs helpful for adoption</a:t>
              </a:r>
            </a:p>
            <a:p>
              <a:pPr marL="171450" indent="-171450" algn="just">
                <a:buFont typeface="Arial" panose="020B0604020202020204" pitchFamily="34" charset="0"/>
                <a:buChar char="•"/>
              </a:pPr>
              <a:r>
                <a:rPr lang="en-US" sz="1100" dirty="0"/>
                <a:t>Urgency – leverage recent legislative innovation to enable collaboration </a:t>
              </a:r>
            </a:p>
            <a:p>
              <a:pPr marL="171450" indent="-171450" algn="just">
                <a:buFont typeface="Arial" panose="020B0604020202020204" pitchFamily="34" charset="0"/>
                <a:buChar char="•"/>
              </a:pPr>
              <a:r>
                <a:rPr lang="en-US" sz="1100" dirty="0"/>
                <a:t>Embrace and practice human-centered design and disruptive technology</a:t>
              </a:r>
            </a:p>
            <a:p>
              <a:pPr marL="171450" indent="-171450" algn="just">
                <a:buFont typeface="Arial" panose="020B0604020202020204" pitchFamily="34" charset="0"/>
                <a:buChar char="•"/>
              </a:pPr>
              <a:r>
                <a:rPr lang="en-US" sz="1100" dirty="0"/>
                <a:t>Role of tacit knowledge is underappreciated in the federal government</a:t>
              </a:r>
            </a:p>
            <a:p>
              <a:pPr marL="171450" indent="-171450" algn="just">
                <a:buFont typeface="Arial" panose="020B0604020202020204" pitchFamily="34" charset="0"/>
                <a:buChar char="•"/>
              </a:pPr>
              <a:r>
                <a:rPr lang="en-US" sz="1100" dirty="0"/>
                <a:t>Fail often, procrastination gives “rumination” time for innovation</a:t>
              </a:r>
            </a:p>
            <a:p>
              <a:pPr marL="171450" indent="-171450" algn="just">
                <a:buFont typeface="Arial" panose="020B0604020202020204" pitchFamily="34" charset="0"/>
                <a:buChar char="•"/>
              </a:pPr>
              <a:r>
                <a:rPr lang="en-US" sz="1100" dirty="0"/>
                <a:t>Customer always comes with solution, not necessarily the right problem</a:t>
              </a:r>
            </a:p>
            <a:p>
              <a:pPr marL="171450" indent="-171450" algn="just">
                <a:buFont typeface="Arial" panose="020B0604020202020204" pitchFamily="34" charset="0"/>
                <a:buChar char="•"/>
              </a:pPr>
              <a:r>
                <a:rPr lang="en-US" sz="1100" dirty="0"/>
                <a:t>Do not go back to the “usual suspects” and expect something new</a:t>
              </a:r>
            </a:p>
            <a:p>
              <a:pPr marL="171450" indent="-171450" algn="just">
                <a:buFont typeface="Arial" panose="020B0604020202020204" pitchFamily="34" charset="0"/>
                <a:buChar char="•"/>
              </a:pPr>
              <a:r>
                <a:rPr lang="en-US" sz="1100" dirty="0"/>
                <a:t>Often no easy solution, but hard solutions that can work</a:t>
              </a:r>
            </a:p>
            <a:p>
              <a:pPr marL="171450" indent="-171450" algn="just">
                <a:buFont typeface="Arial" panose="020B0604020202020204" pitchFamily="34" charset="0"/>
                <a:buChar char="•"/>
              </a:pPr>
              <a:r>
                <a:rPr lang="en-US" sz="1100" dirty="0"/>
                <a:t>Need to address concerns of the force, and to talk about it as a story</a:t>
              </a:r>
            </a:p>
            <a:p>
              <a:pPr algn="just"/>
              <a:endParaRPr lang="en-US" sz="1200" b="1" u="sng" dirty="0"/>
            </a:p>
            <a:p>
              <a:pPr algn="just"/>
              <a:r>
                <a:rPr lang="en-US" sz="1200" b="1" u="sng" dirty="0"/>
                <a:t>PANEL 2</a:t>
              </a:r>
              <a:r>
                <a:rPr lang="en-US" sz="1200" b="1" dirty="0"/>
                <a:t> The Entrepreneurs:</a:t>
              </a:r>
            </a:p>
            <a:p>
              <a:pPr marL="171450" indent="-171450" algn="just">
                <a:buFont typeface="Arial" panose="020B0604020202020204" pitchFamily="34" charset="0"/>
                <a:buChar char="•"/>
              </a:pPr>
              <a:r>
                <a:rPr lang="en-US" sz="1100" dirty="0"/>
                <a:t>The government can often lack the speed and agility needed by small businesses to justify engagement.</a:t>
              </a:r>
            </a:p>
            <a:p>
              <a:pPr marL="171450" indent="-171450" algn="just">
                <a:buFont typeface="Arial" panose="020B0604020202020204" pitchFamily="34" charset="0"/>
                <a:buChar char="•"/>
              </a:pPr>
              <a:r>
                <a:rPr lang="en-US" sz="1100" dirty="0"/>
                <a:t>Venture capitalists may view government contracts negatively due to delays and unreliability.</a:t>
              </a:r>
            </a:p>
            <a:p>
              <a:pPr marL="171450" indent="-171450" algn="just">
                <a:buFont typeface="Arial" panose="020B0604020202020204" pitchFamily="34" charset="0"/>
                <a:buChar char="•"/>
              </a:pPr>
              <a:r>
                <a:rPr lang="en-US" sz="1100" dirty="0"/>
                <a:t>KOs and PMs must often take personal/career risk to make things happen – and there is no incentive for trying more things more rapidly.</a:t>
              </a:r>
            </a:p>
            <a:p>
              <a:pPr marL="171450" indent="-171450" algn="just">
                <a:buFont typeface="Arial" panose="020B0604020202020204" pitchFamily="34" charset="0"/>
                <a:buChar char="•"/>
              </a:pPr>
              <a:r>
                <a:rPr lang="en-US" sz="1100" dirty="0"/>
                <a:t>Even big companies find the processes onerous, a good example being “artificial competition where the government actively seeks to create a competitor”.</a:t>
              </a:r>
            </a:p>
            <a:p>
              <a:pPr marL="171450" indent="-171450" algn="just">
                <a:buFont typeface="Arial" panose="020B0604020202020204" pitchFamily="34" charset="0"/>
                <a:buChar char="•"/>
              </a:pPr>
              <a:r>
                <a:rPr lang="en-US" sz="1100" dirty="0"/>
                <a:t>The is a general perceived lack of urgency on the government side for both large and small contracts, together with false starts, and interrupted performance this means that only those with deep pockets can succeed in working with the government.</a:t>
              </a:r>
            </a:p>
            <a:p>
              <a:pPr algn="just"/>
              <a:endParaRPr lang="en-US" sz="1200" b="1" u="sng" dirty="0"/>
            </a:p>
            <a:p>
              <a:pPr algn="just"/>
              <a:r>
                <a:rPr lang="en-US" sz="1200" b="1" u="sng" dirty="0"/>
                <a:t>PANEL 3</a:t>
              </a:r>
              <a:r>
                <a:rPr lang="en-US" sz="1200" b="1" dirty="0"/>
                <a:t> NPS Research with Industry:</a:t>
              </a:r>
            </a:p>
            <a:p>
              <a:pPr marL="171450" indent="-171450" algn="just">
                <a:buFont typeface="Arial" panose="020B0604020202020204" pitchFamily="34" charset="0"/>
                <a:buChar char="•"/>
              </a:pPr>
              <a:r>
                <a:rPr lang="en-US" sz="1100" dirty="0"/>
                <a:t>Working collaboratively with NPS Research and Sponsored Programs Office from the beginning leads to better results. RSPO has the institutional knowledge on how to match the formal agreements with the goals of the partnership.   </a:t>
              </a:r>
            </a:p>
            <a:p>
              <a:pPr marL="171450" indent="-171450" algn="just">
                <a:buFont typeface="Arial" panose="020B0604020202020204" pitchFamily="34" charset="0"/>
                <a:buChar char="•"/>
              </a:pPr>
              <a:r>
                <a:rPr lang="en-US" sz="1100" dirty="0"/>
                <a:t>Industry partnerships have direct benefits to the NPS enterprise: e.g., support  for critical research facilities, new capabilities brought to campus, augment NPS expertise in areas that are not part of our existing expertise, NPS student exposure to cutting edge technology and resources, and building relationships between NPS students and leaders in industry and academia.</a:t>
              </a:r>
            </a:p>
            <a:p>
              <a:pPr marL="171450" indent="-171450" algn="just">
                <a:buFont typeface="Arial" panose="020B0604020202020204" pitchFamily="34" charset="0"/>
                <a:buChar char="•"/>
              </a:pPr>
              <a:r>
                <a:rPr lang="en-US" sz="1100" dirty="0"/>
                <a:t>NPS researchers are continually building productive, formal and informal, partnerships with colleagues in industry and academia. Travel and conferences are a critical part of establishing and maintaining external partnerships.  Barriers to these activities reduces the readiness of our researchers and has a direct negative effect on the educational environment at NPS.  While restrictions have been reduced, we need to work together to continue to reduce barriers for travel and conferences.</a:t>
              </a:r>
            </a:p>
            <a:p>
              <a:pPr marL="171450" indent="-171450" algn="just">
                <a:buFont typeface="Arial" panose="020B0604020202020204" pitchFamily="34" charset="0"/>
                <a:buChar char="•"/>
              </a:pPr>
              <a:r>
                <a:rPr lang="en-US" sz="1100" dirty="0"/>
                <a:t>Many of our current partnerships with industry include substantial technical research facilities.  To sustainably maintain these facilities requires staff.  To operate at the standards of industry these facilities should have dedicated GS staff, supported by the school, to man, operate and maintain such capabilities. </a:t>
              </a:r>
            </a:p>
            <a:p>
              <a:pPr marL="171450" indent="-171450" algn="just">
                <a:buFont typeface="Arial" panose="020B0604020202020204" pitchFamily="34" charset="0"/>
                <a:buChar char="•"/>
              </a:pPr>
              <a:endParaRPr lang="en-US" sz="1100" dirty="0"/>
            </a:p>
            <a:p>
              <a:pPr marL="171450" indent="-171450" algn="just">
                <a:buFont typeface="Arial" panose="020B0604020202020204" pitchFamily="34" charset="0"/>
                <a:buChar char="•"/>
              </a:pPr>
              <a:endParaRPr lang="en-US" sz="1200" dirty="0"/>
            </a:p>
          </p:txBody>
        </p:sp>
        <p:sp>
          <p:nvSpPr>
            <p:cNvPr id="3" name="Rectangle 2"/>
            <p:cNvSpPr/>
            <p:nvPr/>
          </p:nvSpPr>
          <p:spPr>
            <a:xfrm>
              <a:off x="136988" y="2216074"/>
              <a:ext cx="7501766" cy="4733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7556" y="2254432"/>
              <a:ext cx="7275031" cy="369332"/>
            </a:xfrm>
            <a:prstGeom prst="rect">
              <a:avLst/>
            </a:prstGeom>
            <a:noFill/>
          </p:spPr>
          <p:txBody>
            <a:bodyPr wrap="square" rtlCol="0">
              <a:spAutoFit/>
            </a:bodyPr>
            <a:lstStyle/>
            <a:p>
              <a:r>
                <a:rPr lang="en-US" b="1" dirty="0"/>
                <a:t>CRUSER TechCon 2019 Panel Highlights</a:t>
              </a:r>
            </a:p>
          </p:txBody>
        </p:sp>
      </p:grpSp>
      <p:pic>
        <p:nvPicPr>
          <p:cNvPr id="27" name="Picture 26">
            <a:extLst>
              <a:ext uri="{FF2B5EF4-FFF2-40B4-BE49-F238E27FC236}">
                <a16:creationId xmlns:a16="http://schemas.microsoft.com/office/drawing/2014/main" id="{D501346D-56D4-417F-AE4C-8DD8A03DB894}"/>
              </a:ext>
            </a:extLst>
          </p:cNvPr>
          <p:cNvPicPr>
            <a:picLocks noChangeAspect="1"/>
          </p:cNvPicPr>
          <p:nvPr/>
        </p:nvPicPr>
        <p:blipFill>
          <a:blip r:embed="rId2"/>
          <a:stretch>
            <a:fillRect/>
          </a:stretch>
        </p:blipFill>
        <p:spPr>
          <a:xfrm>
            <a:off x="138790" y="335497"/>
            <a:ext cx="7494819" cy="1254042"/>
          </a:xfrm>
          <a:prstGeom prst="rect">
            <a:avLst/>
          </a:prstGeom>
        </p:spPr>
      </p:pic>
      <p:pic>
        <p:nvPicPr>
          <p:cNvPr id="16" name="Picture 15">
            <a:extLst>
              <a:ext uri="{FF2B5EF4-FFF2-40B4-BE49-F238E27FC236}">
                <a16:creationId xmlns:a16="http://schemas.microsoft.com/office/drawing/2014/main" id="{6E1E22B0-456A-4496-9014-5A22FBD339FB}"/>
              </a:ext>
            </a:extLst>
          </p:cNvPr>
          <p:cNvPicPr>
            <a:picLocks noChangeAspect="1"/>
          </p:cNvPicPr>
          <p:nvPr/>
        </p:nvPicPr>
        <p:blipFill rotWithShape="1">
          <a:blip r:embed="rId3"/>
          <a:srcRect l="23695" t="9652" r="14002" b="44047"/>
          <a:stretch/>
        </p:blipFill>
        <p:spPr>
          <a:xfrm>
            <a:off x="5171677" y="7152317"/>
            <a:ext cx="2468880" cy="1376082"/>
          </a:xfrm>
          <a:prstGeom prst="rect">
            <a:avLst/>
          </a:prstGeom>
        </p:spPr>
      </p:pic>
      <p:pic>
        <p:nvPicPr>
          <p:cNvPr id="36" name="Picture 35">
            <a:extLst>
              <a:ext uri="{FF2B5EF4-FFF2-40B4-BE49-F238E27FC236}">
                <a16:creationId xmlns:a16="http://schemas.microsoft.com/office/drawing/2014/main" id="{73F97EDC-15C9-4E43-A2AD-9897DB9F47DF}"/>
              </a:ext>
            </a:extLst>
          </p:cNvPr>
          <p:cNvPicPr>
            <a:picLocks noChangeAspect="1"/>
          </p:cNvPicPr>
          <p:nvPr/>
        </p:nvPicPr>
        <p:blipFill rotWithShape="1">
          <a:blip r:embed="rId4"/>
          <a:srcRect l="12925" t="35620" r="24110" b="12994"/>
          <a:stretch/>
        </p:blipFill>
        <p:spPr>
          <a:xfrm>
            <a:off x="5134854" y="2173836"/>
            <a:ext cx="2468880" cy="1511136"/>
          </a:xfrm>
          <a:prstGeom prst="rect">
            <a:avLst/>
          </a:prstGeom>
        </p:spPr>
      </p:pic>
      <p:pic>
        <p:nvPicPr>
          <p:cNvPr id="37" name="Picture 36">
            <a:extLst>
              <a:ext uri="{FF2B5EF4-FFF2-40B4-BE49-F238E27FC236}">
                <a16:creationId xmlns:a16="http://schemas.microsoft.com/office/drawing/2014/main" id="{23ABFF0B-24B4-4456-8135-46E98E22132A}"/>
              </a:ext>
            </a:extLst>
          </p:cNvPr>
          <p:cNvPicPr>
            <a:picLocks noChangeAspect="1"/>
          </p:cNvPicPr>
          <p:nvPr/>
        </p:nvPicPr>
        <p:blipFill rotWithShape="1">
          <a:blip r:embed="rId5"/>
          <a:srcRect t="26001" r="9694"/>
          <a:stretch/>
        </p:blipFill>
        <p:spPr>
          <a:xfrm>
            <a:off x="5140350" y="4551569"/>
            <a:ext cx="2468880" cy="1517291"/>
          </a:xfrm>
          <a:prstGeom prst="rect">
            <a:avLst/>
          </a:prstGeom>
        </p:spPr>
      </p:pic>
      <p:sp>
        <p:nvSpPr>
          <p:cNvPr id="17" name="TextBox 16">
            <a:extLst>
              <a:ext uri="{FF2B5EF4-FFF2-40B4-BE49-F238E27FC236}">
                <a16:creationId xmlns:a16="http://schemas.microsoft.com/office/drawing/2014/main" id="{90B252C3-E61C-40E1-82CB-F10169740AFD}"/>
              </a:ext>
            </a:extLst>
          </p:cNvPr>
          <p:cNvSpPr txBox="1"/>
          <p:nvPr/>
        </p:nvSpPr>
        <p:spPr>
          <a:xfrm>
            <a:off x="5164728" y="3636943"/>
            <a:ext cx="2437963" cy="261610"/>
          </a:xfrm>
          <a:prstGeom prst="rect">
            <a:avLst/>
          </a:prstGeom>
          <a:noFill/>
        </p:spPr>
        <p:txBody>
          <a:bodyPr wrap="square" rtlCol="0">
            <a:spAutoFit/>
          </a:bodyPr>
          <a:lstStyle/>
          <a:p>
            <a:pPr algn="ctr"/>
            <a:r>
              <a:rPr lang="en-US" sz="1100" i="1" dirty="0"/>
              <a:t>PANEL 1: Government Innovators</a:t>
            </a:r>
          </a:p>
        </p:txBody>
      </p:sp>
      <p:sp>
        <p:nvSpPr>
          <p:cNvPr id="41" name="TextBox 40">
            <a:extLst>
              <a:ext uri="{FF2B5EF4-FFF2-40B4-BE49-F238E27FC236}">
                <a16:creationId xmlns:a16="http://schemas.microsoft.com/office/drawing/2014/main" id="{6B3E9C6F-9AB3-4653-8A4D-7B1A58B92C24}"/>
              </a:ext>
            </a:extLst>
          </p:cNvPr>
          <p:cNvSpPr txBox="1"/>
          <p:nvPr/>
        </p:nvSpPr>
        <p:spPr>
          <a:xfrm>
            <a:off x="5134853" y="6043104"/>
            <a:ext cx="2498755" cy="261610"/>
          </a:xfrm>
          <a:prstGeom prst="rect">
            <a:avLst/>
          </a:prstGeom>
          <a:noFill/>
        </p:spPr>
        <p:txBody>
          <a:bodyPr wrap="square" rtlCol="0">
            <a:spAutoFit/>
          </a:bodyPr>
          <a:lstStyle/>
          <a:p>
            <a:pPr algn="ctr"/>
            <a:r>
              <a:rPr lang="en-US" sz="1100" i="1" dirty="0"/>
              <a:t>PANEL 2: The Entrepreneurs</a:t>
            </a:r>
          </a:p>
        </p:txBody>
      </p:sp>
      <p:sp>
        <p:nvSpPr>
          <p:cNvPr id="47" name="TextBox 46">
            <a:extLst>
              <a:ext uri="{FF2B5EF4-FFF2-40B4-BE49-F238E27FC236}">
                <a16:creationId xmlns:a16="http://schemas.microsoft.com/office/drawing/2014/main" id="{A1CDC066-F2AB-4AEE-82E0-A6EE81F3585D}"/>
              </a:ext>
            </a:extLst>
          </p:cNvPr>
          <p:cNvSpPr txBox="1"/>
          <p:nvPr/>
        </p:nvSpPr>
        <p:spPr>
          <a:xfrm>
            <a:off x="5134854" y="8523736"/>
            <a:ext cx="2467838" cy="261610"/>
          </a:xfrm>
          <a:prstGeom prst="rect">
            <a:avLst/>
          </a:prstGeom>
          <a:noFill/>
        </p:spPr>
        <p:txBody>
          <a:bodyPr wrap="square" rtlCol="0">
            <a:spAutoFit/>
          </a:bodyPr>
          <a:lstStyle/>
          <a:p>
            <a:pPr algn="ctr"/>
            <a:r>
              <a:rPr lang="en-US" sz="1100" i="1" dirty="0"/>
              <a:t>PANEL 3: NPS Research with Industry</a:t>
            </a:r>
          </a:p>
        </p:txBody>
      </p:sp>
    </p:spTree>
    <p:extLst>
      <p:ext uri="{BB962C8B-B14F-4D97-AF65-F5344CB8AC3E}">
        <p14:creationId xmlns:p14="http://schemas.microsoft.com/office/powerpoint/2010/main" val="111069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1A8BC34-ED7B-49DD-B017-139248C0B821}"/>
              </a:ext>
            </a:extLst>
          </p:cNvPr>
          <p:cNvGraphicFramePr>
            <a:graphicFrameLocks noGrp="1"/>
          </p:cNvGraphicFramePr>
          <p:nvPr>
            <p:extLst>
              <p:ext uri="{D42A27DB-BD31-4B8C-83A1-F6EECF244321}">
                <p14:modId xmlns:p14="http://schemas.microsoft.com/office/powerpoint/2010/main" val="4263724879"/>
              </p:ext>
            </p:extLst>
          </p:nvPr>
        </p:nvGraphicFramePr>
        <p:xfrm>
          <a:off x="259059" y="2180251"/>
          <a:ext cx="7178994" cy="7342280"/>
        </p:xfrm>
        <a:graphic>
          <a:graphicData uri="http://schemas.openxmlformats.org/drawingml/2006/table">
            <a:tbl>
              <a:tblPr firstRow="1" firstCol="1" bandRow="1"/>
              <a:tblGrid>
                <a:gridCol w="709036">
                  <a:extLst>
                    <a:ext uri="{9D8B030D-6E8A-4147-A177-3AD203B41FA5}">
                      <a16:colId xmlns:a16="http://schemas.microsoft.com/office/drawing/2014/main" val="1788565922"/>
                    </a:ext>
                  </a:extLst>
                </a:gridCol>
                <a:gridCol w="1772591">
                  <a:extLst>
                    <a:ext uri="{9D8B030D-6E8A-4147-A177-3AD203B41FA5}">
                      <a16:colId xmlns:a16="http://schemas.microsoft.com/office/drawing/2014/main" val="2497434241"/>
                    </a:ext>
                  </a:extLst>
                </a:gridCol>
                <a:gridCol w="4697367">
                  <a:extLst>
                    <a:ext uri="{9D8B030D-6E8A-4147-A177-3AD203B41FA5}">
                      <a16:colId xmlns:a16="http://schemas.microsoft.com/office/drawing/2014/main" val="927735812"/>
                    </a:ext>
                  </a:extLst>
                </a:gridCol>
              </a:tblGrid>
              <a:tr h="251272">
                <a:tc gridSpan="3">
                  <a:txBody>
                    <a:bodyPr/>
                    <a:lstStyle/>
                    <a:p>
                      <a:pPr marL="0" marR="0" algn="ctr">
                        <a:lnSpc>
                          <a:spcPct val="107000"/>
                        </a:lnSpc>
                        <a:spcBef>
                          <a:spcPts val="0"/>
                        </a:spcBef>
                        <a:spcAft>
                          <a:spcPts val="0"/>
                        </a:spcAft>
                      </a:pPr>
                      <a:r>
                        <a:rPr lang="en-US" sz="14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WEDNESDAY 17 APRIL</a:t>
                      </a:r>
                    </a:p>
                  </a:txBody>
                  <a:tcPr marL="43075" marR="43075"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93535681"/>
                  </a:ext>
                </a:extLst>
              </a:tr>
              <a:tr h="125636">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MECHANICAL ENGINEERING AUDITORIUM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60476926"/>
                  </a:ext>
                </a:extLst>
              </a:tr>
              <a:tr h="240423">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Opening Reception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92837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245574"/>
                  </a:ext>
                </a:extLst>
              </a:tr>
              <a:tr h="240423">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Welcome Address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VADM Ann Rondeau USN (ret), NPS President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763907"/>
                  </a:ext>
                </a:extLst>
              </a:tr>
              <a:tr h="1223814">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PANEL 1:</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Government Innovators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 success working with industry"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CDR Pablo Breuer USN, SOFWERX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William Bundy, NWC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 John Dillard USA (ret), NPS 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Adam </a:t>
                      </a: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Hesch</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DIU Rogue Squadron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Garth Jensen, NSWC </a:t>
                      </a: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Carderock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 Todd Lyons USMC, NPS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MODERATOR: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Dr. Jeff Paduan, NPS Dean of Research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829201"/>
                  </a:ext>
                </a:extLst>
              </a:tr>
              <a:tr h="240423">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NPS Student Innovation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LCDR Santhosh </a:t>
                      </a: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Shivashankar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USN, NPS Network Operations and Technology student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128667"/>
                  </a:ext>
                </a:extLst>
              </a:tr>
              <a:tr h="251272">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Get your Lunch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Fetch lunch to bring into the panel discussion at noon!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909609"/>
                  </a:ext>
                </a:extLst>
              </a:tr>
              <a:tr h="486271">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LUNCH OPTIONS: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mj-lt"/>
                        <a:buAutoNum type="arabicParenR"/>
                      </a:pPr>
                      <a:r>
                        <a:rPr lang="en-US" sz="12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 Monte Café</a:t>
                      </a:r>
                      <a:r>
                        <a:rPr lang="en-US"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outside Dudley Knox Library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2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Prado Dining Room</a:t>
                      </a:r>
                      <a:r>
                        <a:rPr lang="en-US"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the basement of Herrmann Hall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310423"/>
                  </a:ext>
                </a:extLst>
              </a:tr>
              <a:tr h="1223814">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PANEL 2:</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“Just One Thing”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Entrepreneurs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one thing should decision makers be thinking about?"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Romin</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Dashmalchi</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Kaman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David Marchetti, Ocean Power Technologies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David Merrill, Elroy Air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Scott Newbern, AeroVironment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 Smith, AT&amp;T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MODERATOR: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Dr. Raymond Buettner, NPS FX Director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756363"/>
                  </a:ext>
                </a:extLst>
              </a:tr>
              <a:tr h="240423">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NPS FX Opportunities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Mr. Gregory Arenas, NPS Field Lab Site Manager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158444"/>
                  </a:ext>
                </a:extLst>
              </a:tr>
              <a:tr h="1346738">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PANEL 3:</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NPS Research with Industry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"Exploring new ways for NPS to work with DoD partners in industry"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Chris Brophy, NPS MAE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Don Brutzman, NPS 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Mollie McGuire, NPS 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Jonathan Phillips, NPS PH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Todd Weatherford, NPS ECE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Oleg Yakimenko, NPS 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MODERATOR: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Dr. Brian Bingham, NPS CRUSER Director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236325"/>
                  </a:ext>
                </a:extLst>
              </a:tr>
              <a:tr h="270815">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Guided Lab Tours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ARSENL, CAVR, Hydrodynamics, Space Systems, and Undersea Sensing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714069"/>
                  </a:ext>
                </a:extLst>
              </a:tr>
              <a:tr h="240423">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Networking Reception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TRIDENT ROOM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075" marR="430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634103"/>
                  </a:ext>
                </a:extLst>
              </a:tr>
            </a:tbl>
          </a:graphicData>
        </a:graphic>
      </p:graphicFrame>
      <p:pic>
        <p:nvPicPr>
          <p:cNvPr id="11" name="Picture 10">
            <a:extLst>
              <a:ext uri="{FF2B5EF4-FFF2-40B4-BE49-F238E27FC236}">
                <a16:creationId xmlns:a16="http://schemas.microsoft.com/office/drawing/2014/main" id="{B71F231D-FDE9-40C6-A29E-B7BF11EF3927}"/>
              </a:ext>
            </a:extLst>
          </p:cNvPr>
          <p:cNvPicPr>
            <a:picLocks noChangeAspect="1"/>
          </p:cNvPicPr>
          <p:nvPr/>
        </p:nvPicPr>
        <p:blipFill>
          <a:blip r:embed="rId2"/>
          <a:stretch>
            <a:fillRect/>
          </a:stretch>
        </p:blipFill>
        <p:spPr>
          <a:xfrm>
            <a:off x="138790" y="335497"/>
            <a:ext cx="7494819" cy="1254042"/>
          </a:xfrm>
          <a:prstGeom prst="rect">
            <a:avLst/>
          </a:prstGeom>
        </p:spPr>
      </p:pic>
      <p:grpSp>
        <p:nvGrpSpPr>
          <p:cNvPr id="14" name="Group 13">
            <a:extLst>
              <a:ext uri="{FF2B5EF4-FFF2-40B4-BE49-F238E27FC236}">
                <a16:creationId xmlns:a16="http://schemas.microsoft.com/office/drawing/2014/main" id="{F2579499-3232-458E-9F2C-CA2067652FD3}"/>
              </a:ext>
            </a:extLst>
          </p:cNvPr>
          <p:cNvGrpSpPr/>
          <p:nvPr/>
        </p:nvGrpSpPr>
        <p:grpSpPr>
          <a:xfrm>
            <a:off x="144750" y="1565474"/>
            <a:ext cx="7488859" cy="393397"/>
            <a:chOff x="6949446" y="5792837"/>
            <a:chExt cx="7488859" cy="393397"/>
          </a:xfrm>
        </p:grpSpPr>
        <p:sp>
          <p:nvSpPr>
            <p:cNvPr id="12" name="Rectangle 11">
              <a:extLst>
                <a:ext uri="{FF2B5EF4-FFF2-40B4-BE49-F238E27FC236}">
                  <a16:creationId xmlns:a16="http://schemas.microsoft.com/office/drawing/2014/main" id="{2F4D3CD4-4EE2-488D-AF2B-EDCA13A94DAC}"/>
                </a:ext>
              </a:extLst>
            </p:cNvPr>
            <p:cNvSpPr/>
            <p:nvPr/>
          </p:nvSpPr>
          <p:spPr>
            <a:xfrm>
              <a:off x="6949446" y="5800025"/>
              <a:ext cx="7488859" cy="386209"/>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02E9F9-D496-45C5-BB7E-22D62D317786}"/>
                </a:ext>
              </a:extLst>
            </p:cNvPr>
            <p:cNvSpPr txBox="1"/>
            <p:nvPr/>
          </p:nvSpPr>
          <p:spPr>
            <a:xfrm>
              <a:off x="6993269" y="5792837"/>
              <a:ext cx="7319966" cy="369332"/>
            </a:xfrm>
            <a:prstGeom prst="rect">
              <a:avLst/>
            </a:prstGeom>
            <a:noFill/>
          </p:spPr>
          <p:txBody>
            <a:bodyPr wrap="square" rtlCol="0">
              <a:spAutoFit/>
            </a:bodyPr>
            <a:lstStyle/>
            <a:p>
              <a:pPr algn="ctr"/>
              <a:r>
                <a:rPr lang="en-US" b="1" dirty="0">
                  <a:solidFill>
                    <a:schemeClr val="bg1"/>
                  </a:solidFill>
                </a:rPr>
                <a:t>CRUSER TechCon 2019 Schedule</a:t>
              </a:r>
            </a:p>
          </p:txBody>
        </p:sp>
      </p:grpSp>
    </p:spTree>
    <p:extLst>
      <p:ext uri="{BB962C8B-B14F-4D97-AF65-F5344CB8AC3E}">
        <p14:creationId xmlns:p14="http://schemas.microsoft.com/office/powerpoint/2010/main" val="54195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472" y="292205"/>
            <a:ext cx="7494819" cy="1234440"/>
          </a:xfrm>
          <a:prstGeom prst="rect">
            <a:avLst/>
          </a:prstGeom>
        </p:spPr>
      </p:pic>
      <p:sp>
        <p:nvSpPr>
          <p:cNvPr id="13" name="TextBox 12"/>
          <p:cNvSpPr txBox="1"/>
          <p:nvPr/>
        </p:nvSpPr>
        <p:spPr>
          <a:xfrm>
            <a:off x="208658" y="1458539"/>
            <a:ext cx="7429500" cy="338554"/>
          </a:xfrm>
          <a:prstGeom prst="rect">
            <a:avLst/>
          </a:prstGeom>
          <a:noFill/>
        </p:spPr>
        <p:txBody>
          <a:bodyPr wrap="square" rtlCol="0">
            <a:spAutoFit/>
          </a:bodyPr>
          <a:lstStyle/>
          <a:p>
            <a:pPr algn="ctr"/>
            <a:r>
              <a:rPr lang="en-US" sz="1600" b="1" i="1" dirty="0">
                <a:solidFill>
                  <a:schemeClr val="bg1"/>
                </a:solidFill>
              </a:rPr>
              <a:t>NPS Field Experimentation 18-4</a:t>
            </a:r>
          </a:p>
        </p:txBody>
      </p:sp>
      <p:sp>
        <p:nvSpPr>
          <p:cNvPr id="6" name="Rectangle 5"/>
          <p:cNvSpPr/>
          <p:nvPr/>
        </p:nvSpPr>
        <p:spPr>
          <a:xfrm>
            <a:off x="208658" y="2033702"/>
            <a:ext cx="7459282" cy="27588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7615" y="2033702"/>
            <a:ext cx="7456676" cy="2677656"/>
          </a:xfrm>
          <a:prstGeom prst="rect">
            <a:avLst/>
          </a:prstGeom>
          <a:noFill/>
        </p:spPr>
        <p:txBody>
          <a:bodyPr wrap="square" rtlCol="0">
            <a:spAutoFit/>
          </a:bodyPr>
          <a:lstStyle/>
          <a:p>
            <a:pPr algn="just"/>
            <a:r>
              <a:rPr lang="en-US" sz="1200" dirty="0"/>
              <a:t>At the direction of the Secretary of the Navy, the Naval Postgraduate School (NPS) leverages its long-standing experience and expertise in the research and education of robotics and unmanned systems to support the Navy's mission. The Consortium for Robotics and Unmanned Systems Education and Research (CRUSER) serves as a vehicle to align research efforts and integrate academic courses across discipline boundaries. Established by the Under Secretary of the Navy in 2011, CRUSER is an initiative designed to build an inclusive community of interest around the application of unmanned systems in naval operations. With the operational needs of the Navy and the Marine Corps at its core, CRUSER is an inclusive, active partner for the effective education of future military leaders and decision makers. </a:t>
            </a:r>
          </a:p>
          <a:p>
            <a:pPr algn="just"/>
            <a:endParaRPr lang="en-US" sz="1200" dirty="0"/>
          </a:p>
          <a:p>
            <a:pPr algn="just"/>
            <a:r>
              <a:rPr lang="en-US" sz="1200" dirty="0"/>
              <a:t>CRUSER seeks to capitalize efforts, both internal and external to NPS, by facilitating active means of collaboration, providing a portal for information exchange among researchers and educators with collaborative interests, fostering innovation through directed programs of operational experimentation, and supporting the development of an array of educational ventures. Annually, CRUSER conducts concept generation workshops for naval missions and hosts technical symposia to address naval missions, and field experimentation to test selected technologies.</a:t>
            </a:r>
          </a:p>
        </p:txBody>
      </p:sp>
      <p:sp>
        <p:nvSpPr>
          <p:cNvPr id="8" name="Rectangle 7"/>
          <p:cNvSpPr/>
          <p:nvPr/>
        </p:nvSpPr>
        <p:spPr>
          <a:xfrm>
            <a:off x="217615" y="1560365"/>
            <a:ext cx="7450325" cy="4733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8658" y="1578707"/>
            <a:ext cx="7429500" cy="369332"/>
          </a:xfrm>
          <a:prstGeom prst="rect">
            <a:avLst/>
          </a:prstGeom>
          <a:noFill/>
        </p:spPr>
        <p:txBody>
          <a:bodyPr wrap="square" rtlCol="0">
            <a:spAutoFit/>
          </a:bodyPr>
          <a:lstStyle/>
          <a:p>
            <a:r>
              <a:rPr lang="en-US" b="1" dirty="0"/>
              <a:t>CRUSER Overview    </a:t>
            </a:r>
            <a:r>
              <a:rPr lang="en-US" sz="1400" i="1" dirty="0"/>
              <a:t>From Technical to Ethical...From Concept Generation to Experimentation...</a:t>
            </a:r>
            <a:endParaRPr lang="en-US" sz="1400" dirty="0"/>
          </a:p>
        </p:txBody>
      </p:sp>
      <p:pic>
        <p:nvPicPr>
          <p:cNvPr id="11" name="Picture 10">
            <a:extLst>
              <a:ext uri="{FF2B5EF4-FFF2-40B4-BE49-F238E27FC236}">
                <a16:creationId xmlns:a16="http://schemas.microsoft.com/office/drawing/2014/main" id="{A59B0713-04B6-4906-9B37-03BC21BF4F20}"/>
              </a:ext>
            </a:extLst>
          </p:cNvPr>
          <p:cNvPicPr>
            <a:picLocks noChangeAspect="1"/>
          </p:cNvPicPr>
          <p:nvPr/>
        </p:nvPicPr>
        <p:blipFill>
          <a:blip r:embed="rId3"/>
          <a:stretch>
            <a:fillRect/>
          </a:stretch>
        </p:blipFill>
        <p:spPr>
          <a:xfrm>
            <a:off x="-326" y="8676512"/>
            <a:ext cx="7772400" cy="1141335"/>
          </a:xfrm>
          <a:prstGeom prst="rect">
            <a:avLst/>
          </a:prstGeom>
        </p:spPr>
      </p:pic>
      <p:pic>
        <p:nvPicPr>
          <p:cNvPr id="10" name="Picture 9">
            <a:extLst>
              <a:ext uri="{FF2B5EF4-FFF2-40B4-BE49-F238E27FC236}">
                <a16:creationId xmlns:a16="http://schemas.microsoft.com/office/drawing/2014/main" id="{431BB942-7A90-4D15-9B5B-371EEF545281}"/>
              </a:ext>
            </a:extLst>
          </p:cNvPr>
          <p:cNvPicPr>
            <a:picLocks noChangeAspect="1"/>
          </p:cNvPicPr>
          <p:nvPr/>
        </p:nvPicPr>
        <p:blipFill>
          <a:blip r:embed="rId4"/>
          <a:stretch>
            <a:fillRect/>
          </a:stretch>
        </p:blipFill>
        <p:spPr>
          <a:xfrm>
            <a:off x="4895717" y="5086907"/>
            <a:ext cx="2772223" cy="3587582"/>
          </a:xfrm>
          <a:prstGeom prst="rect">
            <a:avLst/>
          </a:prstGeom>
        </p:spPr>
      </p:pic>
      <p:pic>
        <p:nvPicPr>
          <p:cNvPr id="12" name="Picture 11" descr="../Downloads/Subscale%20-%20flying%20with%20pod%20NV9D7525%20(sm).jpg">
            <a:extLst>
              <a:ext uri="{FF2B5EF4-FFF2-40B4-BE49-F238E27FC236}">
                <a16:creationId xmlns:a16="http://schemas.microsoft.com/office/drawing/2014/main" id="{BD365AB2-F441-404E-BF00-CD104B10760E}"/>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4594" y="6160549"/>
            <a:ext cx="3061925" cy="1828800"/>
          </a:xfrm>
          <a:prstGeom prst="rect">
            <a:avLst/>
          </a:prstGeom>
          <a:noFill/>
          <a:ln>
            <a:noFill/>
          </a:ln>
        </p:spPr>
      </p:pic>
      <p:sp>
        <p:nvSpPr>
          <p:cNvPr id="14" name="TextBox 13">
            <a:extLst>
              <a:ext uri="{FF2B5EF4-FFF2-40B4-BE49-F238E27FC236}">
                <a16:creationId xmlns:a16="http://schemas.microsoft.com/office/drawing/2014/main" id="{7F326B3B-14A9-4D45-901A-D80AFB78E3EE}"/>
              </a:ext>
            </a:extLst>
          </p:cNvPr>
          <p:cNvSpPr txBox="1"/>
          <p:nvPr/>
        </p:nvSpPr>
        <p:spPr>
          <a:xfrm>
            <a:off x="1047855" y="7989047"/>
            <a:ext cx="3167429" cy="430887"/>
          </a:xfrm>
          <a:prstGeom prst="rect">
            <a:avLst/>
          </a:prstGeom>
          <a:noFill/>
        </p:spPr>
        <p:txBody>
          <a:bodyPr wrap="square" rtlCol="0">
            <a:spAutoFit/>
          </a:bodyPr>
          <a:lstStyle/>
          <a:p>
            <a:pPr algn="ctr"/>
            <a:r>
              <a:rPr lang="en-US" sz="1100" i="1" dirty="0"/>
              <a:t>Elroy Air VTOL Aerial ULS: </a:t>
            </a:r>
          </a:p>
          <a:p>
            <a:pPr algn="ctr"/>
            <a:r>
              <a:rPr lang="en-US" sz="1100" i="1" dirty="0"/>
              <a:t>Sub-Scale Aircraft at JIFX 18-4, February 2019</a:t>
            </a:r>
          </a:p>
        </p:txBody>
      </p:sp>
      <p:grpSp>
        <p:nvGrpSpPr>
          <p:cNvPr id="15" name="Group 14">
            <a:extLst>
              <a:ext uri="{FF2B5EF4-FFF2-40B4-BE49-F238E27FC236}">
                <a16:creationId xmlns:a16="http://schemas.microsoft.com/office/drawing/2014/main" id="{3B412EB1-0F18-418E-9A2B-239C561809BD}"/>
              </a:ext>
            </a:extLst>
          </p:cNvPr>
          <p:cNvGrpSpPr/>
          <p:nvPr/>
        </p:nvGrpSpPr>
        <p:grpSpPr>
          <a:xfrm>
            <a:off x="208658" y="4731707"/>
            <a:ext cx="7465633" cy="393397"/>
            <a:chOff x="6949446" y="5792837"/>
            <a:chExt cx="7488859" cy="393397"/>
          </a:xfrm>
        </p:grpSpPr>
        <p:sp>
          <p:nvSpPr>
            <p:cNvPr id="16" name="Rectangle 15">
              <a:extLst>
                <a:ext uri="{FF2B5EF4-FFF2-40B4-BE49-F238E27FC236}">
                  <a16:creationId xmlns:a16="http://schemas.microsoft.com/office/drawing/2014/main" id="{C9061481-9043-405A-8A8A-55BE2AC316FF}"/>
                </a:ext>
              </a:extLst>
            </p:cNvPr>
            <p:cNvSpPr/>
            <p:nvPr/>
          </p:nvSpPr>
          <p:spPr>
            <a:xfrm>
              <a:off x="6949446" y="5800025"/>
              <a:ext cx="7488859" cy="386209"/>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F797B0A-FBF0-4C8B-B203-F2F427E6836A}"/>
                </a:ext>
              </a:extLst>
            </p:cNvPr>
            <p:cNvSpPr txBox="1"/>
            <p:nvPr/>
          </p:nvSpPr>
          <p:spPr>
            <a:xfrm>
              <a:off x="6993269" y="5792837"/>
              <a:ext cx="7319966" cy="369332"/>
            </a:xfrm>
            <a:prstGeom prst="rect">
              <a:avLst/>
            </a:prstGeom>
            <a:noFill/>
          </p:spPr>
          <p:txBody>
            <a:bodyPr wrap="square" rtlCol="0">
              <a:spAutoFit/>
            </a:bodyPr>
            <a:lstStyle/>
            <a:p>
              <a:pPr algn="ctr"/>
              <a:r>
                <a:rPr lang="en-US" b="1" dirty="0">
                  <a:solidFill>
                    <a:schemeClr val="bg1"/>
                  </a:solidFill>
                </a:rPr>
                <a:t>CRUSER TechCon 2019 Key Take Away Message</a:t>
              </a:r>
            </a:p>
          </p:txBody>
        </p:sp>
      </p:grpSp>
      <p:sp>
        <p:nvSpPr>
          <p:cNvPr id="18" name="Rectangle 17">
            <a:extLst>
              <a:ext uri="{FF2B5EF4-FFF2-40B4-BE49-F238E27FC236}">
                <a16:creationId xmlns:a16="http://schemas.microsoft.com/office/drawing/2014/main" id="{1B9C671E-5206-41BA-B298-522B09F50A60}"/>
              </a:ext>
            </a:extLst>
          </p:cNvPr>
          <p:cNvSpPr/>
          <p:nvPr/>
        </p:nvSpPr>
        <p:spPr>
          <a:xfrm>
            <a:off x="208657" y="5249067"/>
            <a:ext cx="4698193" cy="830997"/>
          </a:xfrm>
          <a:prstGeom prst="rect">
            <a:avLst/>
          </a:prstGeom>
        </p:spPr>
        <p:txBody>
          <a:bodyPr wrap="square">
            <a:spAutoFit/>
          </a:bodyPr>
          <a:lstStyle/>
          <a:p>
            <a:pPr marR="0" lvl="0" algn="ctr">
              <a:spcBef>
                <a:spcPts val="0"/>
              </a:spcBef>
              <a:spcAft>
                <a:spcPts val="0"/>
              </a:spcAft>
              <a:tabLst>
                <a:tab pos="457200" algn="l"/>
              </a:tabLst>
            </a:pPr>
            <a:r>
              <a:rPr lang="en-US" sz="1600" i="1" kern="100" dirty="0">
                <a:solidFill>
                  <a:srgbClr val="00457C"/>
                </a:solidFill>
                <a:ea typeface="SimSun" panose="02010600030101010101" pitchFamily="2" charset="-122"/>
                <a:cs typeface="OpenSymbol"/>
              </a:rPr>
              <a:t>“NPS, with its emphasis on applied research, is a place where this magic can thrive due to the proximity of warfighters, operators, researchers and industry.”</a:t>
            </a:r>
          </a:p>
        </p:txBody>
      </p:sp>
    </p:spTree>
    <p:extLst>
      <p:ext uri="{BB962C8B-B14F-4D97-AF65-F5344CB8AC3E}">
        <p14:creationId xmlns:p14="http://schemas.microsoft.com/office/powerpoint/2010/main" val="14229363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1203</TotalTime>
  <Words>1373</Words>
  <Application>Microsoft Office PowerPoint</Application>
  <PresentationFormat>Custom</PresentationFormat>
  <Paragraphs>116</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SimSun</vt:lpstr>
      <vt:lpstr>Arial</vt:lpstr>
      <vt:lpstr>Calibri</vt:lpstr>
      <vt:lpstr>Calibri Light</vt:lpstr>
      <vt:lpstr>OpenSymbol</vt:lpstr>
      <vt:lpstr>Times New Roman</vt:lpstr>
      <vt:lpstr>Wingdings</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Englehorn, Lyla (CIV)</cp:lastModifiedBy>
  <cp:revision>91</cp:revision>
  <cp:lastPrinted>2019-04-19T23:37:09Z</cp:lastPrinted>
  <dcterms:created xsi:type="dcterms:W3CDTF">2018-03-02T17:39:48Z</dcterms:created>
  <dcterms:modified xsi:type="dcterms:W3CDTF">2019-04-22T23:26:07Z</dcterms:modified>
</cp:coreProperties>
</file>