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4" r:id="rId1"/>
    <p:sldMasterId id="2147483810" r:id="rId2"/>
  </p:sldMasterIdLst>
  <p:notesMasterIdLst>
    <p:notesMasterId r:id="rId4"/>
  </p:notesMasterIdLst>
  <p:handoutMasterIdLst>
    <p:handoutMasterId r:id="rId5"/>
  </p:handoutMasterIdLst>
  <p:sldIdLst>
    <p:sldId id="1045" r:id="rId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rrett, Victor (CIV)" initials="VJ" lastIdx="1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8000"/>
    <a:srgbClr val="E7D2B7"/>
    <a:srgbClr val="FF99CC"/>
    <a:srgbClr val="3333CC"/>
    <a:srgbClr val="0033CC"/>
    <a:srgbClr val="FF3399"/>
    <a:srgbClr val="CC0066"/>
    <a:srgbClr val="CC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4" autoAdjust="0"/>
    <p:restoredTop sz="86471" autoAdjust="0"/>
  </p:normalViewPr>
  <p:slideViewPr>
    <p:cSldViewPr snapToObjects="1">
      <p:cViewPr>
        <p:scale>
          <a:sx n="80" d="100"/>
          <a:sy n="80" d="100"/>
        </p:scale>
        <p:origin x="-1584" y="-2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54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7" d="100"/>
          <a:sy n="67" d="100"/>
        </p:scale>
        <p:origin x="-194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0" tIns="46545" rIns="93090" bIns="46545" numCol="1" anchor="t" anchorCtr="0" compatLnSpc="1">
            <a:prstTxWarp prst="textNoShape">
              <a:avLst/>
            </a:prstTxWarp>
          </a:bodyPr>
          <a:lstStyle>
            <a:lvl1pPr defTabSz="931632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1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0" tIns="46545" rIns="93090" bIns="46545" numCol="1" anchor="t" anchorCtr="0" compatLnSpc="1">
            <a:prstTxWarp prst="textNoShape">
              <a:avLst/>
            </a:prstTxWarp>
          </a:bodyPr>
          <a:lstStyle>
            <a:lvl1pPr algn="r" defTabSz="931632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6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0" tIns="46545" rIns="93090" bIns="46545" numCol="1" anchor="b" anchorCtr="0" compatLnSpc="1">
            <a:prstTxWarp prst="textNoShape">
              <a:avLst/>
            </a:prstTxWarp>
          </a:bodyPr>
          <a:lstStyle>
            <a:lvl1pPr defTabSz="931632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676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0" tIns="46545" rIns="93090" bIns="46545" numCol="1" anchor="b" anchorCtr="0" compatLnSpc="1">
            <a:prstTxWarp prst="textNoShape">
              <a:avLst/>
            </a:prstTxWarp>
          </a:bodyPr>
          <a:lstStyle>
            <a:lvl1pPr algn="r" defTabSz="931632" eaLnBrk="1" hangingPunct="1">
              <a:defRPr sz="1200" smtClean="0"/>
            </a:lvl1pPr>
          </a:lstStyle>
          <a:p>
            <a:pPr>
              <a:defRPr/>
            </a:pPr>
            <a:fld id="{93482C1E-A703-47F5-A33F-5FFE061BE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9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0" tIns="46545" rIns="93090" bIns="46545" numCol="1" anchor="t" anchorCtr="0" compatLnSpc="1">
            <a:prstTxWarp prst="textNoShape">
              <a:avLst/>
            </a:prstTxWarp>
          </a:bodyPr>
          <a:lstStyle>
            <a:lvl1pPr defTabSz="931632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1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0" tIns="46545" rIns="93090" bIns="46545" numCol="1" anchor="t" anchorCtr="0" compatLnSpc="1">
            <a:prstTxWarp prst="textNoShape">
              <a:avLst/>
            </a:prstTxWarp>
          </a:bodyPr>
          <a:lstStyle>
            <a:lvl1pPr algn="r" defTabSz="931632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29"/>
            <a:ext cx="560832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0" tIns="46545" rIns="93090" bIns="465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6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0" tIns="46545" rIns="93090" bIns="46545" numCol="1" anchor="b" anchorCtr="0" compatLnSpc="1">
            <a:prstTxWarp prst="textNoShape">
              <a:avLst/>
            </a:prstTxWarp>
          </a:bodyPr>
          <a:lstStyle>
            <a:lvl1pPr defTabSz="931632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676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0" tIns="46545" rIns="93090" bIns="46545" numCol="1" anchor="b" anchorCtr="0" compatLnSpc="1">
            <a:prstTxWarp prst="textNoShape">
              <a:avLst/>
            </a:prstTxWarp>
          </a:bodyPr>
          <a:lstStyle>
            <a:lvl1pPr algn="r" defTabSz="931632" eaLnBrk="1" hangingPunct="1">
              <a:defRPr sz="1200" smtClean="0"/>
            </a:lvl1pPr>
          </a:lstStyle>
          <a:p>
            <a:pPr>
              <a:defRPr/>
            </a:pPr>
            <a:fld id="{8C0344B2-F4DE-47C4-9C4F-6DAFC24D2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41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6" charset="0"/>
        <a:ea typeface="ＭＳ Ｐゴシック" pitchFamily="36" charset="-128"/>
        <a:cs typeface="ＭＳ Ｐゴシック" pitchFamily="3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6" charset="0"/>
        <a:ea typeface="ＭＳ Ｐゴシック" pitchFamily="3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6" charset="0"/>
        <a:ea typeface="ヒラギノ角ゴ Pro W3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6" charset="0"/>
        <a:ea typeface="ヒラギノ角ゴ Pro W3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6" charset="0"/>
        <a:ea typeface="ヒラギノ角ゴ Pro W3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0344B2-F4DE-47C4-9C4F-6DAFC24D200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19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7239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7/18/2011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F3A40-0887-433E-9CB3-C1B761CAE8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07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09688" y="76200"/>
            <a:ext cx="764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09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72488" y="6604000"/>
            <a:ext cx="6715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 eaLnBrk="1" hangingPunct="1">
              <a:defRPr/>
            </a:pPr>
            <a:fld id="{2857FD2D-BDBA-491C-B15C-25BC7BBD21EB}" type="slidenum">
              <a:rPr lang="en-US" u="sng">
                <a:ea typeface="+mn-ea"/>
              </a:rPr>
              <a:pPr eaLnBrk="1" hangingPunct="1">
                <a:defRPr/>
              </a:pPr>
              <a:t>‹#›</a:t>
            </a:fld>
            <a:endParaRPr lang="en-US" u="sng" dirty="0">
              <a:ea typeface="+mn-ea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28600" y="1173163"/>
            <a:ext cx="8686800" cy="76200"/>
            <a:chOff x="274320" y="1173480"/>
            <a:chExt cx="8686800" cy="76200"/>
          </a:xfrm>
        </p:grpSpPr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350520" y="1173480"/>
              <a:ext cx="8534400" cy="0"/>
            </a:xfrm>
            <a:prstGeom prst="line">
              <a:avLst/>
            </a:prstGeom>
            <a:noFill/>
            <a:ln w="3175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400" u="sng" dirty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274320" y="1249680"/>
              <a:ext cx="868680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400" u="sng" dirty="0">
                <a:solidFill>
                  <a:srgbClr val="000000"/>
                </a:solidFill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Arial" charset="0"/>
          <a:cs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Arial" charset="0"/>
          <a:cs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Arial" charset="0"/>
          <a:cs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Arial" charset="0"/>
          <a:cs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Arial" charset="0"/>
          <a:cs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Arial" charset="0"/>
          <a:cs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Arial" charset="0"/>
          <a:cs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Arial" charset="0"/>
          <a:cs typeface="Times New Roman" pitchFamily="18" charset="0"/>
        </a:defRPr>
      </a:lvl9pPr>
    </p:titleStyle>
    <p:bodyStyle>
      <a:lvl1pPr marL="290513" indent="-29051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25425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-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-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-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-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-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nps_ppt_slid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fld id="{B15D5960-071C-497B-8049-7D870C81DD67}" type="datetime1">
              <a:rPr lang="en-US">
                <a:solidFill>
                  <a:srgbClr val="000000"/>
                </a:solidFill>
              </a:rPr>
              <a:pPr>
                <a:defRPr/>
              </a:pPr>
              <a:t>5/4/2017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055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E31504D-AD16-43D8-BD8F-AE591673A6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ＭＳ Ｐゴシック" pitchFamily="28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imes" pitchFamily="28" charset="0"/>
          <a:ea typeface="ＭＳ Ｐゴシック" pitchFamily="28" charset="-128"/>
          <a:cs typeface="ＭＳ Ｐゴシック" pitchFamily="28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imes" pitchFamily="28" charset="0"/>
          <a:ea typeface="ＭＳ Ｐゴシック" pitchFamily="28" charset="-128"/>
          <a:cs typeface="ＭＳ Ｐゴシック" pitchFamily="28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imes" pitchFamily="28" charset="0"/>
          <a:ea typeface="ＭＳ Ｐゴシック" pitchFamily="28" charset="-128"/>
          <a:cs typeface="ＭＳ Ｐゴシック" pitchFamily="28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imes" pitchFamily="28" charset="0"/>
          <a:ea typeface="ＭＳ Ｐゴシック" pitchFamily="28" charset="-128"/>
          <a:cs typeface="ＭＳ Ｐゴシック" pitchFamily="28" charset="-128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imes" pitchFamily="28" charset="0"/>
          <a:ea typeface="ＭＳ Ｐゴシック" pitchFamily="28" charset="-128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imes" pitchFamily="28" charset="0"/>
          <a:ea typeface="ＭＳ Ｐゴシック" pitchFamily="28" charset="-128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imes" pitchFamily="28" charset="0"/>
          <a:ea typeface="ＭＳ Ｐゴシック" pitchFamily="28" charset="-128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imes" pitchFamily="28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2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 pitchFamily="2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 pitchFamily="2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 pitchFamily="2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 pitchFamily="28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 rot="10800000" flipV="1">
            <a:off x="2362199" y="1292422"/>
            <a:ext cx="4257675" cy="307777"/>
          </a:xfrm>
          <a:prstGeom prst="rect">
            <a:avLst/>
          </a:prstGeom>
          <a:noFill/>
          <a:ln w="12700" cmpd="sng">
            <a:solidFill>
              <a:srgbClr val="0033CC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Director of Business Ops</a:t>
            </a:r>
            <a:endParaRPr lang="en-US" sz="1400" dirty="0">
              <a:latin typeface="+mj-lt"/>
            </a:endParaRPr>
          </a:p>
        </p:txBody>
      </p:sp>
      <p:cxnSp>
        <p:nvCxnSpPr>
          <p:cNvPr id="40" name="Straight Connector 39"/>
          <p:cNvCxnSpPr>
            <a:stCxn id="41" idx="2"/>
            <a:endCxn id="36" idx="0"/>
          </p:cNvCxnSpPr>
          <p:nvPr/>
        </p:nvCxnSpPr>
        <p:spPr>
          <a:xfrm flipH="1">
            <a:off x="4491036" y="1143000"/>
            <a:ext cx="1" cy="149422"/>
          </a:xfrm>
          <a:prstGeom prst="line">
            <a:avLst/>
          </a:prstGeom>
          <a:ln w="127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HRO Org Chart</a:t>
            </a:r>
            <a:br>
              <a:rPr lang="en-US" dirty="0" smtClean="0"/>
            </a:br>
            <a:r>
              <a:rPr lang="en-US" sz="1800" dirty="0" smtClean="0"/>
              <a:t>as of 3 May 17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62199" y="1775936"/>
            <a:ext cx="4257675" cy="738664"/>
          </a:xfrm>
          <a:prstGeom prst="rect">
            <a:avLst/>
          </a:prstGeom>
          <a:noFill/>
          <a:ln w="12700" cmpd="sng">
            <a:solidFill>
              <a:srgbClr val="0033CC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Erm Rodriguez-Heffner</a:t>
            </a:r>
          </a:p>
          <a:p>
            <a:pPr algn="ctr"/>
            <a:r>
              <a:rPr lang="en-US" sz="1400" dirty="0" smtClean="0">
                <a:latin typeface="+mj-lt"/>
              </a:rPr>
              <a:t>Human Resources Director </a:t>
            </a:r>
          </a:p>
          <a:p>
            <a:pPr algn="ctr"/>
            <a:endParaRPr lang="en-US" sz="1400" dirty="0" smtClean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90675" y="3486150"/>
            <a:ext cx="1582756" cy="461665"/>
          </a:xfrm>
          <a:prstGeom prst="rect">
            <a:avLst/>
          </a:prstGeom>
          <a:noFill/>
          <a:ln w="12700" cmpd="sng">
            <a:solidFill>
              <a:srgbClr val="0033CC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200" dirty="0" smtClean="0">
                <a:latin typeface="+mj-lt"/>
              </a:rPr>
              <a:t>E. Brian Pearch</a:t>
            </a:r>
          </a:p>
          <a:p>
            <a:pPr algn="ctr"/>
            <a:r>
              <a:rPr lang="en-US" sz="1200" dirty="0" smtClean="0">
                <a:latin typeface="+mj-lt"/>
              </a:rPr>
              <a:t>Class/Staffing Spec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362199" y="804446"/>
            <a:ext cx="4257675" cy="338554"/>
          </a:xfrm>
          <a:prstGeom prst="rect">
            <a:avLst/>
          </a:prstGeom>
          <a:noFill/>
          <a:ln w="12700" cmpd="sng">
            <a:solidFill>
              <a:srgbClr val="0033CC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President</a:t>
            </a:r>
            <a:endParaRPr lang="en-US" sz="1600" dirty="0"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 rot="10800000" flipV="1">
            <a:off x="1590675" y="4643735"/>
            <a:ext cx="1582758" cy="461665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0033CC"/>
            </a:solidFill>
          </a:ln>
        </p:spPr>
        <p:txBody>
          <a:bodyPr wrap="square" rtlCol="0" anchor="ctr" anchorCtr="0">
            <a:spAutoFit/>
          </a:bodyPr>
          <a:lstStyle/>
          <a:p>
            <a:pPr lvl="0" algn="ctr"/>
            <a:r>
              <a:rPr lang="en-US" sz="1200" dirty="0">
                <a:solidFill>
                  <a:srgbClr val="000000"/>
                </a:solidFill>
                <a:latin typeface="Times"/>
              </a:rPr>
              <a:t>Lindsey Neff</a:t>
            </a:r>
          </a:p>
          <a:p>
            <a:pPr lvl="0" algn="ctr"/>
            <a:r>
              <a:rPr lang="en-US" sz="1200" dirty="0">
                <a:solidFill>
                  <a:srgbClr val="000000"/>
                </a:solidFill>
                <a:latin typeface="Times"/>
              </a:rPr>
              <a:t>Class/Staffing Spec</a:t>
            </a:r>
          </a:p>
        </p:txBody>
      </p:sp>
      <p:sp>
        <p:nvSpPr>
          <p:cNvPr id="44" name="TextBox 43"/>
          <p:cNvSpPr txBox="1"/>
          <p:nvPr/>
        </p:nvSpPr>
        <p:spPr>
          <a:xfrm rot="10800000" flipV="1">
            <a:off x="1594429" y="5162550"/>
            <a:ext cx="1582758" cy="461665"/>
          </a:xfrm>
          <a:prstGeom prst="rect">
            <a:avLst/>
          </a:prstGeom>
          <a:solidFill>
            <a:srgbClr val="FFFFCC"/>
          </a:solidFill>
          <a:ln w="12700" cmpd="sng">
            <a:solidFill>
              <a:srgbClr val="0033CC"/>
            </a:solidFill>
          </a:ln>
        </p:spPr>
        <p:txBody>
          <a:bodyPr wrap="square" rtlCol="0" anchor="ctr" anchorCtr="0">
            <a:spAutoFit/>
          </a:bodyPr>
          <a:lstStyle/>
          <a:p>
            <a:pPr lvl="0" algn="ctr"/>
            <a:r>
              <a:rPr lang="en-US" sz="1200" dirty="0">
                <a:solidFill>
                  <a:srgbClr val="FF0000"/>
                </a:solidFill>
                <a:latin typeface="Times"/>
              </a:rPr>
              <a:t>VACANT </a:t>
            </a:r>
          </a:p>
          <a:p>
            <a:pPr lvl="0" algn="ctr"/>
            <a:r>
              <a:rPr lang="en-US" sz="1200" dirty="0">
                <a:solidFill>
                  <a:srgbClr val="000000"/>
                </a:solidFill>
                <a:latin typeface="Times"/>
              </a:rPr>
              <a:t>Class/Staffing Spec</a:t>
            </a:r>
          </a:p>
        </p:txBody>
      </p:sp>
      <p:sp>
        <p:nvSpPr>
          <p:cNvPr id="22" name="TextBox 21"/>
          <p:cNvSpPr txBox="1"/>
          <p:nvPr/>
        </p:nvSpPr>
        <p:spPr>
          <a:xfrm rot="10800000" flipV="1">
            <a:off x="3532529" y="3484601"/>
            <a:ext cx="2106271" cy="461665"/>
          </a:xfrm>
          <a:prstGeom prst="rect">
            <a:avLst/>
          </a:prstGeom>
          <a:noFill/>
          <a:ln w="12700" cmpd="sng">
            <a:solidFill>
              <a:srgbClr val="0033CC"/>
            </a:solidFill>
          </a:ln>
        </p:spPr>
        <p:txBody>
          <a:bodyPr wrap="square" rtlCol="0" anchor="ctr" anchorCtr="0">
            <a:spAutoFit/>
          </a:bodyPr>
          <a:lstStyle/>
          <a:p>
            <a:pPr lvl="0" algn="ctr"/>
            <a:r>
              <a:rPr lang="en-US" sz="1200" dirty="0">
                <a:solidFill>
                  <a:srgbClr val="000000"/>
                </a:solidFill>
                <a:latin typeface="Times"/>
              </a:rPr>
              <a:t>Ken Stewart</a:t>
            </a:r>
          </a:p>
          <a:p>
            <a:pPr lvl="0" algn="ctr"/>
            <a:r>
              <a:rPr lang="en-US" sz="1200" dirty="0">
                <a:solidFill>
                  <a:srgbClr val="000000"/>
                </a:solidFill>
                <a:latin typeface="Times"/>
              </a:rPr>
              <a:t>Labor/</a:t>
            </a:r>
            <a:r>
              <a:rPr lang="en-US" sz="1200" dirty="0" err="1">
                <a:solidFill>
                  <a:srgbClr val="000000"/>
                </a:solidFill>
                <a:latin typeface="Times"/>
              </a:rPr>
              <a:t>Emp</a:t>
            </a:r>
            <a:r>
              <a:rPr lang="en-US" sz="1200" dirty="0">
                <a:solidFill>
                  <a:srgbClr val="000000"/>
                </a:solidFill>
                <a:latin typeface="Times"/>
              </a:rPr>
              <a:t> Relations Spec </a:t>
            </a:r>
          </a:p>
        </p:txBody>
      </p:sp>
      <p:sp>
        <p:nvSpPr>
          <p:cNvPr id="29" name="TextBox 28"/>
          <p:cNvSpPr txBox="1"/>
          <p:nvPr/>
        </p:nvSpPr>
        <p:spPr>
          <a:xfrm rot="10800000" flipV="1">
            <a:off x="3514725" y="2667000"/>
            <a:ext cx="2113934" cy="646331"/>
          </a:xfrm>
          <a:prstGeom prst="rect">
            <a:avLst/>
          </a:prstGeom>
          <a:noFill/>
          <a:ln w="12700" cmpd="sng">
            <a:solidFill>
              <a:srgbClr val="0033CC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200" dirty="0" smtClean="0">
                <a:latin typeface="+mj-lt"/>
              </a:rPr>
              <a:t>Jennifer Amorin</a:t>
            </a:r>
          </a:p>
          <a:p>
            <a:pPr algn="ctr"/>
            <a:r>
              <a:rPr lang="en-US" sz="1200" dirty="0" smtClean="0">
                <a:latin typeface="+mj-lt"/>
              </a:rPr>
              <a:t>Deputy/Chief L/ER </a:t>
            </a:r>
            <a:endParaRPr lang="en-US" sz="1200" dirty="0">
              <a:latin typeface="+mj-lt"/>
            </a:endParaRPr>
          </a:p>
          <a:p>
            <a:pPr algn="ctr"/>
            <a:endParaRPr lang="en-US" sz="1200" dirty="0" smtClean="0"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972175" y="2667000"/>
            <a:ext cx="1600199" cy="646331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0033CC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200" dirty="0" smtClean="0">
                <a:latin typeface="+mj-lt"/>
              </a:rPr>
              <a:t>Anthony Weir Manpower Officer</a:t>
            </a:r>
          </a:p>
          <a:p>
            <a:pPr algn="ctr"/>
            <a:endParaRPr lang="en-US" sz="1200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 rot="10800000" flipV="1">
            <a:off x="3562353" y="4038600"/>
            <a:ext cx="2113934" cy="461665"/>
          </a:xfrm>
          <a:prstGeom prst="rect">
            <a:avLst/>
          </a:prstGeom>
          <a:solidFill>
            <a:srgbClr val="FFFFCC"/>
          </a:solidFill>
          <a:ln w="12700" cmpd="sng">
            <a:solidFill>
              <a:srgbClr val="0033CC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+mj-lt"/>
              </a:rPr>
              <a:t>VACANT</a:t>
            </a:r>
          </a:p>
          <a:p>
            <a:pPr algn="ctr"/>
            <a:r>
              <a:rPr lang="en-US" sz="1200" dirty="0" smtClean="0">
                <a:latin typeface="+mj-lt"/>
              </a:rPr>
              <a:t>Labor/</a:t>
            </a:r>
            <a:r>
              <a:rPr lang="en-US" sz="1200" dirty="0" err="1" smtClean="0">
                <a:latin typeface="+mj-lt"/>
              </a:rPr>
              <a:t>Emp</a:t>
            </a:r>
            <a:r>
              <a:rPr lang="en-US" sz="1200" dirty="0" smtClean="0">
                <a:latin typeface="+mj-lt"/>
              </a:rPr>
              <a:t> Relations Spec </a:t>
            </a:r>
            <a:endParaRPr lang="en-US" sz="1200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 rot="10800000" flipV="1">
            <a:off x="3562353" y="4643734"/>
            <a:ext cx="2113934" cy="461665"/>
          </a:xfrm>
          <a:prstGeom prst="rect">
            <a:avLst/>
          </a:prstGeom>
          <a:noFill/>
          <a:ln w="12700" cmpd="sng">
            <a:solidFill>
              <a:srgbClr val="0033CC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200" dirty="0" smtClean="0">
                <a:latin typeface="+mj-lt"/>
              </a:rPr>
              <a:t>George </a:t>
            </a:r>
            <a:r>
              <a:rPr lang="en-US" sz="1200" dirty="0">
                <a:latin typeface="+mj-lt"/>
              </a:rPr>
              <a:t>Martinez</a:t>
            </a:r>
          </a:p>
          <a:p>
            <a:pPr algn="ctr"/>
            <a:r>
              <a:rPr lang="en-US" sz="1200" dirty="0">
                <a:latin typeface="+mj-lt"/>
              </a:rPr>
              <a:t>HR Dev/</a:t>
            </a:r>
            <a:r>
              <a:rPr lang="en-US" sz="1200" dirty="0" err="1">
                <a:latin typeface="+mj-lt"/>
              </a:rPr>
              <a:t>Tng</a:t>
            </a:r>
            <a:r>
              <a:rPr lang="en-US" sz="1200" dirty="0">
                <a:latin typeface="+mj-lt"/>
              </a:rPr>
              <a:t>/ER </a:t>
            </a:r>
            <a:r>
              <a:rPr lang="en-US" sz="1200" dirty="0" smtClean="0">
                <a:latin typeface="+mj-lt"/>
              </a:rPr>
              <a:t>Spec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 rot="10800000" flipV="1">
            <a:off x="1594429" y="5772150"/>
            <a:ext cx="1604358" cy="461665"/>
          </a:xfrm>
          <a:prstGeom prst="rect">
            <a:avLst/>
          </a:prstGeom>
          <a:solidFill>
            <a:srgbClr val="FFFFCC"/>
          </a:solidFill>
          <a:ln w="12700" cmpd="sng">
            <a:solidFill>
              <a:srgbClr val="0033CC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+mj-lt"/>
              </a:rPr>
              <a:t>VACANT </a:t>
            </a:r>
          </a:p>
          <a:p>
            <a:pPr algn="ctr"/>
            <a:r>
              <a:rPr lang="en-US" sz="1200" dirty="0" smtClean="0">
                <a:latin typeface="+mj-lt"/>
              </a:rPr>
              <a:t>Class/Staffing Spec</a:t>
            </a:r>
          </a:p>
        </p:txBody>
      </p:sp>
      <p:sp>
        <p:nvSpPr>
          <p:cNvPr id="47" name="TextBox 46"/>
          <p:cNvSpPr txBox="1"/>
          <p:nvPr/>
        </p:nvSpPr>
        <p:spPr>
          <a:xfrm rot="10800000" flipV="1">
            <a:off x="5991226" y="3512403"/>
            <a:ext cx="1581148" cy="830997"/>
          </a:xfrm>
          <a:prstGeom prst="rect">
            <a:avLst/>
          </a:prstGeom>
          <a:solidFill>
            <a:srgbClr val="FFFFCC"/>
          </a:solidFill>
          <a:ln w="12700" cmpd="dbl">
            <a:solidFill>
              <a:srgbClr val="0033CC"/>
            </a:solidFill>
            <a:prstDash val="solid"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+mj-lt"/>
              </a:rPr>
              <a:t>VACANT </a:t>
            </a:r>
          </a:p>
          <a:p>
            <a:pPr algn="ctr"/>
            <a:r>
              <a:rPr lang="en-US" sz="1200" dirty="0" smtClean="0">
                <a:solidFill>
                  <a:srgbClr val="008000"/>
                </a:solidFill>
                <a:latin typeface="+mj-lt"/>
              </a:rPr>
              <a:t>Warrant Officer </a:t>
            </a:r>
            <a:r>
              <a:rPr lang="en-US" sz="1200" dirty="0" smtClean="0">
                <a:latin typeface="+mj-lt"/>
              </a:rPr>
              <a:t>Military Manning/ Manpower Spec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4495800" y="1600200"/>
            <a:ext cx="0" cy="152400"/>
          </a:xfrm>
          <a:prstGeom prst="line">
            <a:avLst/>
          </a:prstGeom>
          <a:ln w="127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629398" y="2514600"/>
            <a:ext cx="2" cy="153084"/>
          </a:xfrm>
          <a:prstGeom prst="line">
            <a:avLst/>
          </a:prstGeom>
          <a:ln w="127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0800000" flipV="1">
            <a:off x="1600200" y="4034135"/>
            <a:ext cx="1582758" cy="461665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0033CC"/>
            </a:solidFill>
          </a:ln>
        </p:spPr>
        <p:txBody>
          <a:bodyPr wrap="square" rtlCol="0" anchor="ctr" anchorCtr="0">
            <a:spAutoFit/>
          </a:bodyPr>
          <a:lstStyle/>
          <a:p>
            <a:pPr lvl="0" algn="ctr"/>
            <a:r>
              <a:rPr lang="en-US" sz="1200" dirty="0">
                <a:solidFill>
                  <a:srgbClr val="000000"/>
                </a:solidFill>
                <a:latin typeface="Times"/>
              </a:rPr>
              <a:t>Willamina Strupat</a:t>
            </a:r>
            <a:endParaRPr lang="en-US" sz="1200" dirty="0">
              <a:solidFill>
                <a:srgbClr val="FF0000"/>
              </a:solidFill>
              <a:latin typeface="Times"/>
            </a:endParaRPr>
          </a:p>
          <a:p>
            <a:pPr lvl="0" algn="ctr"/>
            <a:r>
              <a:rPr lang="en-US" sz="1200" dirty="0">
                <a:solidFill>
                  <a:srgbClr val="000000"/>
                </a:solidFill>
                <a:latin typeface="Times"/>
              </a:rPr>
              <a:t>Class/Staffing Spec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4505325" y="2503274"/>
            <a:ext cx="0" cy="160124"/>
          </a:xfrm>
          <a:prstGeom prst="line">
            <a:avLst/>
          </a:prstGeom>
          <a:ln w="127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45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26235</TotalTime>
  <Words>65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3_Default Design</vt:lpstr>
      <vt:lpstr>10_Default Design</vt:lpstr>
      <vt:lpstr>  HRO Org Chart as of 3 May 17</vt:lpstr>
    </vt:vector>
  </TitlesOfParts>
  <Company>CISR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Rose</dc:creator>
  <cp:lastModifiedBy>Pearch, Edward (Brian) (CIV)</cp:lastModifiedBy>
  <cp:revision>863</cp:revision>
  <cp:lastPrinted>2017-01-05T16:35:47Z</cp:lastPrinted>
  <dcterms:created xsi:type="dcterms:W3CDTF">2008-10-21T23:07:39Z</dcterms:created>
  <dcterms:modified xsi:type="dcterms:W3CDTF">2017-05-04T15:37:40Z</dcterms:modified>
</cp:coreProperties>
</file>