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5" r:id="rId3"/>
    <p:sldId id="272" r:id="rId4"/>
    <p:sldId id="277" r:id="rId5"/>
    <p:sldId id="276" r:id="rId6"/>
    <p:sldId id="280" r:id="rId7"/>
    <p:sldId id="263" r:id="rId8"/>
    <p:sldId id="292" r:id="rId9"/>
    <p:sldId id="287" r:id="rId10"/>
    <p:sldId id="288" r:id="rId11"/>
    <p:sldId id="281" r:id="rId12"/>
    <p:sldId id="274" r:id="rId13"/>
    <p:sldId id="282" r:id="rId14"/>
    <p:sldId id="268" r:id="rId15"/>
    <p:sldId id="283" r:id="rId16"/>
    <p:sldId id="289" r:id="rId17"/>
    <p:sldId id="284" r:id="rId18"/>
    <p:sldId id="275" r:id="rId19"/>
    <p:sldId id="300" r:id="rId20"/>
    <p:sldId id="301" r:id="rId21"/>
    <p:sldId id="298" r:id="rId22"/>
    <p:sldId id="299" r:id="rId23"/>
    <p:sldId id="295" r:id="rId24"/>
    <p:sldId id="302" r:id="rId25"/>
    <p:sldId id="303" r:id="rId26"/>
    <p:sldId id="293" r:id="rId27"/>
    <p:sldId id="294" r:id="rId28"/>
    <p:sldId id="266" r:id="rId29"/>
    <p:sldId id="290" r:id="rId30"/>
    <p:sldId id="291" r:id="rId31"/>
    <p:sldId id="270" r:id="rId32"/>
    <p:sldId id="269" r:id="rId33"/>
    <p:sldId id="296" r:id="rId34"/>
    <p:sldId id="279" r:id="rId35"/>
    <p:sldId id="297" r:id="rId36"/>
    <p:sldId id="278" r:id="rId37"/>
    <p:sldId id="257" r:id="rId38"/>
    <p:sldId id="258" r:id="rId39"/>
    <p:sldId id="259" r:id="rId40"/>
    <p:sldId id="261" r:id="rId41"/>
    <p:sldId id="262" r:id="rId42"/>
    <p:sldId id="264" r:id="rId43"/>
    <p:sldId id="271" r:id="rId44"/>
    <p:sldId id="286" r:id="rId45"/>
    <p:sldId id="285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6485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F67FD7-8FD7-47C7-8557-2FE9F21AE98F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DE81DC-040D-4743-BA90-007A0C2C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AEDB8-B4B8-4239-87AD-BA8C454BF3A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3CC255-EB57-4FEF-B401-1E5F073F2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8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Ephemera </a:t>
            </a:r>
          </a:p>
          <a:p>
            <a:r>
              <a:rPr lang="en-US" dirty="0" smtClean="0">
                <a:effectLst/>
              </a:rPr>
              <a:t>things that exist or are used or enjoyed for only a short time.</a:t>
            </a:r>
          </a:p>
          <a:p>
            <a:r>
              <a:rPr lang="en-US" dirty="0" smtClean="0">
                <a:effectLst/>
              </a:rPr>
              <a:t>items of collectible memorabilia, typically written or printed ones, that were originally expected to have only short-term usefulness or popularity.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6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8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3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4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5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7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26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33400"/>
            <a:ext cx="4752975" cy="2674938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017" y="3385677"/>
            <a:ext cx="6842652" cy="32065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66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27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33400"/>
            <a:ext cx="4752975" cy="2674938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017" y="3385677"/>
            <a:ext cx="6842652" cy="32065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2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1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5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7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0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1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9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1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0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1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7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7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6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14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0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7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255-EB57-4FEF-B401-1E5F073F21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9F0E-5BFE-4E0A-8630-DFA9917C2267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7D39-9C73-4DF5-82E2-E207289925F1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A58F-CA58-49F6-A99B-AA4434D864A3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BDF9-9FA0-4DDB-8F92-1B769EAD3E54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EFD2-5EF5-4633-92EC-5C01BE85FFC6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466B-43D9-45BF-8728-12EA66714EB8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0029-A647-4572-BC3B-0E3E34DE315A}" type="datetime1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3A29-65B2-48B9-85D6-75346A64297F}" type="datetime1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338-C1FE-4959-BCF7-71A058D0AC92}" type="datetime1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pPr/>
              <a:t>‹#›</a:t>
            </a:fld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7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AC13-6BD6-491E-8E3F-E91A1201BB83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8C06-A11F-49C6-B519-5F02AC8F4A20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25C2-FC8F-43FE-8B22-A143FB2B830B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1212-3E5A-43FB-A32A-8C94630C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bodata.nps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insights/2014/11/how-big-data-is-revolutionizing-desig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nav.navy.mil/innov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obodata.np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obodata@movesInstitute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y.nps.edu/web/robodata/metadata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calhoun.nps.edu/handle/10945/4961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rutzman@nps.navy.mi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culty.nps.edu/brutzman" TargetMode="External"/><Relationship Id="rId4" Type="http://schemas.openxmlformats.org/officeDocument/2006/relationships/hyperlink" Target="mailto:brutzman@nps.navy.smil.mi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cgredo@nps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user.nps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brutzman@nps.ed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gallup@nps.edu" TargetMode="External"/><Relationship Id="rId4" Type="http://schemas.openxmlformats.org/officeDocument/2006/relationships/hyperlink" Target="mailto:acgallen@nps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ari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mbari.org/products/data-repository/upper-ocean-data/spatial-temporal-oceanographic-query-system-stoqs-data/" TargetMode="External"/><Relationship Id="rId7" Type="http://schemas.openxmlformats.org/officeDocument/2006/relationships/hyperlink" Target="https://github.com/stoqs/stoq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toqs.mbari.org:8000/" TargetMode="External"/><Relationship Id="rId5" Type="http://schemas.openxmlformats.org/officeDocument/2006/relationships/hyperlink" Target="https://www.youtube.com/watch?v=E8wO3qMevV8" TargetMode="External"/><Relationship Id="rId4" Type="http://schemas.openxmlformats.org/officeDocument/2006/relationships/hyperlink" Target="http://ieeexplore.ieee.org/xpls/abs_all.jsp?arnumber=7054414&amp;tag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embed/E8wO3qMevV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7563"/>
            <a:ext cx="11379200" cy="19759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7200" i="1" dirty="0" smtClean="0">
                <a:hlinkClick r:id="rId3"/>
              </a:rPr>
              <a:t>Robodata.nps.edu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4000" dirty="0" smtClean="0"/>
              <a:t>Unmanned System Data Archives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182" y="3598877"/>
            <a:ext cx="9588616" cy="317023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Project Support for NPS Field Experimentation (FX)</a:t>
            </a:r>
          </a:p>
          <a:p>
            <a:endParaRPr lang="en-US" sz="3200" dirty="0" smtClean="0"/>
          </a:p>
          <a:p>
            <a:endParaRPr lang="en-US" sz="2800" dirty="0"/>
          </a:p>
          <a:p>
            <a:r>
              <a:rPr lang="en-US" sz="2800" dirty="0" smtClean="0"/>
              <a:t>Don Brutzman</a:t>
            </a:r>
          </a:p>
          <a:p>
            <a:r>
              <a:rPr lang="en-US" sz="2800" dirty="0" smtClean="0"/>
              <a:t>Information Sciences (IS) Department</a:t>
            </a:r>
          </a:p>
          <a:p>
            <a:r>
              <a:rPr lang="en-US" sz="2800" dirty="0" smtClean="0"/>
              <a:t>Undersea Warfare Academic Group (USWAG)</a:t>
            </a:r>
          </a:p>
          <a:p>
            <a:endParaRPr lang="en-US" dirty="0"/>
          </a:p>
          <a:p>
            <a:r>
              <a:rPr lang="en-US" dirty="0" smtClean="0"/>
              <a:t>4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STOQS filtered query #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164699"/>
            <a:ext cx="12230100" cy="6655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714" y="5835134"/>
            <a:ext cx="5930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Web-based queries can filter and select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7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Making </a:t>
            </a:r>
            <a:r>
              <a:rPr lang="en-US" dirty="0"/>
              <a:t>data </a:t>
            </a:r>
            <a:r>
              <a:rPr lang="en-US" dirty="0" smtClean="0"/>
              <a:t>useful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Dataset collection conventions</a:t>
            </a:r>
          </a:p>
          <a:p>
            <a:pPr lvl="1"/>
            <a:r>
              <a:rPr lang="en-US" dirty="0" smtClean="0"/>
              <a:t>Precise timestamps, locations, measurements. Scrubbing, cleanup.  “It is what it is.”</a:t>
            </a:r>
          </a:p>
          <a:p>
            <a:pPr lvl="1"/>
            <a:r>
              <a:rPr lang="en-US" dirty="0" smtClean="0"/>
              <a:t>Validation </a:t>
            </a:r>
            <a:r>
              <a:rPr lang="en-US" dirty="0"/>
              <a:t>of </a:t>
            </a:r>
            <a:r>
              <a:rPr lang="en-US" dirty="0" smtClean="0"/>
              <a:t>correctness, schemas if possible, pay attention </a:t>
            </a:r>
            <a:r>
              <a:rPr lang="en-US" dirty="0"/>
              <a:t>to units and </a:t>
            </a:r>
            <a:r>
              <a:rPr lang="en-US" dirty="0" smtClean="0"/>
              <a:t>conversions.</a:t>
            </a:r>
          </a:p>
          <a:p>
            <a:pPr lvl="1"/>
            <a:r>
              <a:rPr lang="en-US" dirty="0" smtClean="0"/>
              <a:t>Unambiguously describe the meaning of each data value with </a:t>
            </a:r>
            <a:r>
              <a:rPr lang="en-US" dirty="0"/>
              <a:t>type </a:t>
            </a:r>
            <a:r>
              <a:rPr lang="en-US" dirty="0" smtClean="0"/>
              <a:t>and metadata.</a:t>
            </a:r>
          </a:p>
          <a:p>
            <a:pPr lvl="1"/>
            <a:r>
              <a:rPr lang="en-US" dirty="0" smtClean="0"/>
              <a:t>Adding narrative data: exercise logs, operator comments, images, ephemera.</a:t>
            </a:r>
          </a:p>
          <a:p>
            <a:pPr lvl="1"/>
            <a:r>
              <a:rPr lang="en-US" dirty="0" smtClean="0"/>
              <a:t>Logging, archiving, network access, security considerations, backups.</a:t>
            </a:r>
          </a:p>
          <a:p>
            <a:pPr marL="0" indent="0">
              <a:buNone/>
            </a:pPr>
            <a:r>
              <a:rPr lang="en-US" dirty="0" smtClean="0"/>
              <a:t>Metadata vocabularies</a:t>
            </a:r>
          </a:p>
          <a:p>
            <a:pPr lvl="1"/>
            <a:r>
              <a:rPr lang="en-US" dirty="0" smtClean="0"/>
              <a:t>Strictly defined nomenclatures and data-dictionary definitions, specialized as appropriate for each community of interest.  Examples: oceanography, meteorology.</a:t>
            </a:r>
          </a:p>
          <a:p>
            <a:pPr lvl="1"/>
            <a:r>
              <a:rPr lang="en-US" dirty="0" smtClean="0"/>
              <a:t>Community of practice that governs standardization, adoption and evolution.</a:t>
            </a:r>
          </a:p>
          <a:p>
            <a:pPr marL="0" indent="0">
              <a:buNone/>
            </a:pPr>
            <a:r>
              <a:rPr lang="en-US" dirty="0"/>
              <a:t>Success metrics</a:t>
            </a:r>
          </a:p>
          <a:p>
            <a:pPr lvl="1"/>
            <a:r>
              <a:rPr lang="en-US" dirty="0" smtClean="0"/>
              <a:t>Exploration, analysis</a:t>
            </a:r>
            <a:r>
              <a:rPr lang="en-US" dirty="0"/>
              <a:t>, re-use, </a:t>
            </a:r>
            <a:r>
              <a:rPr lang="en-US" dirty="0" smtClean="0"/>
              <a:t>comparisons, publication, insight, understanding</a:t>
            </a:r>
          </a:p>
          <a:p>
            <a:pPr lvl="1"/>
            <a:r>
              <a:rPr lang="en-US" dirty="0" smtClean="0"/>
              <a:t>Big Data Mashups!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1703" y="834851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(subtitle: making data not </a:t>
            </a:r>
            <a:r>
              <a:rPr lang="en-US" dirty="0" smtClean="0"/>
              <a:t>suck!)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NPS work: recorded datasets,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99800" cy="4885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Shelley Gallup’s FIRE database for Trident Warrior exercise data capture</a:t>
            </a:r>
          </a:p>
          <a:p>
            <a:r>
              <a:rPr lang="en-US" dirty="0" smtClean="0"/>
              <a:t>Core Lab suite of Defense Analysis tools</a:t>
            </a:r>
          </a:p>
          <a:p>
            <a:r>
              <a:rPr lang="en-US" dirty="0" smtClean="0"/>
              <a:t>Operations Research SEED Center</a:t>
            </a:r>
          </a:p>
          <a:p>
            <a:pPr lvl="1"/>
            <a:r>
              <a:rPr lang="en-US" dirty="0" smtClean="0"/>
              <a:t>Large datasets produced by clusters, computational modeling &amp; simulation</a:t>
            </a:r>
          </a:p>
          <a:p>
            <a:r>
              <a:rPr lang="en-US" dirty="0"/>
              <a:t>M</a:t>
            </a:r>
            <a:r>
              <a:rPr lang="en-US" dirty="0" smtClean="0"/>
              <a:t>OVES Savage tool suite for 3D models</a:t>
            </a:r>
          </a:p>
          <a:p>
            <a:pPr lvl="1"/>
            <a:r>
              <a:rPr lang="en-US" dirty="0" smtClean="0"/>
              <a:t>X3D model archives, Autonomous Unmanned Vehicle (AUV) Workbench</a:t>
            </a:r>
          </a:p>
          <a:p>
            <a:pPr lvl="1"/>
            <a:r>
              <a:rPr lang="en-US" dirty="0" smtClean="0"/>
              <a:t>X3D-Edit authoring, visualization using simkit Discrete Event Simulation (DES)</a:t>
            </a:r>
          </a:p>
          <a:p>
            <a:r>
              <a:rPr lang="en-US" dirty="0" smtClean="0"/>
              <a:t>ARSENL lab data/video records of swarm simulations, experiments</a:t>
            </a:r>
          </a:p>
          <a:p>
            <a:pPr marL="457200" lvl="1" indent="0">
              <a:buNone/>
            </a:pPr>
            <a:r>
              <a:rPr lang="en-US" dirty="0" smtClean="0"/>
              <a:t>… and still more?  Please tell us about it!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doubt additional NPS activities will emerge, this is a common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Systems Field Experimentation: objectives, activities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“You get what you measure” - deciding on data to record not only produces information, but also establishes feedback loops and progressive refinement on areas that are get focused attention</a:t>
            </a:r>
          </a:p>
          <a:p>
            <a:endParaRPr lang="en-US" dirty="0"/>
          </a:p>
          <a:p>
            <a:r>
              <a:rPr lang="en-US" dirty="0" smtClean="0"/>
              <a:t>Experimental </a:t>
            </a:r>
            <a:r>
              <a:rPr lang="en-US" dirty="0"/>
              <a:t>design shows </a:t>
            </a:r>
            <a:r>
              <a:rPr lang="en-US" i="1" dirty="0" smtClean="0"/>
              <a:t>intention</a:t>
            </a:r>
          </a:p>
          <a:p>
            <a:pPr lvl="1"/>
            <a:r>
              <a:rPr lang="en-US" dirty="0" smtClean="0"/>
              <a:t>What are the questions that your project is pursuing?</a:t>
            </a:r>
          </a:p>
          <a:p>
            <a:endParaRPr lang="en-US" dirty="0"/>
          </a:p>
          <a:p>
            <a:r>
              <a:rPr lang="en-US" dirty="0" smtClean="0"/>
              <a:t>From engineering and analysis perspective: Data </a:t>
            </a:r>
            <a:r>
              <a:rPr lang="en-US" dirty="0"/>
              <a:t>is </a:t>
            </a:r>
            <a:r>
              <a:rPr lang="en-US" dirty="0" smtClean="0"/>
              <a:t>Design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Mashups and “big data” initiatives become practical</a:t>
            </a:r>
          </a:p>
          <a:p>
            <a:pPr lvl="1"/>
            <a:r>
              <a:rPr lang="en-US" sz="2200" dirty="0" smtClean="0"/>
              <a:t>Paul </a:t>
            </a:r>
            <a:r>
              <a:rPr lang="en-US" sz="2200" dirty="0"/>
              <a:t>Pappas, </a:t>
            </a:r>
            <a:r>
              <a:rPr lang="en-US" sz="2200" dirty="0" smtClean="0"/>
              <a:t>“</a:t>
            </a:r>
            <a:r>
              <a:rPr lang="en-US" sz="2200" dirty="0" smtClean="0">
                <a:hlinkClick r:id="rId3"/>
              </a:rPr>
              <a:t>How </a:t>
            </a:r>
            <a:r>
              <a:rPr lang="en-US" sz="2200" dirty="0">
                <a:hlinkClick r:id="rId3"/>
              </a:rPr>
              <a:t>Big Data Is Revolutionizing </a:t>
            </a:r>
            <a:r>
              <a:rPr lang="en-US" sz="2200" dirty="0" smtClean="0">
                <a:hlinkClick r:id="rId3"/>
              </a:rPr>
              <a:t>Design</a:t>
            </a:r>
            <a:r>
              <a:rPr lang="en-US" sz="2200" dirty="0" smtClean="0"/>
              <a:t>,” </a:t>
            </a:r>
            <a:r>
              <a:rPr lang="en-US" sz="2200" dirty="0" err="1" smtClean="0"/>
              <a:t>WiReD</a:t>
            </a:r>
            <a:r>
              <a:rPr lang="en-US" sz="2200" dirty="0" smtClean="0"/>
              <a:t>, November 2014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255" y="2026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Looking ahead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96819" y="86061"/>
            <a:ext cx="11973261" cy="6669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future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collection of datasets over years and different locations</a:t>
            </a:r>
          </a:p>
          <a:p>
            <a:r>
              <a:rPr lang="en-US" dirty="0" smtClean="0"/>
              <a:t>Scientific basis so that all data values are well defined for long term</a:t>
            </a:r>
          </a:p>
          <a:p>
            <a:r>
              <a:rPr lang="en-US" dirty="0" smtClean="0"/>
              <a:t>Repeatable “business model” fully aligned with institutional practices</a:t>
            </a:r>
          </a:p>
          <a:p>
            <a:r>
              <a:rPr lang="en-US" dirty="0" smtClean="0"/>
              <a:t>Useful for emerging, evolving Big Data activities</a:t>
            </a:r>
          </a:p>
          <a:p>
            <a:r>
              <a:rPr lang="en-US" dirty="0"/>
              <a:t>Real-world approaches adaptable to simulation outputs</a:t>
            </a:r>
          </a:p>
          <a:p>
            <a:r>
              <a:rPr lang="en-US" dirty="0"/>
              <a:t>Questions/analysis/answers for naval robotics is not so different from assessment of actual ships and aircraft deployed in the real world</a:t>
            </a:r>
          </a:p>
          <a:p>
            <a:r>
              <a:rPr lang="en-US" dirty="0"/>
              <a:t>Partnership with MBARI might grow to include other participants</a:t>
            </a:r>
          </a:p>
          <a:p>
            <a:r>
              <a:rPr lang="en-US" dirty="0" smtClean="0"/>
              <a:t>Supports </a:t>
            </a:r>
            <a:r>
              <a:rPr lang="en-US" dirty="0" smtClean="0">
                <a:hlinkClick r:id="rId3"/>
              </a:rPr>
              <a:t>Department of Navy Innovation Goals</a:t>
            </a:r>
            <a:r>
              <a:rPr lang="en-US" dirty="0" smtClean="0"/>
              <a:t> for Data-Centric Navy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485" y="379639"/>
            <a:ext cx="8204201" cy="1325563"/>
          </a:xfrm>
        </p:spPr>
        <p:txBody>
          <a:bodyPr/>
          <a:lstStyle/>
          <a:p>
            <a:r>
              <a:rPr lang="en-US" dirty="0" smtClean="0"/>
              <a:t>Navy Innovation: Data-Centric Navy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21"/>
          <a:stretch/>
        </p:blipFill>
        <p:spPr>
          <a:xfrm>
            <a:off x="1431470" y="0"/>
            <a:ext cx="10760529" cy="79188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324325" y="4211710"/>
            <a:ext cx="3576221" cy="2419909"/>
            <a:chOff x="6553200" y="3581400"/>
            <a:chExt cx="3067051" cy="2131457"/>
          </a:xfrm>
        </p:grpSpPr>
        <p:sp>
          <p:nvSpPr>
            <p:cNvPr id="6" name="Rectangle 5"/>
            <p:cNvSpPr/>
            <p:nvPr/>
          </p:nvSpPr>
          <p:spPr>
            <a:xfrm>
              <a:off x="6553200" y="3581400"/>
              <a:ext cx="3067050" cy="176212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1" y="5343525"/>
              <a:ext cx="3067050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All key objectives supported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63" y="1153828"/>
            <a:ext cx="1954813" cy="1511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 establish NPS institutional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0171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Relevance </a:t>
            </a:r>
            <a:r>
              <a:rPr lang="en-US" dirty="0"/>
              <a:t>to NPS educational </a:t>
            </a:r>
            <a:r>
              <a:rPr lang="en-US" dirty="0" smtClean="0"/>
              <a:t>objectives </a:t>
            </a:r>
            <a:r>
              <a:rPr lang="en-US" dirty="0"/>
              <a:t>and research </a:t>
            </a:r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Catalog entries being prepared for Calhoun library archive search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Partnered </a:t>
            </a:r>
            <a:r>
              <a:rPr lang="en-US" dirty="0"/>
              <a:t>support </a:t>
            </a:r>
            <a:r>
              <a:rPr lang="en-US" dirty="0" smtClean="0"/>
              <a:t>to establish system </a:t>
            </a:r>
            <a:r>
              <a:rPr lang="en-US" dirty="0"/>
              <a:t>by multiple NPS stakeholders</a:t>
            </a:r>
          </a:p>
          <a:p>
            <a:pPr lvl="1"/>
            <a:r>
              <a:rPr lang="en-US" dirty="0"/>
              <a:t>Information Sciences (IS) Department, JIFX/CRUSER, NPS Research Office, ITACS network infrastructure, Dudley Knox Library Calhoun Archive, others</a:t>
            </a:r>
          </a:p>
          <a:p>
            <a:pPr lvl="1"/>
            <a:r>
              <a:rPr lang="en-US" dirty="0" smtClean="0"/>
              <a:t>White paper available for review, discussions in progress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Feedback, participation from participants &amp; users </a:t>
            </a:r>
            <a:r>
              <a:rPr lang="en-US" dirty="0"/>
              <a:t>a</a:t>
            </a:r>
            <a:r>
              <a:rPr lang="en-US" dirty="0" smtClean="0"/>
              <a:t>lways 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nstalling, testing local copies of STOQS open source</a:t>
            </a:r>
          </a:p>
          <a:p>
            <a:pPr lvl="1"/>
            <a:r>
              <a:rPr lang="en-US" dirty="0" smtClean="0"/>
              <a:t>robodata.ern.nps.edu (and eventually local copy at Camp Roberts when testing)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Adapt data-upload modules to NPS robots, prepare short-course module</a:t>
            </a:r>
          </a:p>
          <a:p>
            <a:pPr lvl="1"/>
            <a:r>
              <a:rPr lang="en-US" dirty="0" smtClean="0"/>
              <a:t>Developmental testing this time, production requirements/capabilities next time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Photographic and video recordings will be handled separately</a:t>
            </a:r>
          </a:p>
          <a:p>
            <a:pPr lvl="1"/>
            <a:r>
              <a:rPr lang="en-US" dirty="0" smtClean="0"/>
              <a:t>Media, storage, serving and playback requirements are quite different</a:t>
            </a:r>
          </a:p>
          <a:p>
            <a:pPr lvl="1"/>
            <a:r>
              <a:rPr lang="en-US" dirty="0" smtClean="0"/>
              <a:t>Shared need for common, cross-linked time/position/metadata annotations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Evaluate whether NPS publication-review rules sufficiently address data</a:t>
            </a:r>
          </a:p>
          <a:p>
            <a:pPr lvl="1"/>
            <a:r>
              <a:rPr lang="en-US" dirty="0" smtClean="0"/>
              <a:t>Acceptable open-source licenses; participation invitation</a:t>
            </a:r>
          </a:p>
          <a:p>
            <a:pPr lvl="1"/>
            <a:r>
              <a:rPr lang="en-US" dirty="0" smtClean="0"/>
              <a:t>Access restrictions: someday For Official Use Only (FOUO) on nps.navy.mil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2943" y="704740"/>
            <a:ext cx="469628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Starting to connect first few unmanned systems </a:t>
            </a:r>
          </a:p>
          <a:p>
            <a:pPr algn="ctr"/>
            <a:r>
              <a:rPr lang="en-US" dirty="0" smtClean="0"/>
              <a:t>experiments from JIFX in early August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478" y="1265693"/>
            <a:ext cx="7459978" cy="215523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Preparing robot mission data and metadata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96819" y="86061"/>
            <a:ext cx="11973261" cy="6669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255" y="2026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Overview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96819" y="86061"/>
            <a:ext cx="11973261" cy="6669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6619" y="4699812"/>
            <a:ext cx="397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linkClick r:id="rId3" action="ppaction://hlinkfile"/>
              </a:rPr>
              <a:t>robodata.nps.edu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" y="29243"/>
            <a:ext cx="2139517" cy="3211108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Robodata information flow provides a repeatable pattern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9" y="465"/>
            <a:ext cx="9907399" cy="6842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Interested?  We're keen to work with your team.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Please email </a:t>
            </a:r>
            <a:r>
              <a:rPr lang="en-US" sz="2000" dirty="0">
                <a:hlinkClick r:id="rId3"/>
              </a:rPr>
              <a:t>robodata@movesInstitute.org</a:t>
            </a:r>
            <a:r>
              <a:rPr lang="en-US" sz="2000" dirty="0"/>
              <a:t> with as much of the following information as possible.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Robot name, type, configuration and identifying </a:t>
            </a:r>
            <a:r>
              <a:rPr lang="en-US" sz="2000" dirty="0" smtClean="0"/>
              <a:t>information</a:t>
            </a:r>
            <a:endParaRPr lang="en-US" sz="2000" dirty="0"/>
          </a:p>
          <a:p>
            <a:r>
              <a:rPr lang="en-US" sz="2000" dirty="0"/>
              <a:t>Experiment goals and </a:t>
            </a:r>
            <a:r>
              <a:rPr lang="en-US" sz="2000" dirty="0" smtClean="0"/>
              <a:t>outcomes</a:t>
            </a:r>
            <a:endParaRPr lang="en-US" sz="2000" dirty="0"/>
          </a:p>
          <a:p>
            <a:r>
              <a:rPr lang="en-US" sz="2000" dirty="0"/>
              <a:t>Location, date, </a:t>
            </a:r>
            <a:r>
              <a:rPr lang="en-US" sz="2000" dirty="0" smtClean="0"/>
              <a:t>times</a:t>
            </a:r>
            <a:endParaRPr lang="en-US" sz="2000" dirty="0"/>
          </a:p>
          <a:p>
            <a:r>
              <a:rPr lang="en-US" sz="2000" dirty="0"/>
              <a:t>Sensor </a:t>
            </a:r>
            <a:r>
              <a:rPr lang="en-US" sz="2000" dirty="0" smtClean="0"/>
              <a:t>types</a:t>
            </a:r>
            <a:endParaRPr lang="en-US" sz="2000" dirty="0"/>
          </a:p>
          <a:p>
            <a:r>
              <a:rPr lang="en-US" sz="2000" dirty="0"/>
              <a:t>Telemetry data </a:t>
            </a:r>
            <a:r>
              <a:rPr lang="en-US" sz="2000" dirty="0" smtClean="0"/>
              <a:t>files</a:t>
            </a:r>
            <a:endParaRPr lang="en-US" sz="2000" dirty="0"/>
          </a:p>
          <a:p>
            <a:r>
              <a:rPr lang="en-US" sz="2000" dirty="0"/>
              <a:t>Images with captions, </a:t>
            </a:r>
            <a:r>
              <a:rPr lang="en-US" sz="2000" dirty="0" smtClean="0"/>
              <a:t>date/time/location</a:t>
            </a:r>
          </a:p>
          <a:p>
            <a:r>
              <a:rPr lang="en-US" sz="2000" dirty="0" smtClean="0"/>
              <a:t>3D models (we will convert into X3D for Web use)</a:t>
            </a:r>
          </a:p>
          <a:p>
            <a:r>
              <a:rPr lang="en-US" sz="2000" dirty="0" smtClean="0"/>
              <a:t>Video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8200" cy="1325563"/>
          </a:xfrm>
        </p:spPr>
        <p:txBody>
          <a:bodyPr/>
          <a:lstStyle/>
          <a:p>
            <a:r>
              <a:rPr lang="en-US" dirty="0" smtClean="0"/>
              <a:t>Open-Source Data Licenses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353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Suggested:</a:t>
            </a:r>
          </a:p>
          <a:p>
            <a:r>
              <a:rPr lang="en-US" b="1" dirty="0" smtClean="0"/>
              <a:t>Creative Commons Attribution-</a:t>
            </a:r>
            <a:r>
              <a:rPr lang="en-US" b="1" dirty="0" err="1" smtClean="0"/>
              <a:t>ShareAlike</a:t>
            </a:r>
            <a:r>
              <a:rPr lang="en-US" b="1" dirty="0" smtClean="0"/>
              <a:t> </a:t>
            </a:r>
            <a:r>
              <a:rPr lang="en-US" b="1" dirty="0"/>
              <a:t>4.0 International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>
                <a:hlinkClick r:id="rId3"/>
              </a:rPr>
              <a:t>CC BY-SA 4.0</a:t>
            </a:r>
            <a:r>
              <a:rPr lang="en-US" b="1" dirty="0"/>
              <a:t>)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Other open-source licenses are acceptable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25" y="0"/>
            <a:ext cx="767424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users – all feedback 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data does your unmanned system record?</a:t>
            </a:r>
          </a:p>
          <a:p>
            <a:pPr lvl="1"/>
            <a:r>
              <a:rPr lang="en-US" dirty="0" smtClean="0"/>
              <a:t>Data type, metadata classification, timing, location, purpose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Do you have past archives of data available?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want to configure an active system to feed robodata archive?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additional requirements and goals do you have?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2357" y="5884575"/>
            <a:ext cx="10440140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Solution approach: multiple surveys with IRB compatibility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4" y="0"/>
            <a:ext cx="11950496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73400" cy="1325563"/>
          </a:xfrm>
        </p:spPr>
        <p:txBody>
          <a:bodyPr/>
          <a:lstStyle/>
          <a:p>
            <a:pPr algn="ctr"/>
            <a:r>
              <a:rPr lang="en-US" dirty="0" smtClean="0"/>
              <a:t>Metadata</a:t>
            </a:r>
            <a:br>
              <a:rPr lang="en-US" dirty="0" smtClean="0"/>
            </a:br>
            <a:r>
              <a:rPr lang="en-US" dirty="0" smtClean="0"/>
              <a:t> exemplar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0"/>
            <a:ext cx="7295502" cy="6911528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50" y="2261964"/>
            <a:ext cx="4460909" cy="23876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353" y="5220840"/>
            <a:ext cx="446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my.nps.edu/web/robodata/metadata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47914" y="2116138"/>
            <a:ext cx="7272337" cy="39798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dirty="0"/>
              <a:t>Don </a:t>
            </a:r>
            <a:r>
              <a:rPr lang="en-US" b="1" dirty="0" smtClean="0"/>
              <a:t>Brutzman, Ph.D.</a:t>
            </a:r>
            <a:endParaRPr lang="en-US" b="1" dirty="0"/>
          </a:p>
          <a:p>
            <a:pPr marL="0" indent="0" algn="ctr">
              <a:lnSpc>
                <a:spcPct val="10000"/>
              </a:lnSpc>
              <a:buNone/>
            </a:pPr>
            <a:endParaRPr lang="en-US" b="1" dirty="0"/>
          </a:p>
          <a:p>
            <a:pPr marL="0" indent="0" algn="ctr">
              <a:lnSpc>
                <a:spcPct val="1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0000"/>
              </a:lnSpc>
              <a:buNone/>
            </a:pPr>
            <a:r>
              <a:rPr lang="en-US" sz="2400" i="1" dirty="0">
                <a:hlinkClick r:id="rId3"/>
              </a:rPr>
              <a:t>brutzman@nps.navy.mil</a:t>
            </a:r>
            <a:r>
              <a:rPr lang="en-US" sz="2400" i="1" dirty="0"/>
              <a:t> </a:t>
            </a:r>
            <a:endParaRPr lang="en-US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i="1" dirty="0">
                <a:hlinkClick r:id="rId4"/>
              </a:rPr>
              <a:t>brutzman@nps.navy.smil.mil</a:t>
            </a:r>
            <a:r>
              <a:rPr lang="en-US" sz="2400" i="1" dirty="0"/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i="1" dirty="0">
                <a:hlinkClick r:id="rId5"/>
              </a:rPr>
              <a:t>http://faculty.nps.edu/brutzman</a:t>
            </a:r>
            <a:r>
              <a:rPr lang="en-US" sz="2400" i="1" dirty="0"/>
              <a:t> </a:t>
            </a:r>
            <a:endParaRPr lang="en-US" i="1" dirty="0"/>
          </a:p>
          <a:p>
            <a:pPr marL="0" indent="0" algn="ctr">
              <a:lnSpc>
                <a:spcPct val="40000"/>
              </a:lnSpc>
              <a:buNone/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Code USW/Br, Naval Postgraduate School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1.831.656.2149 work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1.831.402.4809   cell</a:t>
            </a:r>
            <a:r>
              <a:rPr lang="en-US" dirty="0" smtClean="0">
                <a:hlinkClick r:id="" action="ppaction://noaction"/>
              </a:rPr>
              <a:t>    </a:t>
            </a:r>
            <a:endParaRPr lang="en-US" dirty="0">
              <a:hlinkClick r:id="" action="ppaction://noaction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060" y="2116138"/>
            <a:ext cx="9445841" cy="39798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dirty="0"/>
              <a:t>Don </a:t>
            </a:r>
            <a:r>
              <a:rPr lang="en-US" b="1" dirty="0" smtClean="0"/>
              <a:t>McGregor</a:t>
            </a:r>
            <a:endParaRPr lang="en-US" b="1" dirty="0"/>
          </a:p>
          <a:p>
            <a:pPr marL="0" indent="0" algn="ctr">
              <a:lnSpc>
                <a:spcPct val="10000"/>
              </a:lnSpc>
              <a:buNone/>
            </a:pPr>
            <a:endParaRPr lang="en-US" b="1" dirty="0"/>
          </a:p>
          <a:p>
            <a:pPr marL="0" indent="0" algn="ctr">
              <a:lnSpc>
                <a:spcPct val="1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0000"/>
              </a:lnSpc>
              <a:buNone/>
            </a:pPr>
            <a:r>
              <a:rPr lang="en-US" sz="2400" i="1" dirty="0" smtClean="0">
                <a:hlinkClick r:id="rId3"/>
              </a:rPr>
              <a:t>mcgredo@nps.edu</a:t>
            </a:r>
            <a:r>
              <a:rPr lang="en-US" sz="2400" i="1" dirty="0" smtClean="0"/>
              <a:t> </a:t>
            </a:r>
            <a:endParaRPr lang="en-US" sz="2400" dirty="0"/>
          </a:p>
          <a:p>
            <a:pPr marL="0" indent="0" algn="ctr">
              <a:lnSpc>
                <a:spcPct val="40000"/>
              </a:lnSpc>
              <a:buNone/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Modeling Virtual Environments Simulation (MOVES) Institute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Code MV/Mc, </a:t>
            </a:r>
            <a:r>
              <a:rPr lang="en-US" sz="2400" dirty="0"/>
              <a:t>Naval Postgraduate School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1.831.656.7605 work</a:t>
            </a:r>
            <a:endParaRPr lang="en-US" sz="2400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255" y="2026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Design Thinking and robot data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96819" y="86061"/>
            <a:ext cx="11973261" cy="6669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7563"/>
            <a:ext cx="11379200" cy="2387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Designing a </a:t>
            </a:r>
            <a:r>
              <a:rPr lang="en-US" sz="6600" dirty="0"/>
              <a:t>Short </a:t>
            </a:r>
            <a:r>
              <a:rPr lang="en-US" sz="6600" dirty="0" smtClean="0"/>
              <a:t>Course for</a:t>
            </a:r>
            <a:br>
              <a:rPr lang="en-US" sz="6600" dirty="0" smtClean="0"/>
            </a:br>
            <a:r>
              <a:rPr lang="en-US" sz="6600" dirty="0" smtClean="0"/>
              <a:t>Creating Robotics Data Archives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0" y="3962400"/>
            <a:ext cx="6972300" cy="26646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NPS DA4500 Design Brief</a:t>
            </a:r>
          </a:p>
          <a:p>
            <a:endParaRPr lang="en-US" sz="2800" dirty="0"/>
          </a:p>
          <a:p>
            <a:r>
              <a:rPr lang="en-US" sz="2800" dirty="0" smtClean="0"/>
              <a:t>Don Brutzman, Ann Gallenson, Shelley Gallup</a:t>
            </a:r>
          </a:p>
          <a:p>
            <a:endParaRPr lang="en-US" dirty="0"/>
          </a:p>
          <a:p>
            <a:r>
              <a:rPr lang="en-US" dirty="0" smtClean="0"/>
              <a:t>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Bootstrap </a:t>
            </a:r>
            <a:r>
              <a:rPr lang="en-US" dirty="0"/>
              <a:t>a short </a:t>
            </a:r>
            <a:r>
              <a:rPr lang="en-US" dirty="0" smtClean="0"/>
              <a:t>course to expose initial capabilities, if approved</a:t>
            </a:r>
          </a:p>
          <a:p>
            <a:pPr lvl="1"/>
            <a:r>
              <a:rPr lang="en-US" dirty="0" smtClean="0"/>
              <a:t>Evaluate course suitability, provide recommendations for further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Scale across/outside campus to support JIFX experimentation, Camp Roberts</a:t>
            </a:r>
          </a:p>
          <a:p>
            <a:pPr lvl="1"/>
            <a:r>
              <a:rPr lang="en-US" dirty="0" smtClean="0"/>
              <a:t>Build  a growing institutional data archive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Ensure that every NPS experiment with unmanned systems is archived and reusable</a:t>
            </a:r>
          </a:p>
          <a:p>
            <a:pPr lvl="1"/>
            <a:r>
              <a:rPr lang="en-US" dirty="0" smtClean="0"/>
              <a:t>Enable steadily improving analysis, insights, applications and data-driven progress</a:t>
            </a:r>
          </a:p>
          <a:p>
            <a:pPr lvl="1"/>
            <a:r>
              <a:rPr lang="en-US" dirty="0" smtClean="0"/>
              <a:t>Influence, align with broader DoD and scientific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Bootstrap </a:t>
            </a:r>
            <a:r>
              <a:rPr lang="en-US" dirty="0"/>
              <a:t>a short </a:t>
            </a:r>
            <a:r>
              <a:rPr lang="en-US" dirty="0" smtClean="0"/>
              <a:t>course to expose initial capabilities, if approved</a:t>
            </a:r>
          </a:p>
          <a:p>
            <a:pPr lvl="1"/>
            <a:r>
              <a:rPr lang="en-US" dirty="0" smtClean="0"/>
              <a:t>Evaluate course suitability, provide recommendations for further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Scale across/outside campus to support JIFX experimentation, Camp Roberts</a:t>
            </a:r>
          </a:p>
          <a:p>
            <a:pPr lvl="1"/>
            <a:r>
              <a:rPr lang="en-US" dirty="0" smtClean="0"/>
              <a:t>Build  a growing institutional data archive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Help NPS become a design-competent organization</a:t>
            </a:r>
          </a:p>
          <a:p>
            <a:pPr lvl="1"/>
            <a:r>
              <a:rPr lang="en-US" dirty="0" smtClean="0"/>
              <a:t>Influence, align with broader DoD and scientific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8057" cy="1325563"/>
          </a:xfrm>
        </p:spPr>
        <p:txBody>
          <a:bodyPr/>
          <a:lstStyle/>
          <a:p>
            <a:r>
              <a:rPr lang="en-US" dirty="0" smtClean="0"/>
              <a:t>Project goal: given a short </a:t>
            </a:r>
            <a:r>
              <a:rPr lang="en-US" dirty="0"/>
              <a:t>course, </a:t>
            </a:r>
            <a:br>
              <a:rPr lang="en-US" dirty="0"/>
            </a:br>
            <a:r>
              <a:rPr lang="en-US" dirty="0" smtClean="0"/>
              <a:t>show students how to apply design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Background: creating a new short course to utilize a system that supports ongoing needs and emerging capabilities in data capture.</a:t>
            </a:r>
          </a:p>
          <a:p>
            <a:r>
              <a:rPr lang="en-US" dirty="0" smtClean="0"/>
              <a:t>Course shows </a:t>
            </a:r>
            <a:r>
              <a:rPr lang="en-US" dirty="0"/>
              <a:t>how to plan, prepare, contribute and utilize datasets in the online archive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to show how design thinking can be applied within any student project involving the collection and </a:t>
            </a:r>
            <a:r>
              <a:rPr lang="en-US" dirty="0"/>
              <a:t>interpretation </a:t>
            </a:r>
            <a:r>
              <a:rPr lang="en-US" dirty="0" smtClean="0"/>
              <a:t>of data collected by robots or other unmanned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many individuals at NPS to process of design thinking</a:t>
            </a:r>
          </a:p>
          <a:p>
            <a:endParaRPr lang="en-US" dirty="0" smtClean="0"/>
          </a:p>
          <a:p>
            <a:r>
              <a:rPr lang="en-US" dirty="0" smtClean="0"/>
              <a:t>Create data products that themselves are building blocks for ongoing design mashups and assessments</a:t>
            </a:r>
          </a:p>
          <a:p>
            <a:endParaRPr lang="en-US" dirty="0" smtClean="0"/>
          </a:p>
          <a:p>
            <a:r>
              <a:rPr lang="en-US" dirty="0" smtClean="0"/>
              <a:t>Better data produces better understanding</a:t>
            </a:r>
          </a:p>
          <a:p>
            <a:endParaRPr lang="en-US" dirty="0"/>
          </a:p>
          <a:p>
            <a:r>
              <a:rPr lang="en-US" dirty="0" smtClean="0"/>
              <a:t>Not try to be all things for all people, but apply design principles well within a given context that has broad implications and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4986" y="365125"/>
            <a:ext cx="7081737" cy="1325563"/>
          </a:xfrm>
        </p:spPr>
        <p:txBody>
          <a:bodyPr/>
          <a:lstStyle/>
          <a:p>
            <a:r>
              <a:rPr lang="en-US" dirty="0" smtClean="0"/>
              <a:t>Design at NPS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8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syllabus: initial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566786"/>
          </a:xfrm>
        </p:spPr>
        <p:txBody>
          <a:bodyPr>
            <a:normAutofit/>
          </a:bodyPr>
          <a:lstStyle/>
          <a:p>
            <a:r>
              <a:rPr lang="en-US" dirty="0" smtClean="0"/>
              <a:t>Establish your project motivation, goals, and critical research questions</a:t>
            </a:r>
          </a:p>
          <a:p>
            <a:r>
              <a:rPr lang="en-US" dirty="0" smtClean="0"/>
              <a:t>Experimental design</a:t>
            </a:r>
          </a:p>
          <a:p>
            <a:pPr lvl="1"/>
            <a:r>
              <a:rPr lang="en-US" dirty="0"/>
              <a:t>What measures and scenarios answer the questions of interest?</a:t>
            </a:r>
          </a:p>
          <a:p>
            <a:pPr lvl="1"/>
            <a:r>
              <a:rPr lang="en-US" dirty="0" smtClean="0"/>
              <a:t>List </a:t>
            </a:r>
            <a:r>
              <a:rPr lang="en-US" dirty="0"/>
              <a:t>robot and sensor </a:t>
            </a:r>
            <a:r>
              <a:rPr lang="en-US" dirty="0" smtClean="0"/>
              <a:t>assets available, desirable</a:t>
            </a:r>
            <a:endParaRPr lang="en-US" dirty="0"/>
          </a:p>
          <a:p>
            <a:pPr lvl="1"/>
            <a:r>
              <a:rPr lang="en-US" dirty="0" smtClean="0"/>
              <a:t>Data design: sensors availability, how to collect it, assigning correct metadata</a:t>
            </a:r>
          </a:p>
          <a:p>
            <a:r>
              <a:rPr lang="en-US" dirty="0" smtClean="0"/>
              <a:t>Data archive mechanics</a:t>
            </a:r>
          </a:p>
          <a:p>
            <a:pPr lvl="1"/>
            <a:r>
              <a:rPr lang="en-US" dirty="0"/>
              <a:t>How to use STOQS to display collected robot data for evaluation and analysis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log, extract, massage, </a:t>
            </a:r>
            <a:r>
              <a:rPr lang="en-US" dirty="0"/>
              <a:t>and upload your </a:t>
            </a:r>
            <a:r>
              <a:rPr lang="en-US" dirty="0" smtClean="0"/>
              <a:t>system data into NPS archive</a:t>
            </a:r>
            <a:endParaRPr lang="en-US" dirty="0"/>
          </a:p>
          <a:p>
            <a:r>
              <a:rPr lang="en-US" dirty="0" smtClean="0"/>
              <a:t>Practical exercise</a:t>
            </a:r>
          </a:p>
          <a:p>
            <a:pPr lvl="1"/>
            <a:r>
              <a:rPr lang="en-US" dirty="0" smtClean="0"/>
              <a:t>Work with prepared data (from course or student project), create report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8249057" cy="1325563"/>
          </a:xfrm>
        </p:spPr>
        <p:txBody>
          <a:bodyPr/>
          <a:lstStyle/>
          <a:p>
            <a:r>
              <a:rPr lang="en-US" dirty="0" smtClean="0"/>
              <a:t>Illustrating Design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Relation to John Arquilla “Sponsor” Vision for Defense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232"/>
            <a:ext cx="10897998" cy="4633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DoD operations are increasingly unmanned</a:t>
            </a:r>
          </a:p>
          <a:p>
            <a:r>
              <a:rPr lang="en-US" dirty="0" smtClean="0"/>
              <a:t>Data-driven evaluation of robotic systems is cross-cutting necessity</a:t>
            </a:r>
          </a:p>
          <a:p>
            <a:r>
              <a:rPr lang="en-US" dirty="0" smtClean="0"/>
              <a:t>Opportunity: exploding availability of sensors, Internet of Things (IOT)</a:t>
            </a:r>
          </a:p>
          <a:p>
            <a:r>
              <a:rPr lang="en-US" dirty="0"/>
              <a:t>Humans </a:t>
            </a:r>
            <a:r>
              <a:rPr lang="en-US" dirty="0" smtClean="0"/>
              <a:t>have difficulty evaluating </a:t>
            </a:r>
            <a:r>
              <a:rPr lang="en-US" dirty="0"/>
              <a:t>what they can’t see or </a:t>
            </a:r>
            <a:r>
              <a:rPr lang="en-US" dirty="0" smtClean="0"/>
              <a:t>measure</a:t>
            </a:r>
          </a:p>
          <a:p>
            <a:pPr lvl="1"/>
            <a:r>
              <a:rPr lang="en-US" dirty="0" smtClean="0"/>
              <a:t>“Captain, how did your team do out there?” versus “what happened to the robot?”</a:t>
            </a:r>
            <a:endParaRPr lang="en-US" dirty="0"/>
          </a:p>
          <a:p>
            <a:r>
              <a:rPr lang="en-US" dirty="0" smtClean="0"/>
              <a:t>Deluge </a:t>
            </a:r>
            <a:r>
              <a:rPr lang="en-US" dirty="0"/>
              <a:t>of data needs to </a:t>
            </a:r>
            <a:r>
              <a:rPr lang="en-US" dirty="0" smtClean="0"/>
              <a:t>be transformed into coherent information that effectively informs judgements and decisions (both human and artificial)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Bottom line: </a:t>
            </a:r>
          </a:p>
          <a:p>
            <a:r>
              <a:rPr lang="en-US" dirty="0" smtClean="0"/>
              <a:t>Adapt NPS activities to understand changing nature of modern warfare</a:t>
            </a:r>
          </a:p>
          <a:p>
            <a:r>
              <a:rPr lang="en-US" dirty="0" smtClean="0"/>
              <a:t>Foster design competencies in </a:t>
            </a:r>
            <a:r>
              <a:rPr lang="en-US" dirty="0"/>
              <a:t>NPS </a:t>
            </a:r>
            <a:r>
              <a:rPr lang="en-US" dirty="0" smtClean="0"/>
              <a:t>course work and research projects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Design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 agency (i.e. decision makers, stake holders, etc.)</a:t>
            </a:r>
          </a:p>
          <a:p>
            <a:pPr marL="0" indent="0">
              <a:buNone/>
            </a:pPr>
            <a:r>
              <a:rPr lang="en-US" dirty="0" smtClean="0"/>
              <a:t>2.  intension / direction or strategy for approach</a:t>
            </a:r>
          </a:p>
          <a:p>
            <a:pPr marL="0" indent="0">
              <a:buNone/>
            </a:pPr>
            <a:r>
              <a:rPr lang="en-US" dirty="0" smtClean="0"/>
              <a:t>3.  systems assessment (i.e. context, environment, elements etc.)</a:t>
            </a:r>
          </a:p>
          <a:p>
            <a:pPr marL="0" indent="0">
              <a:buNone/>
            </a:pPr>
            <a:r>
              <a:rPr lang="en-US" dirty="0" smtClean="0"/>
              <a:t>4.  establishing limits or boundary / enabling judgments (i.e. priorities, </a:t>
            </a:r>
          </a:p>
          <a:p>
            <a:pPr marL="0" indent="0">
              <a:buNone/>
            </a:pPr>
            <a:r>
              <a:rPr lang="en-US" dirty="0" smtClean="0"/>
              <a:t>5. defining performance specifications (i.e. outcomes of good design)</a:t>
            </a:r>
          </a:p>
          <a:p>
            <a:pPr marL="0" indent="0">
              <a:buNone/>
            </a:pPr>
            <a:r>
              <a:rPr lang="en-US" b="1" dirty="0" smtClean="0"/>
              <a:t>intention - outcomes</a:t>
            </a:r>
          </a:p>
          <a:p>
            <a:pPr marL="0" indent="0">
              <a:buNone/>
            </a:pPr>
            <a:r>
              <a:rPr lang="en-US" dirty="0" smtClean="0"/>
              <a:t>6. defining prescriptive specifications</a:t>
            </a:r>
          </a:p>
          <a:p>
            <a:pPr marL="0" indent="0">
              <a:buNone/>
            </a:pPr>
            <a:r>
              <a:rPr lang="en-US" b="1" dirty="0" smtClean="0"/>
              <a:t>Designing (not part of brief)</a:t>
            </a:r>
          </a:p>
          <a:p>
            <a:pPr marL="0" indent="0">
              <a:buNone/>
            </a:pPr>
            <a:r>
              <a:rPr lang="en-US" dirty="0" smtClean="0"/>
              <a:t>7.  concept development</a:t>
            </a:r>
          </a:p>
          <a:p>
            <a:pPr marL="0" indent="0">
              <a:buNone/>
            </a:pPr>
            <a:r>
              <a:rPr lang="en-US" dirty="0" smtClean="0"/>
              <a:t>8. design development</a:t>
            </a:r>
          </a:p>
          <a:p>
            <a:pPr marL="0" indent="0">
              <a:buNone/>
            </a:pPr>
            <a:r>
              <a:rPr lang="en-US" dirty="0" smtClean="0"/>
              <a:t>9.  realization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Agency: decision makers and stake 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879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Students</a:t>
            </a:r>
            <a:r>
              <a:rPr lang="en-US" dirty="0" smtClean="0"/>
              <a:t>: course work and capstone/thesis investigation</a:t>
            </a:r>
          </a:p>
          <a:p>
            <a:r>
              <a:rPr lang="en-US" b="1" dirty="0" smtClean="0"/>
              <a:t>Faculty</a:t>
            </a:r>
            <a:r>
              <a:rPr lang="en-US" dirty="0" smtClean="0"/>
              <a:t>: course assignments, research experimentation projects</a:t>
            </a:r>
          </a:p>
          <a:p>
            <a:r>
              <a:rPr lang="en-US" b="1" dirty="0" smtClean="0"/>
              <a:t>NPS</a:t>
            </a:r>
            <a:r>
              <a:rPr lang="en-US" dirty="0" smtClean="0"/>
              <a:t>: pedagogy, research support, institutional archive, mission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______________________________________________________</a:t>
            </a:r>
          </a:p>
          <a:p>
            <a:r>
              <a:rPr lang="en-US" dirty="0" smtClean="0"/>
              <a:t>Sponsors: reusable record of project results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Capture results from NPS JIFX field experimentation</a:t>
            </a:r>
          </a:p>
          <a:p>
            <a:pPr lvl="1"/>
            <a:r>
              <a:rPr lang="en-US" dirty="0" smtClean="0"/>
              <a:t>Share data compatibly with other universities and groups</a:t>
            </a:r>
          </a:p>
          <a:p>
            <a:r>
              <a:rPr lang="en-US" dirty="0" smtClean="0"/>
              <a:t>Navy and DoD</a:t>
            </a:r>
          </a:p>
          <a:p>
            <a:pPr lvl="1"/>
            <a:r>
              <a:rPr lang="en-US" dirty="0" smtClean="0"/>
              <a:t>Mandates:  Data-centric Navy, Data.gov imperatives</a:t>
            </a:r>
          </a:p>
          <a:p>
            <a:pPr lvl="1"/>
            <a:r>
              <a:rPr lang="en-US" dirty="0" smtClean="0"/>
              <a:t>Good practices worth repeating will continue to improve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intension / direction or strategy for approach:</a:t>
            </a:r>
            <a:br>
              <a:rPr lang="en-US" dirty="0" smtClean="0"/>
            </a:br>
            <a:r>
              <a:rPr lang="en-US" b="1" dirty="0" smtClean="0"/>
              <a:t>design a short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6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Demonstrate mechanics of simple data collection</a:t>
            </a:r>
          </a:p>
          <a:p>
            <a:pPr lvl="1"/>
            <a:r>
              <a:rPr lang="en-US" dirty="0" smtClean="0"/>
              <a:t>Overview of STOQS system: capabilities, products, prerequisites</a:t>
            </a:r>
          </a:p>
          <a:p>
            <a:pPr lvl="1"/>
            <a:r>
              <a:rPr lang="en-US" dirty="0" smtClean="0"/>
              <a:t>Mechanics of collecting/converting simple sample series to build data sets</a:t>
            </a:r>
          </a:p>
          <a:p>
            <a:pPr lvl="1"/>
            <a:r>
              <a:rPr lang="en-US" dirty="0" smtClean="0"/>
              <a:t>Assigning proper metadata to data items, including timestamp and location</a:t>
            </a:r>
          </a:p>
          <a:p>
            <a:pPr lvl="1"/>
            <a:r>
              <a:rPr lang="en-US" dirty="0" smtClean="0"/>
              <a:t>Uploading annotated data stores into the archive</a:t>
            </a:r>
          </a:p>
          <a:p>
            <a:pPr lvl="1"/>
            <a:r>
              <a:rPr lang="en-US" dirty="0" smtClean="0"/>
              <a:t>Performing data analysis using online tools: graph plots, 2D maps, 3D flythrough</a:t>
            </a:r>
          </a:p>
          <a:p>
            <a:pPr marL="0" indent="0">
              <a:buNone/>
            </a:pPr>
            <a:r>
              <a:rPr lang="en-US" dirty="0" smtClean="0"/>
              <a:t>Communicate design principles for common tasks</a:t>
            </a:r>
          </a:p>
          <a:p>
            <a:pPr lvl="1"/>
            <a:r>
              <a:rPr lang="en-US" dirty="0" smtClean="0"/>
              <a:t>Define objectives and goals for a given robotics project</a:t>
            </a:r>
          </a:p>
          <a:p>
            <a:pPr lvl="1"/>
            <a:r>
              <a:rPr lang="en-US" dirty="0" smtClean="0"/>
              <a:t>How to develop key questions that support objective exploration</a:t>
            </a:r>
          </a:p>
          <a:p>
            <a:pPr lvl="1"/>
            <a:r>
              <a:rPr lang="en-US" dirty="0" smtClean="0"/>
              <a:t>Figuring out how their robot data can support answering those key questions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6059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Consortium for Robotics and Unmanned Systems Education and Research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cruser.nps.edu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NPS leverages long-standing </a:t>
            </a:r>
            <a:r>
              <a:rPr lang="en-US" dirty="0"/>
              <a:t>experience and expertise in </a:t>
            </a:r>
            <a:r>
              <a:rPr lang="en-US" dirty="0" smtClean="0"/>
              <a:t>research </a:t>
            </a:r>
            <a:r>
              <a:rPr lang="en-US" dirty="0"/>
              <a:t>and education of robotics and unmanned systems to support the Navy's mission. </a:t>
            </a:r>
            <a:endParaRPr lang="en-US" dirty="0" smtClean="0"/>
          </a:p>
          <a:p>
            <a:r>
              <a:rPr lang="en-US" dirty="0" smtClean="0"/>
              <a:t>CRUSER </a:t>
            </a:r>
            <a:r>
              <a:rPr lang="en-US" dirty="0"/>
              <a:t>serves </a:t>
            </a:r>
            <a:r>
              <a:rPr lang="en-US" dirty="0" smtClean="0"/>
              <a:t>to </a:t>
            </a:r>
            <a:r>
              <a:rPr lang="en-US" dirty="0"/>
              <a:t>align </a:t>
            </a:r>
            <a:r>
              <a:rPr lang="en-US" dirty="0" smtClean="0"/>
              <a:t>disparate </a:t>
            </a:r>
            <a:r>
              <a:rPr lang="en-US" dirty="0"/>
              <a:t>research efforts and </a:t>
            </a:r>
            <a:r>
              <a:rPr lang="en-US" dirty="0" smtClean="0"/>
              <a:t>also integrate </a:t>
            </a:r>
            <a:r>
              <a:rPr lang="en-US" dirty="0"/>
              <a:t>academic courses across </a:t>
            </a:r>
            <a:r>
              <a:rPr lang="en-US" dirty="0" smtClean="0"/>
              <a:t>disciplinary </a:t>
            </a:r>
            <a:r>
              <a:rPr lang="en-US" dirty="0"/>
              <a:t>boundaries.</a:t>
            </a:r>
          </a:p>
          <a:p>
            <a:endParaRPr lang="en-US" dirty="0"/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2770" y="2840694"/>
            <a:ext cx="5293932" cy="3014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802382"/>
            <a:ext cx="5264502" cy="926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assessment </a:t>
            </a:r>
            <a:br>
              <a:rPr lang="en-US" dirty="0" smtClean="0"/>
            </a:br>
            <a:r>
              <a:rPr lang="en-US" dirty="0" smtClean="0"/>
              <a:t>(i.e. context, environment, elements etc.)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Frequent reinvention of common task with poor results, then assets are lost</a:t>
            </a:r>
          </a:p>
          <a:p>
            <a:pPr lvl="1"/>
            <a:r>
              <a:rPr lang="en-US" dirty="0" smtClean="0"/>
              <a:t>Strategy thumbrule: “We all know how this plays out.  How do we get there?”</a:t>
            </a:r>
          </a:p>
          <a:p>
            <a:pPr marL="0" indent="0">
              <a:buNone/>
            </a:pPr>
            <a:r>
              <a:rPr lang="en-US" dirty="0" smtClean="0"/>
              <a:t>Provenance </a:t>
            </a:r>
          </a:p>
          <a:p>
            <a:pPr lvl="1"/>
            <a:r>
              <a:rPr lang="en-US" dirty="0" smtClean="0"/>
              <a:t>MBARI has produced open-source system answering most of our technical needs</a:t>
            </a:r>
          </a:p>
          <a:p>
            <a:pPr lvl="1"/>
            <a:r>
              <a:rPr lang="en-US" dirty="0" smtClean="0"/>
              <a:t>NPS has mission goals and many stakeholders needing better support</a:t>
            </a:r>
          </a:p>
          <a:p>
            <a:pPr marL="0" indent="0">
              <a:buNone/>
            </a:pP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Modest budget: open source, high-tech infrastructure already available, sustainable</a:t>
            </a:r>
          </a:p>
          <a:p>
            <a:pPr lvl="1"/>
            <a:r>
              <a:rPr lang="en-US" dirty="0" smtClean="0"/>
              <a:t>Competence: skilled champion MBARI for support, </a:t>
            </a:r>
            <a:r>
              <a:rPr lang="en-US" dirty="0"/>
              <a:t>repeatable demonstrated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Students and faculty running robotic data-collection systems need support</a:t>
            </a:r>
          </a:p>
          <a:p>
            <a:pPr lvl="1"/>
            <a:r>
              <a:rPr lang="en-US" dirty="0" smtClean="0"/>
              <a:t>Assume initial STOQS capability gets installed, becomes operational at NPS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limits or boundaries,</a:t>
            </a:r>
            <a:br>
              <a:rPr lang="en-US" dirty="0" smtClean="0"/>
            </a:br>
            <a:r>
              <a:rPr lang="en-US" dirty="0" smtClean="0"/>
              <a:t>enabling judgments (i.e. priorities)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9399"/>
          </a:xfrm>
        </p:spPr>
        <p:txBody>
          <a:bodyPr>
            <a:normAutofit/>
          </a:bodyPr>
          <a:lstStyle/>
          <a:p>
            <a:r>
              <a:rPr lang="en-US" dirty="0" smtClean="0"/>
              <a:t>Keep expectations well scoped to what system can accomplish today</a:t>
            </a:r>
          </a:p>
          <a:p>
            <a:r>
              <a:rPr lang="en-US" dirty="0" smtClean="0"/>
              <a:t>“Good data” is definable, supportable based on existing exemplars</a:t>
            </a:r>
          </a:p>
          <a:p>
            <a:r>
              <a:rPr lang="en-US" dirty="0" smtClean="0"/>
              <a:t>Limited time available to course participants</a:t>
            </a:r>
          </a:p>
          <a:p>
            <a:pPr lvl="1"/>
            <a:r>
              <a:rPr lang="en-US" dirty="0" smtClean="0"/>
              <a:t>Only half-day/full-day tutorial is currently practical</a:t>
            </a:r>
          </a:p>
          <a:p>
            <a:pPr lvl="1"/>
            <a:r>
              <a:rPr lang="en-US" dirty="0" smtClean="0"/>
              <a:t>Keep It Simple </a:t>
            </a:r>
            <a:r>
              <a:rPr lang="en-US" dirty="0" err="1" smtClean="0"/>
              <a:t>Smartypants</a:t>
            </a:r>
            <a:r>
              <a:rPr lang="en-US" dirty="0" smtClean="0"/>
              <a:t> (KISS principle) with ongoing spiral improvement</a:t>
            </a:r>
          </a:p>
          <a:p>
            <a:r>
              <a:rPr lang="en-US" dirty="0"/>
              <a:t>U</a:t>
            </a:r>
            <a:r>
              <a:rPr lang="en-US" dirty="0" smtClean="0"/>
              <a:t>nderstanding data results is a process that comes from well-defined </a:t>
            </a:r>
            <a:r>
              <a:rPr lang="en-US" dirty="0"/>
              <a:t>questions, </a:t>
            </a:r>
            <a:r>
              <a:rPr lang="en-US" dirty="0" smtClean="0"/>
              <a:t>open examination and iterative improvement</a:t>
            </a:r>
          </a:p>
          <a:p>
            <a:pPr lvl="1"/>
            <a:r>
              <a:rPr lang="en-US" dirty="0" smtClean="0"/>
              <a:t>Scientific method combined with scholarly inquiry, not a checklist</a:t>
            </a:r>
          </a:p>
          <a:p>
            <a:r>
              <a:rPr lang="en-US" dirty="0" smtClean="0"/>
              <a:t>Technology is an enabler, not end goal or “silver bullet” per se</a:t>
            </a:r>
          </a:p>
          <a:p>
            <a:pPr lvl="1"/>
            <a:r>
              <a:rPr lang="en-US" dirty="0" smtClean="0"/>
              <a:t>Example: VR headset may help understanding but is not the end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performance specifications </a:t>
            </a:r>
            <a:br>
              <a:rPr lang="en-US" dirty="0" smtClean="0"/>
            </a:br>
            <a:r>
              <a:rPr lang="en-US" dirty="0" smtClean="0"/>
              <a:t>(i.e. outcomes of good design)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goals, design rationale and syllabus</a:t>
            </a:r>
          </a:p>
          <a:p>
            <a:r>
              <a:rPr lang="en-US" dirty="0" smtClean="0"/>
              <a:t>Ready to prepare initial course supporting JIFX, NPS quarterly break</a:t>
            </a:r>
          </a:p>
          <a:p>
            <a:r>
              <a:rPr lang="en-US" dirty="0" smtClean="0"/>
              <a:t>Participants can apply material immediately after course completion</a:t>
            </a:r>
          </a:p>
          <a:p>
            <a:r>
              <a:rPr lang="en-US" dirty="0" smtClean="0"/>
              <a:t>Student projects and theses presented in live forum, also archived</a:t>
            </a:r>
          </a:p>
          <a:p>
            <a:r>
              <a:rPr lang="en-US" dirty="0" smtClean="0"/>
              <a:t>Iterative process: share lessons learned, encourage exploration</a:t>
            </a:r>
          </a:p>
          <a:p>
            <a:r>
              <a:rPr lang="en-US" dirty="0"/>
              <a:t>Second/third pass: record class video to support study at any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Expectation: advanced and complementary course work will follow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 relevant at multiple levels of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role: creation of new course to support students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Teach design principles for participants to apply in their projects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Designing for success: possibility of scaling up or adapting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7350" y="5738594"/>
            <a:ext cx="37973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Careful to identify specific context </a:t>
            </a:r>
          </a:p>
          <a:p>
            <a:pPr algn="ctr"/>
            <a:r>
              <a:rPr lang="en-US" sz="1400" dirty="0" smtClean="0"/>
              <a:t>when discussing relevant design points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welcome  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improvements please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71351"/>
              </p:ext>
            </p:extLst>
          </p:nvPr>
        </p:nvGraphicFramePr>
        <p:xfrm>
          <a:off x="838200" y="1825625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 Brutzman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 Gallenson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Shelley Gallup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USW/Br</a:t>
                      </a:r>
                    </a:p>
                    <a:p>
                      <a:pPr algn="ctr"/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Sciences (IS) Dept.</a:t>
                      </a:r>
                    </a:p>
                    <a:p>
                      <a:pPr algn="ctr"/>
                      <a:r>
                        <a:rPr lang="en-US" baseline="0" dirty="0" smtClean="0"/>
                        <a:t>Naval Postgraduate School (NPS)</a:t>
                      </a:r>
                    </a:p>
                    <a:p>
                      <a:pPr algn="ctr"/>
                      <a:r>
                        <a:rPr lang="en-US" baseline="0" dirty="0" smtClean="0"/>
                        <a:t>Monterey CA 93933-5000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>
                          <a:hlinkClick r:id="rId3"/>
                        </a:rPr>
                        <a:t>brutzman@nps.edu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831.656.2149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for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Executive Education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CEE)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Naval Postgraduate School (NPS)</a:t>
                      </a:r>
                    </a:p>
                    <a:p>
                      <a:pPr algn="ctr"/>
                      <a:r>
                        <a:rPr lang="en-US" baseline="0" dirty="0" smtClean="0"/>
                        <a:t>Monterey CA 93933-5000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hlinkClick r:id="rId4"/>
                        </a:rPr>
                        <a:t>acgallen@nps.edu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IS/Ga</a:t>
                      </a:r>
                    </a:p>
                    <a:p>
                      <a:pPr algn="ctr"/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Sciences (IS) Dept.</a:t>
                      </a:r>
                    </a:p>
                    <a:p>
                      <a:pPr algn="ctr"/>
                      <a:r>
                        <a:rPr lang="en-US" baseline="0" dirty="0" smtClean="0"/>
                        <a:t>Naval Postgraduate School (NPS)</a:t>
                      </a:r>
                    </a:p>
                    <a:p>
                      <a:pPr algn="ctr"/>
                      <a:r>
                        <a:rPr lang="en-US" baseline="0" dirty="0" smtClean="0"/>
                        <a:t>Monterey CA 93933-5000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>
                          <a:hlinkClick r:id="rId5"/>
                        </a:rPr>
                        <a:t>spgallup@nps.edu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0611" cy="1325563"/>
          </a:xfrm>
        </p:spPr>
        <p:txBody>
          <a:bodyPr/>
          <a:lstStyle/>
          <a:p>
            <a:r>
              <a:rPr lang="en-US" dirty="0" smtClean="0"/>
              <a:t>JIFX: Joint Interagency Field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1159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Held quarterly, usually at Camp Roberts</a:t>
            </a:r>
          </a:p>
          <a:p>
            <a:r>
              <a:rPr lang="en-US" dirty="0" smtClean="0"/>
              <a:t>Run robots in controlled airspace/playpen</a:t>
            </a:r>
          </a:p>
          <a:p>
            <a:r>
              <a:rPr lang="en-US" dirty="0" smtClean="0"/>
              <a:t>Open to industry and external academia, each self supporting</a:t>
            </a:r>
          </a:p>
          <a:p>
            <a:r>
              <a:rPr lang="en-US" dirty="0" smtClean="0"/>
              <a:t>Experimentation, not exercise: includes freedom to fail and learn</a:t>
            </a:r>
          </a:p>
          <a:p>
            <a:r>
              <a:rPr lang="en-US" dirty="0" smtClean="0"/>
              <a:t>Established ~5-year program with DoD sponsorship</a:t>
            </a:r>
          </a:p>
          <a:p>
            <a:r>
              <a:rPr lang="en-US" dirty="0" smtClean="0"/>
              <a:t>Closely affiliated with CRUSER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1167" y="1791356"/>
            <a:ext cx="5181600" cy="2013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67" y="4044273"/>
            <a:ext cx="5181600" cy="2023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281" y="830510"/>
            <a:ext cx="11702642" cy="447654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Applying </a:t>
            </a:r>
            <a:r>
              <a:rPr lang="en-US" sz="4800" b="1" dirty="0"/>
              <a:t>an </a:t>
            </a:r>
            <a:r>
              <a:rPr lang="en-US" sz="4800" b="1" dirty="0" smtClean="0"/>
              <a:t>Operational System </a:t>
            </a:r>
            <a:r>
              <a:rPr lang="en-US" sz="4800" b="1" dirty="0"/>
              <a:t>from </a:t>
            </a:r>
            <a:r>
              <a:rPr lang="en-US" sz="4800" b="1" dirty="0" smtClean="0"/>
              <a:t>MBARI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4000" b="1" dirty="0" smtClean="0"/>
              <a:t>to Establish </a:t>
            </a:r>
            <a:r>
              <a:rPr lang="en-US" sz="4000" b="1" dirty="0"/>
              <a:t>New </a:t>
            </a:r>
            <a:r>
              <a:rPr lang="en-US" sz="4000" b="1" dirty="0" smtClean="0"/>
              <a:t>Capabilities at NPS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96819" y="86061"/>
            <a:ext cx="11973261" cy="6669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844" y="2444938"/>
            <a:ext cx="4524375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63" y="4949034"/>
            <a:ext cx="7184882" cy="14932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STOQS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Spatial Temporal Oceanographic Query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1865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Diverse robots, sensors and systems </a:t>
            </a:r>
          </a:p>
          <a:p>
            <a:pPr lvl="1"/>
            <a:r>
              <a:rPr lang="en-US" dirty="0" smtClean="0"/>
              <a:t>Collected air, surface, subsurface data</a:t>
            </a:r>
          </a:p>
          <a:p>
            <a:pPr lvl="1"/>
            <a:r>
              <a:rPr lang="en-US" dirty="0" smtClean="0"/>
              <a:t>Precise metadata tags</a:t>
            </a:r>
            <a:r>
              <a:rPr lang="en-US" dirty="0"/>
              <a:t>, </a:t>
            </a:r>
            <a:r>
              <a:rPr lang="en-US" dirty="0" smtClean="0"/>
              <a:t>scientific terms</a:t>
            </a:r>
          </a:p>
          <a:p>
            <a:pPr marL="0" indent="0">
              <a:buNone/>
            </a:pPr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Queries, filters and mashups</a:t>
            </a:r>
          </a:p>
          <a:p>
            <a:pPr lvl="1"/>
            <a:r>
              <a:rPr lang="en-US" dirty="0" smtClean="0"/>
              <a:t>Data plots, 2D maps, 3D views</a:t>
            </a:r>
          </a:p>
          <a:p>
            <a:pPr marL="0" indent="0">
              <a:buNone/>
            </a:pPr>
            <a:r>
              <a:rPr lang="en-US" dirty="0" smtClean="0"/>
              <a:t>Learn more</a:t>
            </a:r>
          </a:p>
          <a:p>
            <a:pPr lvl="1"/>
            <a:r>
              <a:rPr lang="en-US" dirty="0" smtClean="0">
                <a:hlinkClick r:id="rId3"/>
              </a:rPr>
              <a:t>STOQS home page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paper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STOQS overview video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Online query</a:t>
            </a:r>
            <a:r>
              <a:rPr lang="en-US" dirty="0" smtClean="0"/>
              <a:t> and </a:t>
            </a:r>
            <a:r>
              <a:rPr lang="en-US" dirty="0" smtClean="0">
                <a:hlinkClick r:id="rId7"/>
              </a:rPr>
              <a:t>open source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STOQS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78" y="1959298"/>
            <a:ext cx="5181600" cy="32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8186" y="5442739"/>
            <a:ext cx="513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Can view 3D flythrough in Web browser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365125"/>
            <a:ext cx="1829500" cy="759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822"/>
            <a:ext cx="12192000" cy="72682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STOQS YouTube Video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2"/>
            <a:ext cx="12192000" cy="6823422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159798" y="5468645"/>
            <a:ext cx="2725445" cy="1322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STOQS query display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263"/>
            <a:ext cx="12192000" cy="6519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786" y="5822434"/>
            <a:ext cx="5265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Can view 2</a:t>
            </a:r>
            <a:r>
              <a:rPr lang="en-US" sz="2800" dirty="0" smtClean="0"/>
              <a:t>D maps and data graphs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1212-3E5A-43FB-A32A-8C94630CC1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2285</Words>
  <Application>Microsoft Office PowerPoint</Application>
  <PresentationFormat>Widescreen</PresentationFormat>
  <Paragraphs>434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Robodata.nps.edu Unmanned System Data Archives</vt:lpstr>
      <vt:lpstr>Overview</vt:lpstr>
      <vt:lpstr>Objectives </vt:lpstr>
      <vt:lpstr>CRUSER</vt:lpstr>
      <vt:lpstr>JIFX: Joint Interagency Field Experimentation</vt:lpstr>
      <vt:lpstr>Applying an Operational System from MBARI    to Establish New Capabilities at NPS</vt:lpstr>
      <vt:lpstr>STOQS Spatial Temporal Oceanographic Query System </vt:lpstr>
      <vt:lpstr>STOQS YouTube Video</vt:lpstr>
      <vt:lpstr>Example STOQS query display</vt:lpstr>
      <vt:lpstr>STOQS filtered query # 2</vt:lpstr>
      <vt:lpstr>Making data useful</vt:lpstr>
      <vt:lpstr>Related NPS work: recorded datasets, outputs</vt:lpstr>
      <vt:lpstr>Complex Systems Field Experimentation: objectives, activities and lessons learned</vt:lpstr>
      <vt:lpstr>Looking ahead</vt:lpstr>
      <vt:lpstr>Designing for future evolution</vt:lpstr>
      <vt:lpstr>Navy Innovation: Data-Centric Navy</vt:lpstr>
      <vt:lpstr>Working to establish NPS institutional support</vt:lpstr>
      <vt:lpstr>Work in progress</vt:lpstr>
      <vt:lpstr>Preparing robot mission data and metadata</vt:lpstr>
      <vt:lpstr>Robodata information flow provides a repeatable pattern</vt:lpstr>
      <vt:lpstr>Contributing data</vt:lpstr>
      <vt:lpstr>Open-Source Data Licenses</vt:lpstr>
      <vt:lpstr>Questions for users – all feedback welcome!</vt:lpstr>
      <vt:lpstr>Metadata strategies</vt:lpstr>
      <vt:lpstr>Metadata  exemplar</vt:lpstr>
      <vt:lpstr>Contact</vt:lpstr>
      <vt:lpstr>Contact</vt:lpstr>
      <vt:lpstr>Design Thinking and robot data</vt:lpstr>
      <vt:lpstr>Designing a Short Course for Creating Robotics Data Archives</vt:lpstr>
      <vt:lpstr>Objectives </vt:lpstr>
      <vt:lpstr>Project goal: given a short course,  show students how to apply design thinking</vt:lpstr>
      <vt:lpstr>Motivations</vt:lpstr>
      <vt:lpstr>Design at NPS</vt:lpstr>
      <vt:lpstr>Course syllabus: initial outline</vt:lpstr>
      <vt:lpstr>Illustrating Design Process</vt:lpstr>
      <vt:lpstr>Relation to John Arquilla “Sponsor” Vision for Defense</vt:lpstr>
      <vt:lpstr>Sections of a Design Brief</vt:lpstr>
      <vt:lpstr>Agency: decision makers and stake holders</vt:lpstr>
      <vt:lpstr>intension / direction or strategy for approach: design a short course</vt:lpstr>
      <vt:lpstr>systems assessment  (i.e. context, environment, elements etc.)</vt:lpstr>
      <vt:lpstr>establishing limits or boundaries, enabling judgments (i.e. priorities)</vt:lpstr>
      <vt:lpstr>defining performance specifications  (i.e. outcomes of good design)</vt:lpstr>
      <vt:lpstr>Design is relevant at multiple levels of context</vt:lpstr>
      <vt:lpstr>Feedback welcome    </vt:lpstr>
      <vt:lpstr>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Course Design: Creating a Robotics Data Archive</dc:title>
  <dc:creator>Don Brutzman</dc:creator>
  <cp:lastModifiedBy>Don Brutzman</cp:lastModifiedBy>
  <cp:revision>256</cp:revision>
  <cp:lastPrinted>2016-07-15T16:44:10Z</cp:lastPrinted>
  <dcterms:created xsi:type="dcterms:W3CDTF">2016-04-25T20:02:18Z</dcterms:created>
  <dcterms:modified xsi:type="dcterms:W3CDTF">2017-04-04T20:56:01Z</dcterms:modified>
</cp:coreProperties>
</file>