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58" r:id="rId5"/>
    <p:sldId id="259" r:id="rId6"/>
    <p:sldId id="260" r:id="rId7"/>
    <p:sldId id="261" r:id="rId8"/>
    <p:sldId id="262" r:id="rId9"/>
    <p:sldId id="263" r:id="rId10"/>
    <p:sldId id="264" r:id="rId11"/>
    <p:sldId id="265" r:id="rId12"/>
    <p:sldId id="266" r:id="rId13"/>
    <p:sldId id="267" r:id="rId14"/>
    <p:sldId id="269" r:id="rId15"/>
    <p:sldId id="270"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1896" y="-7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C74DF1B-FBAE-4EDB-8C8E-AB088820ABEC}" type="datetimeFigureOut">
              <a:rPr lang="en-US" smtClean="0"/>
              <a:t>11/13/2015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FA27778-AE5F-4A8A-B01D-3F7A6E5FC47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74DF1B-FBAE-4EDB-8C8E-AB088820ABEC}" type="datetimeFigureOut">
              <a:rPr lang="en-US" smtClean="0"/>
              <a:t>11/13/2015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A27778-AE5F-4A8A-B01D-3F7A6E5FC4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74DF1B-FBAE-4EDB-8C8E-AB088820ABEC}" type="datetimeFigureOut">
              <a:rPr lang="en-US" smtClean="0"/>
              <a:t>11/13/2015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A27778-AE5F-4A8A-B01D-3F7A6E5FC47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74DF1B-FBAE-4EDB-8C8E-AB088820ABEC}" type="datetimeFigureOut">
              <a:rPr lang="en-US" smtClean="0"/>
              <a:t>11/13/2015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A27778-AE5F-4A8A-B01D-3F7A6E5FC47F}"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C74DF1B-FBAE-4EDB-8C8E-AB088820ABEC}" type="datetimeFigureOut">
              <a:rPr lang="en-US" smtClean="0"/>
              <a:t>11/13/2015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A27778-AE5F-4A8A-B01D-3F7A6E5FC47F}"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C74DF1B-FBAE-4EDB-8C8E-AB088820ABEC}" type="datetimeFigureOut">
              <a:rPr lang="en-US" smtClean="0"/>
              <a:t>11/13/2015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FA27778-AE5F-4A8A-B01D-3F7A6E5FC47F}"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C74DF1B-FBAE-4EDB-8C8E-AB088820ABEC}" type="datetimeFigureOut">
              <a:rPr lang="en-US" smtClean="0"/>
              <a:t>11/13/2015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FA27778-AE5F-4A8A-B01D-3F7A6E5FC47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C74DF1B-FBAE-4EDB-8C8E-AB088820ABEC}" type="datetimeFigureOut">
              <a:rPr lang="en-US" smtClean="0"/>
              <a:t>11/13/2015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FA27778-AE5F-4A8A-B01D-3F7A6E5FC47F}"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C74DF1B-FBAE-4EDB-8C8E-AB088820ABEC}" type="datetimeFigureOut">
              <a:rPr lang="en-US" smtClean="0"/>
              <a:t>11/13/2015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FA27778-AE5F-4A8A-B01D-3F7A6E5FC4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74DF1B-FBAE-4EDB-8C8E-AB088820ABEC}" type="datetimeFigureOut">
              <a:rPr lang="en-US" smtClean="0"/>
              <a:t>11/13/2015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FA27778-AE5F-4A8A-B01D-3F7A6E5FC47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C74DF1B-FBAE-4EDB-8C8E-AB088820ABEC}" type="datetimeFigureOut">
              <a:rPr lang="en-US" smtClean="0"/>
              <a:t>11/13/2015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FA27778-AE5F-4A8A-B01D-3F7A6E5FC47F}"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C74DF1B-FBAE-4EDB-8C8E-AB088820ABEC}" type="datetimeFigureOut">
              <a:rPr lang="en-US" smtClean="0"/>
              <a:t>11/13/2015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FA27778-AE5F-4A8A-B01D-3F7A6E5FC47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le.nps.edu/xsl-portal/site/4e3882c9-5fd4-4831-880e-4453fd7584b1" TargetMode="External"/><Relationship Id="rId2" Type="http://schemas.openxmlformats.org/officeDocument/2006/relationships/hyperlink" Target="http://cdsetrain.dtic.mil/cido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krconnor@nps.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nko.navy.mi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cdsetrain.dtic.mil/cido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rmAutofit fontScale="90000"/>
          </a:bodyPr>
          <a:lstStyle/>
          <a:p>
            <a:r>
              <a:rPr lang="en-US" dirty="0" smtClean="0"/>
              <a:t>How to Minimize Time Spent on NKO</a:t>
            </a:r>
            <a:endParaRPr lang="en-US" dirty="0"/>
          </a:p>
        </p:txBody>
      </p:sp>
      <p:sp>
        <p:nvSpPr>
          <p:cNvPr id="4" name="TextBox 3"/>
          <p:cNvSpPr txBox="1"/>
          <p:nvPr/>
        </p:nvSpPr>
        <p:spPr>
          <a:xfrm>
            <a:off x="1828800" y="5714998"/>
            <a:ext cx="5257800" cy="369332"/>
          </a:xfrm>
          <a:prstGeom prst="rect">
            <a:avLst/>
          </a:prstGeom>
          <a:noFill/>
        </p:spPr>
        <p:txBody>
          <a:bodyPr wrap="square" rtlCol="0">
            <a:spAutoFit/>
          </a:bodyPr>
          <a:lstStyle/>
          <a:p>
            <a:pPr algn="ctr"/>
            <a:r>
              <a:rPr lang="en-US" dirty="0" smtClean="0"/>
              <a:t>NPS Training Officer</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18732"/>
            <a:ext cx="3357851" cy="2334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descr="http://parrotheadjeff.com/blog/wp-content/uploads/2011/02/Centennial-Prowler-and-Growler-over-Mount-Rainier-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306597"/>
            <a:ext cx="3969605" cy="2646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212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le\krconnor$\Desktop\FY16 NK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35" y="0"/>
            <a:ext cx="794533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03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to My Learning Tab</a:t>
            </a:r>
            <a:endParaRPr lang="en-US" dirty="0"/>
          </a:p>
        </p:txBody>
      </p:sp>
      <p:pic>
        <p:nvPicPr>
          <p:cNvPr id="7170" name="Picture 2" descr="\\alle\krconnor$\Desktop\How to log onto TWMS\How to find GMT on NKO\Step 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43000"/>
            <a:ext cx="6186152"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28943" y="1752600"/>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037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 Course when ready</a:t>
            </a:r>
            <a:endParaRPr lang="en-US" dirty="0"/>
          </a:p>
        </p:txBody>
      </p:sp>
      <p:pic>
        <p:nvPicPr>
          <p:cNvPr id="8194" name="Picture 2" descr="\\alle\krconnor$\Desktop\How to log onto TWMS\How to find GMT on NKO\Step 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87164"/>
            <a:ext cx="6151001" cy="5681133"/>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152400" y="4114800"/>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908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Now every time you log into NKO the training you still need to do is waiting on your e-Learning homepage. </a:t>
            </a:r>
            <a:endParaRPr lang="en-US" dirty="0"/>
          </a:p>
        </p:txBody>
      </p:sp>
      <p:sp>
        <p:nvSpPr>
          <p:cNvPr id="2" name="Title 1"/>
          <p:cNvSpPr>
            <a:spLocks noGrp="1"/>
          </p:cNvSpPr>
          <p:nvPr>
            <p:ph type="title"/>
          </p:nvPr>
        </p:nvSpPr>
        <p:spPr/>
        <p:txBody>
          <a:bodyPr/>
          <a:lstStyle/>
          <a:p>
            <a:r>
              <a:rPr lang="en-US" dirty="0" smtClean="0"/>
              <a:t>Easy Return Access</a:t>
            </a:r>
            <a:endParaRPr lang="en-US" dirty="0"/>
          </a:p>
        </p:txBody>
      </p:sp>
    </p:spTree>
    <p:extLst>
      <p:ext uri="{BB962C8B-B14F-4D97-AF65-F5344CB8AC3E}">
        <p14:creationId xmlns:p14="http://schemas.microsoft.com/office/powerpoint/2010/main" val="334027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There is one course not uploaded on NKO for FY16 that is mandatory. </a:t>
            </a:r>
          </a:p>
          <a:p>
            <a:pPr lvl="1"/>
            <a:r>
              <a:rPr lang="en-US" dirty="0"/>
              <a:t>Counterintelligence Awareness and Reporting</a:t>
            </a:r>
            <a:endParaRPr lang="en-US" dirty="0" smtClean="0"/>
          </a:p>
          <a:p>
            <a:r>
              <a:rPr lang="en-US" dirty="0" smtClean="0"/>
              <a:t>Use this link </a:t>
            </a:r>
            <a:r>
              <a:rPr lang="en-US" u="sng" dirty="0" smtClean="0">
                <a:hlinkClick r:id="rId2"/>
              </a:rPr>
              <a:t>http</a:t>
            </a:r>
            <a:r>
              <a:rPr lang="en-US" u="sng" dirty="0">
                <a:hlinkClick r:id="rId2"/>
              </a:rPr>
              <a:t>://cdsetrain.dtic.mil/cidod</a:t>
            </a:r>
            <a:r>
              <a:rPr lang="en-US" u="sng" dirty="0" smtClean="0">
                <a:hlinkClick r:id="rId2"/>
              </a:rPr>
              <a:t>/</a:t>
            </a:r>
            <a:endParaRPr lang="en-US" u="sng" dirty="0" smtClean="0"/>
          </a:p>
          <a:p>
            <a:r>
              <a:rPr lang="en-US" dirty="0"/>
              <a:t>R</a:t>
            </a:r>
            <a:r>
              <a:rPr lang="en-US" dirty="0" smtClean="0"/>
              <a:t>etain </a:t>
            </a:r>
            <a:r>
              <a:rPr lang="en-US" dirty="0"/>
              <a:t>a copy for your records AND for security </a:t>
            </a:r>
            <a:r>
              <a:rPr lang="en-US" dirty="0" smtClean="0"/>
              <a:t>training. </a:t>
            </a:r>
          </a:p>
          <a:p>
            <a:pPr lvl="1"/>
            <a:r>
              <a:rPr lang="en-US" dirty="0" smtClean="0"/>
              <a:t>Upload certificate on Security training site below. Link also accessible from the Training website on the NPS intranet homepage</a:t>
            </a:r>
          </a:p>
          <a:p>
            <a:pPr lvl="2"/>
            <a:r>
              <a:rPr lang="en-US" dirty="0">
                <a:hlinkClick r:id="rId3"/>
              </a:rPr>
              <a:t>https://</a:t>
            </a:r>
            <a:r>
              <a:rPr lang="en-US" dirty="0" smtClean="0">
                <a:hlinkClick r:id="rId3"/>
              </a:rPr>
              <a:t>cle.nps.edu/xsl-portal/site/4e3882c9-5fd4-4831-880e-4453fd7584b1</a:t>
            </a:r>
            <a:r>
              <a:rPr lang="en-US" dirty="0" smtClean="0"/>
              <a:t> </a:t>
            </a:r>
            <a:endParaRPr lang="en-US" dirty="0"/>
          </a:p>
          <a:p>
            <a:endParaRPr lang="en-US" dirty="0"/>
          </a:p>
        </p:txBody>
      </p:sp>
      <p:sp>
        <p:nvSpPr>
          <p:cNvPr id="2" name="Title 1"/>
          <p:cNvSpPr>
            <a:spLocks noGrp="1"/>
          </p:cNvSpPr>
          <p:nvPr>
            <p:ph type="title"/>
          </p:nvPr>
        </p:nvSpPr>
        <p:spPr/>
        <p:txBody>
          <a:bodyPr/>
          <a:lstStyle/>
          <a:p>
            <a:r>
              <a:rPr lang="en-US" dirty="0" smtClean="0"/>
              <a:t>One exception…</a:t>
            </a:r>
            <a:endParaRPr lang="en-US" dirty="0"/>
          </a:p>
        </p:txBody>
      </p:sp>
    </p:spTree>
    <p:extLst>
      <p:ext uri="{BB962C8B-B14F-4D97-AF65-F5344CB8AC3E}">
        <p14:creationId xmlns:p14="http://schemas.microsoft.com/office/powerpoint/2010/main" val="2509980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u="sng" dirty="0" smtClean="0"/>
              <a:t>Information Awareness- </a:t>
            </a:r>
          </a:p>
          <a:p>
            <a:pPr lvl="1"/>
            <a:r>
              <a:rPr lang="en-US" dirty="0"/>
              <a:t>TS/SCI are required to do the IC </a:t>
            </a:r>
            <a:r>
              <a:rPr lang="en-US" dirty="0" smtClean="0"/>
              <a:t>Version on NKO </a:t>
            </a:r>
            <a:r>
              <a:rPr lang="en-US" dirty="0"/>
              <a:t>for </a:t>
            </a:r>
            <a:r>
              <a:rPr lang="en-US" dirty="0" smtClean="0"/>
              <a:t>NPS Security Training</a:t>
            </a:r>
          </a:p>
          <a:p>
            <a:pPr lvl="1"/>
            <a:r>
              <a:rPr lang="en-US" dirty="0" smtClean="0"/>
              <a:t>Either the normal version or IC version counts for GMT. You do not need to do both! </a:t>
            </a:r>
          </a:p>
          <a:p>
            <a:pPr lvl="1"/>
            <a:r>
              <a:rPr lang="en-US" dirty="0" smtClean="0"/>
              <a:t>Those with a Secret or below can do </a:t>
            </a:r>
            <a:r>
              <a:rPr lang="en-US" dirty="0" smtClean="0"/>
              <a:t>either </a:t>
            </a:r>
            <a:r>
              <a:rPr lang="en-US" dirty="0" smtClean="0"/>
              <a:t>version on NKO or attend the ITACS run training. Be sure to muster at the event so your attendance is recorded and your FLTMPS record is updated</a:t>
            </a:r>
          </a:p>
        </p:txBody>
      </p:sp>
      <p:sp>
        <p:nvSpPr>
          <p:cNvPr id="3" name="Title 2"/>
          <p:cNvSpPr>
            <a:spLocks noGrp="1"/>
          </p:cNvSpPr>
          <p:nvPr>
            <p:ph type="title"/>
          </p:nvPr>
        </p:nvSpPr>
        <p:spPr/>
        <p:txBody>
          <a:bodyPr>
            <a:normAutofit fontScale="90000"/>
          </a:bodyPr>
          <a:lstStyle/>
          <a:p>
            <a:r>
              <a:rPr lang="en-US" dirty="0" smtClean="0"/>
              <a:t>Courses offered elsewhere that will fulfill requirement	</a:t>
            </a:r>
            <a:endParaRPr lang="en-US" dirty="0"/>
          </a:p>
        </p:txBody>
      </p:sp>
    </p:spTree>
    <p:extLst>
      <p:ext uri="{BB962C8B-B14F-4D97-AF65-F5344CB8AC3E}">
        <p14:creationId xmlns:p14="http://schemas.microsoft.com/office/powerpoint/2010/main" val="3351737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Contact the Training Officer</a:t>
            </a:r>
          </a:p>
          <a:p>
            <a:pPr lvl="1"/>
            <a:r>
              <a:rPr lang="en-US" dirty="0" smtClean="0"/>
              <a:t>LT Kristen Connor</a:t>
            </a:r>
          </a:p>
          <a:p>
            <a:pPr lvl="2"/>
            <a:r>
              <a:rPr lang="en-US" dirty="0" smtClean="0">
                <a:hlinkClick r:id="rId2"/>
              </a:rPr>
              <a:t>krconnor@nps.edu</a:t>
            </a:r>
            <a:endParaRPr lang="en-US" dirty="0" smtClean="0"/>
          </a:p>
          <a:p>
            <a:pPr lvl="2"/>
            <a:r>
              <a:rPr lang="en-US" dirty="0" smtClean="0"/>
              <a:t>X-3031</a:t>
            </a:r>
          </a:p>
          <a:p>
            <a:pPr lvl="2"/>
            <a:r>
              <a:rPr lang="en-US" dirty="0" smtClean="0"/>
              <a:t>BLDG 275 (Flag Admin)</a:t>
            </a:r>
            <a:endParaRPr lang="en-US" dirty="0"/>
          </a:p>
        </p:txBody>
      </p:sp>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361070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This presentation will show you where to find all of your mandatory NKO courses for the Fiscal Year in one spot and enroll in all of them eliminating the need to individually search for a new course each time. </a:t>
            </a:r>
          </a:p>
          <a:p>
            <a:r>
              <a:rPr lang="en-US" dirty="0" smtClean="0">
                <a:hlinkClick r:id="rId2"/>
              </a:rPr>
              <a:t>https://www.nko.navy.mil/</a:t>
            </a:r>
            <a:endParaRPr lang="en-US" dirty="0" smtClean="0"/>
          </a:p>
          <a:p>
            <a:pPr marL="0" indent="0">
              <a:buNone/>
            </a:pPr>
            <a:endParaRPr lang="en-US" dirty="0"/>
          </a:p>
        </p:txBody>
      </p:sp>
    </p:spTree>
    <p:extLst>
      <p:ext uri="{BB962C8B-B14F-4D97-AF65-F5344CB8AC3E}">
        <p14:creationId xmlns:p14="http://schemas.microsoft.com/office/powerpoint/2010/main" val="2382985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915400" cy="5321491"/>
          </a:xfrm>
        </p:spPr>
        <p:txBody>
          <a:bodyPr>
            <a:normAutofit fontScale="55000" lnSpcReduction="20000"/>
          </a:bodyPr>
          <a:lstStyle/>
          <a:p>
            <a:pPr lvl="2"/>
            <a:r>
              <a:rPr lang="en-US" sz="2400" u="sng" dirty="0"/>
              <a:t>Standard Core Training</a:t>
            </a:r>
            <a:r>
              <a:rPr lang="en-US" sz="2400" dirty="0"/>
              <a:t> (Annual Requirements)</a:t>
            </a:r>
          </a:p>
          <a:p>
            <a:pPr lvl="3"/>
            <a:r>
              <a:rPr lang="en-US" sz="2000" dirty="0"/>
              <a:t>Face to Face </a:t>
            </a:r>
          </a:p>
          <a:p>
            <a:pPr lvl="4"/>
            <a:r>
              <a:rPr lang="en-US" dirty="0" smtClean="0"/>
              <a:t>SAPR/EO</a:t>
            </a:r>
            <a:endParaRPr lang="en-US" dirty="0"/>
          </a:p>
          <a:p>
            <a:pPr lvl="4"/>
            <a:r>
              <a:rPr lang="en-US" dirty="0"/>
              <a:t>Suicide Prevention </a:t>
            </a:r>
            <a:endParaRPr lang="en-US" dirty="0" smtClean="0"/>
          </a:p>
          <a:p>
            <a:pPr lvl="3"/>
            <a:r>
              <a:rPr lang="en-US" sz="2000" dirty="0" smtClean="0"/>
              <a:t>NKO </a:t>
            </a:r>
          </a:p>
          <a:p>
            <a:pPr lvl="4"/>
            <a:r>
              <a:rPr lang="en-US" dirty="0" smtClean="0"/>
              <a:t>Combatting </a:t>
            </a:r>
            <a:r>
              <a:rPr lang="en-US" dirty="0"/>
              <a:t>Trafficking in Persons (DOD-CTIP-1.0)</a:t>
            </a:r>
          </a:p>
          <a:p>
            <a:pPr lvl="4"/>
            <a:r>
              <a:rPr lang="en-US" dirty="0"/>
              <a:t>Antiterrorism Level 1 (CENSECFOR-AT-010--1.0)</a:t>
            </a:r>
          </a:p>
          <a:p>
            <a:pPr lvl="4"/>
            <a:r>
              <a:rPr lang="en-US" dirty="0"/>
              <a:t>Cyber Security Awareness (DOD-IAA-12.0 or DOD-IC-IAA-12.0)</a:t>
            </a:r>
          </a:p>
          <a:p>
            <a:pPr lvl="5"/>
            <a:r>
              <a:rPr lang="en-US" dirty="0"/>
              <a:t>TS/SCI holders MUST complete the IC Version to satisfy annual security training. </a:t>
            </a:r>
          </a:p>
          <a:p>
            <a:pPr lvl="5"/>
            <a:r>
              <a:rPr lang="en-US" dirty="0" smtClean="0"/>
              <a:t>Secret </a:t>
            </a:r>
            <a:r>
              <a:rPr lang="en-US" dirty="0"/>
              <a:t>and below may complete either version on NKO or attend the ITACS hosted training. </a:t>
            </a:r>
          </a:p>
          <a:p>
            <a:pPr lvl="4"/>
            <a:r>
              <a:rPr lang="en-US" dirty="0"/>
              <a:t>Operations Security (NIOC-USOPSEC-2.0)</a:t>
            </a:r>
          </a:p>
          <a:p>
            <a:pPr lvl="4"/>
            <a:r>
              <a:rPr lang="en-US" dirty="0"/>
              <a:t>Privacy and Personally Identifiable Information (DOD-PII-2.0)</a:t>
            </a:r>
          </a:p>
          <a:p>
            <a:pPr lvl="4"/>
            <a:r>
              <a:rPr lang="en-US" dirty="0"/>
              <a:t>Records Management (DOR-RM-010-1.1)</a:t>
            </a:r>
          </a:p>
          <a:p>
            <a:pPr lvl="3"/>
            <a:r>
              <a:rPr lang="en-US" sz="2000" dirty="0"/>
              <a:t>Online</a:t>
            </a:r>
          </a:p>
          <a:p>
            <a:pPr lvl="4"/>
            <a:r>
              <a:rPr lang="en-US" dirty="0"/>
              <a:t>Counterintelligence </a:t>
            </a:r>
            <a:r>
              <a:rPr lang="en-US" dirty="0" smtClean="0"/>
              <a:t>Awareness (</a:t>
            </a:r>
            <a:r>
              <a:rPr lang="en-US" u="sng" dirty="0" smtClean="0">
                <a:hlinkClick r:id="rId2"/>
              </a:rPr>
              <a:t>http</a:t>
            </a:r>
            <a:r>
              <a:rPr lang="en-US" u="sng" dirty="0">
                <a:hlinkClick r:id="rId2"/>
              </a:rPr>
              <a:t>://cdsetrain.dtic.mil/cidod</a:t>
            </a:r>
            <a:r>
              <a:rPr lang="en-US" u="sng" dirty="0" smtClean="0">
                <a:hlinkClick r:id="rId2"/>
              </a:rPr>
              <a:t>/</a:t>
            </a:r>
            <a:r>
              <a:rPr lang="en-US" u="sng" dirty="0" smtClean="0"/>
              <a:t>)</a:t>
            </a:r>
            <a:endParaRPr lang="en-US" dirty="0"/>
          </a:p>
          <a:p>
            <a:pPr lvl="2"/>
            <a:r>
              <a:rPr lang="en-US" sz="2400" u="sng" dirty="0" smtClean="0"/>
              <a:t>Command-Assigned </a:t>
            </a:r>
            <a:r>
              <a:rPr lang="en-US" sz="2400" u="sng" dirty="0"/>
              <a:t>Readiness-Enhancement (CARE) Training</a:t>
            </a:r>
            <a:r>
              <a:rPr lang="en-US" sz="2400" dirty="0"/>
              <a:t> </a:t>
            </a:r>
            <a:endParaRPr lang="en-US" sz="2400" dirty="0" smtClean="0"/>
          </a:p>
          <a:p>
            <a:pPr lvl="3"/>
            <a:r>
              <a:rPr lang="en-US" sz="2200" dirty="0" smtClean="0"/>
              <a:t>(</a:t>
            </a:r>
            <a:r>
              <a:rPr lang="en-US" sz="2200" dirty="0"/>
              <a:t>Biennial Requirements) – these topics are mandatory every 2 years and can be completed via face to face briefs, NKO </a:t>
            </a:r>
            <a:r>
              <a:rPr lang="en-US" sz="2200" dirty="0" smtClean="0"/>
              <a:t>or, </a:t>
            </a:r>
            <a:r>
              <a:rPr lang="en-US" sz="2200" dirty="0"/>
              <a:t>in the case of Domestic </a:t>
            </a:r>
            <a:r>
              <a:rPr lang="en-US" sz="2200" dirty="0" smtClean="0"/>
              <a:t>Violence, on </a:t>
            </a:r>
            <a:r>
              <a:rPr lang="en-US" sz="2200" dirty="0"/>
              <a:t>the new Mobile App. </a:t>
            </a:r>
          </a:p>
          <a:p>
            <a:pPr lvl="4"/>
            <a:r>
              <a:rPr lang="en-US" dirty="0"/>
              <a:t>Alcohol, Drugs &amp; Tobacco Awareness</a:t>
            </a:r>
          </a:p>
          <a:p>
            <a:pPr lvl="4"/>
            <a:r>
              <a:rPr lang="en-US" dirty="0" smtClean="0"/>
              <a:t>Stress </a:t>
            </a:r>
            <a:r>
              <a:rPr lang="en-US" dirty="0"/>
              <a:t>Management</a:t>
            </a:r>
          </a:p>
          <a:p>
            <a:pPr lvl="4"/>
            <a:r>
              <a:rPr lang="en-US" dirty="0" smtClean="0"/>
              <a:t>Domestic Violence</a:t>
            </a:r>
          </a:p>
          <a:p>
            <a:pPr lvl="4"/>
            <a:r>
              <a:rPr lang="en-US" dirty="0" smtClean="0"/>
              <a:t>Sexual </a:t>
            </a:r>
            <a:r>
              <a:rPr lang="en-US" dirty="0"/>
              <a:t>Health and Responsibility</a:t>
            </a:r>
          </a:p>
          <a:p>
            <a:pPr lvl="3"/>
            <a:r>
              <a:rPr lang="en-US" sz="2000" dirty="0" smtClean="0"/>
              <a:t>Optional </a:t>
            </a:r>
            <a:r>
              <a:rPr lang="en-US" sz="2000" dirty="0"/>
              <a:t>(Available on NKO </a:t>
            </a:r>
            <a:r>
              <a:rPr lang="en-US" sz="2000" dirty="0" smtClean="0"/>
              <a:t>)</a:t>
            </a:r>
          </a:p>
          <a:p>
            <a:pPr lvl="4"/>
            <a:r>
              <a:rPr lang="en-US" dirty="0" smtClean="0"/>
              <a:t>Physical </a:t>
            </a:r>
            <a:r>
              <a:rPr lang="en-US" dirty="0"/>
              <a:t>Readiness</a:t>
            </a:r>
          </a:p>
          <a:p>
            <a:pPr lvl="4"/>
            <a:r>
              <a:rPr lang="en-US" dirty="0"/>
              <a:t>Hazing Policy and Prevention</a:t>
            </a:r>
          </a:p>
          <a:p>
            <a:pPr lvl="4"/>
            <a:r>
              <a:rPr lang="en-US" dirty="0"/>
              <a:t>Personal Financial </a:t>
            </a:r>
            <a:r>
              <a:rPr lang="en-US" dirty="0" smtClean="0"/>
              <a:t>management</a:t>
            </a:r>
          </a:p>
          <a:p>
            <a:pPr lvl="4"/>
            <a:r>
              <a:rPr lang="en-US" dirty="0" smtClean="0"/>
              <a:t>Operational </a:t>
            </a:r>
            <a:r>
              <a:rPr lang="en-US" dirty="0"/>
              <a:t>Risk management</a:t>
            </a:r>
          </a:p>
          <a:p>
            <a:pPr lvl="4"/>
            <a:r>
              <a:rPr lang="en-US" dirty="0"/>
              <a:t>Energy Policy</a:t>
            </a:r>
          </a:p>
          <a:p>
            <a:endParaRPr lang="en-US" dirty="0"/>
          </a:p>
        </p:txBody>
      </p:sp>
      <p:sp>
        <p:nvSpPr>
          <p:cNvPr id="3" name="Title 2"/>
          <p:cNvSpPr>
            <a:spLocks noGrp="1"/>
          </p:cNvSpPr>
          <p:nvPr>
            <p:ph type="title"/>
          </p:nvPr>
        </p:nvSpPr>
        <p:spPr/>
        <p:txBody>
          <a:bodyPr/>
          <a:lstStyle/>
          <a:p>
            <a:r>
              <a:rPr lang="en-US" dirty="0" smtClean="0"/>
              <a:t>FY16 Requirements</a:t>
            </a:r>
            <a:endParaRPr lang="en-US" dirty="0"/>
          </a:p>
        </p:txBody>
      </p:sp>
    </p:spTree>
    <p:extLst>
      <p:ext uri="{BB962C8B-B14F-4D97-AF65-F5344CB8AC3E}">
        <p14:creationId xmlns:p14="http://schemas.microsoft.com/office/powerpoint/2010/main" val="3737677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r>
              <a:rPr lang="en-US" dirty="0" smtClean="0"/>
              <a:t>LOG onto NKO and go to e-Learning</a:t>
            </a:r>
            <a:endParaRPr lang="en-US" dirty="0"/>
          </a:p>
        </p:txBody>
      </p:sp>
      <p:pic>
        <p:nvPicPr>
          <p:cNvPr id="1026" name="Picture 2" descr="\\alle\krconnor$\Desktop\How to log onto TWMS\How to find GMT on NKO\Step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3999"/>
            <a:ext cx="4572001" cy="234211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lle\krconnor$\Desktop\How to log onto TWMS\How to find GMT on NKO\Step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681" y="4114800"/>
            <a:ext cx="5862836" cy="23719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06189" y="2325725"/>
            <a:ext cx="3039317" cy="461665"/>
          </a:xfrm>
          <a:prstGeom prst="rect">
            <a:avLst/>
          </a:prstGeom>
          <a:noFill/>
        </p:spPr>
        <p:txBody>
          <a:bodyPr wrap="square" rtlCol="0">
            <a:spAutoFit/>
          </a:bodyPr>
          <a:lstStyle/>
          <a:p>
            <a:r>
              <a:rPr lang="en-US" sz="2400" dirty="0" smtClean="0"/>
              <a:t>*CAC Required</a:t>
            </a:r>
            <a:endParaRPr lang="en-US" sz="2400" dirty="0"/>
          </a:p>
        </p:txBody>
      </p:sp>
    </p:spTree>
    <p:extLst>
      <p:ext uri="{BB962C8B-B14F-4D97-AF65-F5344CB8AC3E}">
        <p14:creationId xmlns:p14="http://schemas.microsoft.com/office/powerpoint/2010/main" val="1542993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Click on the Course Catalog Tab</a:t>
            </a:r>
            <a:endParaRPr lang="en-US" dirty="0"/>
          </a:p>
        </p:txBody>
      </p:sp>
      <p:pic>
        <p:nvPicPr>
          <p:cNvPr id="2050" name="Picture 2" descr="\\alle\krconnor$\Desktop\How to log onto TWMS\How to find GMT on NKO\Step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90600"/>
            <a:ext cx="6096000" cy="5642428"/>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328943" y="1600200"/>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838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Select “Department of the Navy (DON) Training”</a:t>
            </a:r>
            <a:endParaRPr lang="en-US" dirty="0"/>
          </a:p>
        </p:txBody>
      </p:sp>
      <p:pic>
        <p:nvPicPr>
          <p:cNvPr id="3074" name="Picture 2" descr="\\alle\krconnor$\Desktop\How to log onto TWMS\How to find GMT on NKO\Step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5755312" cy="52578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28943" y="3276600"/>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781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Select “General Military Training”</a:t>
            </a:r>
            <a:endParaRPr lang="en-US" dirty="0"/>
          </a:p>
        </p:txBody>
      </p:sp>
      <p:pic>
        <p:nvPicPr>
          <p:cNvPr id="4098" name="Picture 2" descr="\\alle\krconnor$\Desktop\How to log onto TWMS\How to find GMT on NKO\Step 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9" y="914400"/>
            <a:ext cx="6666899" cy="58674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152400" y="3605784"/>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3807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19" y="0"/>
            <a:ext cx="9067800" cy="1143000"/>
          </a:xfrm>
        </p:spPr>
        <p:txBody>
          <a:bodyPr>
            <a:normAutofit fontScale="90000"/>
          </a:bodyPr>
          <a:lstStyle/>
          <a:p>
            <a:r>
              <a:rPr lang="en-US" dirty="0" smtClean="0"/>
              <a:t>Select “FY16 General Military Training”</a:t>
            </a:r>
            <a:endParaRPr lang="en-US" dirty="0"/>
          </a:p>
        </p:txBody>
      </p:sp>
      <p:pic>
        <p:nvPicPr>
          <p:cNvPr id="5122" name="Picture 2" descr="\\alle\krconnor$\Desktop\How to log onto TWMS\How to find GMT on NKO\Step 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9" y="914400"/>
            <a:ext cx="6267511" cy="5783964"/>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152400" y="2819400"/>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323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b="1" dirty="0" smtClean="0"/>
              <a:t>10 courses show up... </a:t>
            </a:r>
          </a:p>
          <a:p>
            <a:pPr lvl="1"/>
            <a:r>
              <a:rPr lang="en-US" b="1" dirty="0" smtClean="0"/>
              <a:t>6 are Mandatory Annual Requirements</a:t>
            </a:r>
          </a:p>
          <a:p>
            <a:pPr lvl="2"/>
            <a:r>
              <a:rPr lang="en-US" dirty="0"/>
              <a:t>Combatting Trafficking in </a:t>
            </a:r>
            <a:r>
              <a:rPr lang="en-US" dirty="0" smtClean="0"/>
              <a:t>Persons</a:t>
            </a:r>
          </a:p>
          <a:p>
            <a:pPr lvl="2"/>
            <a:r>
              <a:rPr lang="en-US" dirty="0" smtClean="0"/>
              <a:t>Records </a:t>
            </a:r>
            <a:r>
              <a:rPr lang="en-US" dirty="0"/>
              <a:t>Management in the </a:t>
            </a:r>
            <a:r>
              <a:rPr lang="en-US" dirty="0" smtClean="0"/>
              <a:t>DON</a:t>
            </a:r>
            <a:endParaRPr lang="en-US" dirty="0"/>
          </a:p>
          <a:p>
            <a:pPr lvl="2"/>
            <a:r>
              <a:rPr lang="en-US" dirty="0" smtClean="0"/>
              <a:t>DOD </a:t>
            </a:r>
            <a:r>
              <a:rPr lang="en-US" dirty="0"/>
              <a:t>Cyber Awareness Challenge </a:t>
            </a:r>
            <a:r>
              <a:rPr lang="en-US" dirty="0" smtClean="0"/>
              <a:t>V2 (TS/SCI complete IC Version instead (DOD-IC-IAA-12.0))</a:t>
            </a:r>
          </a:p>
          <a:p>
            <a:pPr lvl="2"/>
            <a:r>
              <a:rPr lang="en-US" dirty="0" smtClean="0"/>
              <a:t>Operational </a:t>
            </a:r>
            <a:r>
              <a:rPr lang="en-US" dirty="0"/>
              <a:t>Security (Uncle Sam's OPSEC) </a:t>
            </a:r>
            <a:endParaRPr lang="en-US" dirty="0" smtClean="0"/>
          </a:p>
          <a:p>
            <a:pPr lvl="2"/>
            <a:r>
              <a:rPr lang="en-US" dirty="0" smtClean="0"/>
              <a:t>Antiterrorism </a:t>
            </a:r>
            <a:r>
              <a:rPr lang="en-US" dirty="0"/>
              <a:t>Level 1 Awareness Training </a:t>
            </a:r>
            <a:endParaRPr lang="en-US" dirty="0" smtClean="0"/>
          </a:p>
          <a:p>
            <a:pPr lvl="2"/>
            <a:r>
              <a:rPr lang="en-US" dirty="0" smtClean="0"/>
              <a:t>Privacy </a:t>
            </a:r>
            <a:r>
              <a:rPr lang="en-US" dirty="0"/>
              <a:t>and Personally Identifiable </a:t>
            </a:r>
            <a:r>
              <a:rPr lang="en-US" dirty="0" smtClean="0"/>
              <a:t>Information</a:t>
            </a:r>
          </a:p>
          <a:p>
            <a:pPr marL="393192" lvl="1" indent="0">
              <a:buNone/>
            </a:pPr>
            <a:endParaRPr lang="en-US" dirty="0" smtClean="0"/>
          </a:p>
          <a:p>
            <a:pPr lvl="1"/>
            <a:r>
              <a:rPr lang="en-US" b="1" dirty="0"/>
              <a:t>2</a:t>
            </a:r>
            <a:r>
              <a:rPr lang="en-US" b="1" dirty="0" smtClean="0"/>
              <a:t> courses are Mandatory Biennial Requirements</a:t>
            </a:r>
          </a:p>
          <a:p>
            <a:pPr lvl="2"/>
            <a:r>
              <a:rPr lang="en-US" dirty="0" smtClean="0"/>
              <a:t>Domestic Violence</a:t>
            </a:r>
          </a:p>
          <a:p>
            <a:pPr lvl="2"/>
            <a:r>
              <a:rPr lang="en-US" dirty="0" smtClean="0"/>
              <a:t>Sexual Health and Responsibility</a:t>
            </a:r>
          </a:p>
          <a:p>
            <a:pPr lvl="1"/>
            <a:r>
              <a:rPr lang="en-US" b="1" dirty="0" smtClean="0"/>
              <a:t>2 Courses are optional</a:t>
            </a:r>
          </a:p>
          <a:p>
            <a:pPr lvl="2"/>
            <a:r>
              <a:rPr lang="en-US" dirty="0" smtClean="0"/>
              <a:t>Energy Policy</a:t>
            </a:r>
          </a:p>
          <a:p>
            <a:pPr lvl="2"/>
            <a:r>
              <a:rPr lang="en-US" dirty="0" smtClean="0"/>
              <a:t>Operational Risk management</a:t>
            </a:r>
          </a:p>
          <a:p>
            <a:r>
              <a:rPr lang="en-US" b="1" dirty="0" smtClean="0"/>
              <a:t>Search for the Other 2 Mandatory Biennial Requirements in the Course Number Search Bar</a:t>
            </a:r>
            <a:endParaRPr lang="en-US" b="1" dirty="0"/>
          </a:p>
          <a:p>
            <a:pPr lvl="1"/>
            <a:r>
              <a:rPr lang="en-US" dirty="0" smtClean="0"/>
              <a:t>Stress Management - </a:t>
            </a:r>
            <a:r>
              <a:rPr lang="en-US" dirty="0"/>
              <a:t>CPPD-GMT-SM-1.0</a:t>
            </a:r>
            <a:endParaRPr lang="en-US" dirty="0" smtClean="0"/>
          </a:p>
          <a:p>
            <a:pPr lvl="1"/>
            <a:r>
              <a:rPr lang="en-US" dirty="0" smtClean="0"/>
              <a:t>Alcohol, Drugs &amp; Tobacco Awareness - CPPD-GMT-ADTA-1.0</a:t>
            </a:r>
            <a:endParaRPr lang="en-US" b="1" dirty="0" smtClean="0"/>
          </a:p>
          <a:p>
            <a:pPr lvl="1"/>
            <a:endParaRPr lang="en-US" b="1" dirty="0"/>
          </a:p>
        </p:txBody>
      </p:sp>
      <p:sp>
        <p:nvSpPr>
          <p:cNvPr id="2" name="Title 1"/>
          <p:cNvSpPr>
            <a:spLocks noGrp="1"/>
          </p:cNvSpPr>
          <p:nvPr>
            <p:ph type="title"/>
          </p:nvPr>
        </p:nvSpPr>
        <p:spPr/>
        <p:txBody>
          <a:bodyPr>
            <a:normAutofit fontScale="90000"/>
          </a:bodyPr>
          <a:lstStyle/>
          <a:p>
            <a:r>
              <a:rPr lang="en-US" dirty="0" smtClean="0"/>
              <a:t>Click Enroll for each </a:t>
            </a:r>
            <a:r>
              <a:rPr lang="en-US" u="sng" dirty="0" smtClean="0"/>
              <a:t>Mandatory</a:t>
            </a:r>
            <a:r>
              <a:rPr lang="en-US" dirty="0" smtClean="0"/>
              <a:t> Course</a:t>
            </a:r>
            <a:endParaRPr lang="en-US" dirty="0"/>
          </a:p>
        </p:txBody>
      </p:sp>
    </p:spTree>
    <p:extLst>
      <p:ext uri="{BB962C8B-B14F-4D97-AF65-F5344CB8AC3E}">
        <p14:creationId xmlns:p14="http://schemas.microsoft.com/office/powerpoint/2010/main" val="23845175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3133</TotalTime>
  <Words>560</Words>
  <Application>Microsoft Office PowerPoint</Application>
  <PresentationFormat>On-screen Show (4:3)</PresentationFormat>
  <Paragraphs>79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How to Minimize Time Spent on NKO</vt:lpstr>
      <vt:lpstr>PowerPoint Presentation</vt:lpstr>
      <vt:lpstr>FY16 Requirements</vt:lpstr>
      <vt:lpstr>LOG onto NKO and go to e-Learning</vt:lpstr>
      <vt:lpstr>Click on the Course Catalog Tab</vt:lpstr>
      <vt:lpstr>Select “Department of the Navy (DON) Training”</vt:lpstr>
      <vt:lpstr>Select “General Military Training”</vt:lpstr>
      <vt:lpstr>Select “FY16 General Military Training”</vt:lpstr>
      <vt:lpstr>Click Enroll for each Mandatory Course</vt:lpstr>
      <vt:lpstr>PowerPoint Presentation</vt:lpstr>
      <vt:lpstr>Go to My Learning Tab</vt:lpstr>
      <vt:lpstr>Launch Course when ready</vt:lpstr>
      <vt:lpstr>Easy Return Access</vt:lpstr>
      <vt:lpstr>One exception…</vt:lpstr>
      <vt:lpstr>Courses offered elsewhere that will fulfill requirement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Minimize Time Wasted Spent on NKO</dc:title>
  <dc:creator>Connor, Kristen (LT)</dc:creator>
  <cp:lastModifiedBy>Connor, Kristen (LT)</cp:lastModifiedBy>
  <cp:revision>21</cp:revision>
  <dcterms:created xsi:type="dcterms:W3CDTF">2015-04-15T22:19:51Z</dcterms:created>
  <dcterms:modified xsi:type="dcterms:W3CDTF">2015-11-13T18:29:05Z</dcterms:modified>
</cp:coreProperties>
</file>