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7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5" r:id="rId2"/>
    <p:sldMasterId id="2147483704" r:id="rId3"/>
    <p:sldMasterId id="2147483709" r:id="rId4"/>
    <p:sldMasterId id="2147483711" r:id="rId5"/>
    <p:sldMasterId id="2147483731" r:id="rId6"/>
    <p:sldMasterId id="2147483737" r:id="rId7"/>
    <p:sldMasterId id="2147483753" r:id="rId8"/>
  </p:sldMasterIdLst>
  <p:notesMasterIdLst>
    <p:notesMasterId r:id="rId24"/>
  </p:notesMasterIdLst>
  <p:sldIdLst>
    <p:sldId id="280" r:id="rId9"/>
    <p:sldId id="294" r:id="rId10"/>
    <p:sldId id="295" r:id="rId11"/>
    <p:sldId id="305" r:id="rId12"/>
    <p:sldId id="299" r:id="rId13"/>
    <p:sldId id="288" r:id="rId14"/>
    <p:sldId id="297" r:id="rId15"/>
    <p:sldId id="306" r:id="rId16"/>
    <p:sldId id="286" r:id="rId17"/>
    <p:sldId id="290" r:id="rId18"/>
    <p:sldId id="304" r:id="rId19"/>
    <p:sldId id="296" r:id="rId20"/>
    <p:sldId id="275" r:id="rId21"/>
    <p:sldId id="307" r:id="rId22"/>
    <p:sldId id="308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6" autoAdjust="0"/>
    <p:restoredTop sz="94660"/>
  </p:normalViewPr>
  <p:slideViewPr>
    <p:cSldViewPr>
      <p:cViewPr varScale="1">
        <p:scale>
          <a:sx n="100" d="100"/>
          <a:sy n="100" d="100"/>
        </p:scale>
        <p:origin x="137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2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erin.kampschroer\Documents\PMS%20320\IWS%20Coordination\DDG%201000%20Speed%20vs%20Available%20Power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5.3094694787218358E-2"/>
          <c:y val="9.8134365263834622E-2"/>
          <c:w val="0.89381061042556331"/>
          <c:h val="0.78410439641956386"/>
        </c:manualLayout>
      </c:layout>
      <c:scatterChart>
        <c:scatterStyle val="lineMarker"/>
        <c:varyColors val="0"/>
        <c:ser>
          <c:idx val="1"/>
          <c:order val="0"/>
          <c:marker>
            <c:symbol val="none"/>
          </c:marker>
          <c:xVal>
            <c:numRef>
              <c:f>Sheet2!$B$4:$B$50</c:f>
              <c:numCache>
                <c:formatCode>General</c:formatCode>
                <c:ptCount val="47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18</c:v>
                </c:pt>
                <c:pt idx="5">
                  <c:v>28</c:v>
                </c:pt>
                <c:pt idx="6">
                  <c:v>35</c:v>
                </c:pt>
                <c:pt idx="7">
                  <c:v>40</c:v>
                </c:pt>
                <c:pt idx="8">
                  <c:v>45</c:v>
                </c:pt>
                <c:pt idx="9">
                  <c:v>50</c:v>
                </c:pt>
                <c:pt idx="10">
                  <c:v>55</c:v>
                </c:pt>
                <c:pt idx="11">
                  <c:v>60</c:v>
                </c:pt>
                <c:pt idx="12">
                  <c:v>65</c:v>
                </c:pt>
                <c:pt idx="13">
                  <c:v>70</c:v>
                </c:pt>
                <c:pt idx="14">
                  <c:v>75</c:v>
                </c:pt>
                <c:pt idx="15">
                  <c:v>80</c:v>
                </c:pt>
                <c:pt idx="16">
                  <c:v>85</c:v>
                </c:pt>
                <c:pt idx="17">
                  <c:v>90</c:v>
                </c:pt>
                <c:pt idx="18">
                  <c:v>95</c:v>
                </c:pt>
                <c:pt idx="19">
                  <c:v>100</c:v>
                </c:pt>
                <c:pt idx="20">
                  <c:v>105</c:v>
                </c:pt>
                <c:pt idx="21">
                  <c:v>110</c:v>
                </c:pt>
                <c:pt idx="22">
                  <c:v>115</c:v>
                </c:pt>
                <c:pt idx="23">
                  <c:v>120</c:v>
                </c:pt>
                <c:pt idx="24">
                  <c:v>125</c:v>
                </c:pt>
                <c:pt idx="25">
                  <c:v>130</c:v>
                </c:pt>
                <c:pt idx="26">
                  <c:v>135</c:v>
                </c:pt>
                <c:pt idx="27">
                  <c:v>140</c:v>
                </c:pt>
                <c:pt idx="28">
                  <c:v>145</c:v>
                </c:pt>
                <c:pt idx="29">
                  <c:v>150</c:v>
                </c:pt>
                <c:pt idx="30">
                  <c:v>155</c:v>
                </c:pt>
                <c:pt idx="31">
                  <c:v>160</c:v>
                </c:pt>
                <c:pt idx="32">
                  <c:v>165</c:v>
                </c:pt>
                <c:pt idx="33">
                  <c:v>170</c:v>
                </c:pt>
                <c:pt idx="34">
                  <c:v>175</c:v>
                </c:pt>
                <c:pt idx="35">
                  <c:v>180</c:v>
                </c:pt>
                <c:pt idx="36">
                  <c:v>185</c:v>
                </c:pt>
                <c:pt idx="37">
                  <c:v>190</c:v>
                </c:pt>
                <c:pt idx="38">
                  <c:v>195</c:v>
                </c:pt>
                <c:pt idx="39">
                  <c:v>200</c:v>
                </c:pt>
                <c:pt idx="40">
                  <c:v>205</c:v>
                </c:pt>
                <c:pt idx="41">
                  <c:v>210</c:v>
                </c:pt>
                <c:pt idx="42">
                  <c:v>215</c:v>
                </c:pt>
                <c:pt idx="43">
                  <c:v>220</c:v>
                </c:pt>
                <c:pt idx="44">
                  <c:v>225</c:v>
                </c:pt>
                <c:pt idx="45">
                  <c:v>230</c:v>
                </c:pt>
                <c:pt idx="46">
                  <c:v>235</c:v>
                </c:pt>
              </c:numCache>
            </c:numRef>
          </c:xVal>
          <c:yVal>
            <c:numRef>
              <c:f>Sheet2!$D$4:$D$50</c:f>
              <c:numCache>
                <c:formatCode>General</c:formatCode>
                <c:ptCount val="47"/>
                <c:pt idx="0">
                  <c:v>0</c:v>
                </c:pt>
                <c:pt idx="1">
                  <c:v>0.69897000433601875</c:v>
                </c:pt>
                <c:pt idx="2">
                  <c:v>1</c:v>
                </c:pt>
                <c:pt idx="3">
                  <c:v>1.1760912590556811</c:v>
                </c:pt>
                <c:pt idx="4">
                  <c:v>1.2552725051033058</c:v>
                </c:pt>
                <c:pt idx="5">
                  <c:v>1.447158031342219</c:v>
                </c:pt>
                <c:pt idx="6">
                  <c:v>1.5440680443502754</c:v>
                </c:pt>
                <c:pt idx="7">
                  <c:v>1.6020599913279623</c:v>
                </c:pt>
                <c:pt idx="8">
                  <c:v>1.6532125137753435</c:v>
                </c:pt>
                <c:pt idx="9">
                  <c:v>1.6989700043360185</c:v>
                </c:pt>
                <c:pt idx="10">
                  <c:v>1.7403626894942439</c:v>
                </c:pt>
                <c:pt idx="11">
                  <c:v>1.7781512503836434</c:v>
                </c:pt>
                <c:pt idx="12">
                  <c:v>1.8129133566428552</c:v>
                </c:pt>
                <c:pt idx="13">
                  <c:v>1.8450980400142569</c:v>
                </c:pt>
                <c:pt idx="14">
                  <c:v>1.8750612633916997</c:v>
                </c:pt>
                <c:pt idx="15">
                  <c:v>1.9030899869919433</c:v>
                </c:pt>
                <c:pt idx="16">
                  <c:v>1.9294189257142926</c:v>
                </c:pt>
                <c:pt idx="17">
                  <c:v>1.9542425094393248</c:v>
                </c:pt>
                <c:pt idx="18">
                  <c:v>1.9777236052888476</c:v>
                </c:pt>
                <c:pt idx="19">
                  <c:v>1.98</c:v>
                </c:pt>
                <c:pt idx="20">
                  <c:v>1.99</c:v>
                </c:pt>
                <c:pt idx="21">
                  <c:v>1.9990000000000001</c:v>
                </c:pt>
                <c:pt idx="22">
                  <c:v>2</c:v>
                </c:pt>
                <c:pt idx="23">
                  <c:v>2</c:v>
                </c:pt>
                <c:pt idx="24">
                  <c:v>2</c:v>
                </c:pt>
                <c:pt idx="25">
                  <c:v>2</c:v>
                </c:pt>
                <c:pt idx="26">
                  <c:v>2</c:v>
                </c:pt>
                <c:pt idx="27">
                  <c:v>2</c:v>
                </c:pt>
                <c:pt idx="28">
                  <c:v>2</c:v>
                </c:pt>
                <c:pt idx="29">
                  <c:v>2</c:v>
                </c:pt>
                <c:pt idx="30">
                  <c:v>2</c:v>
                </c:pt>
                <c:pt idx="31">
                  <c:v>2</c:v>
                </c:pt>
                <c:pt idx="32">
                  <c:v>2</c:v>
                </c:pt>
                <c:pt idx="33">
                  <c:v>2</c:v>
                </c:pt>
                <c:pt idx="34">
                  <c:v>2</c:v>
                </c:pt>
                <c:pt idx="35">
                  <c:v>2</c:v>
                </c:pt>
                <c:pt idx="36">
                  <c:v>2</c:v>
                </c:pt>
                <c:pt idx="37">
                  <c:v>2</c:v>
                </c:pt>
                <c:pt idx="38">
                  <c:v>2</c:v>
                </c:pt>
                <c:pt idx="39">
                  <c:v>2</c:v>
                </c:pt>
                <c:pt idx="40">
                  <c:v>2</c:v>
                </c:pt>
                <c:pt idx="41">
                  <c:v>2</c:v>
                </c:pt>
                <c:pt idx="42">
                  <c:v>2</c:v>
                </c:pt>
                <c:pt idx="43">
                  <c:v>2</c:v>
                </c:pt>
                <c:pt idx="44">
                  <c:v>2</c:v>
                </c:pt>
                <c:pt idx="45">
                  <c:v>2</c:v>
                </c:pt>
                <c:pt idx="46">
                  <c:v>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34F-47FE-A087-5BC006D9AC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2025856"/>
        <c:axId val="122027392"/>
      </c:scatterChart>
      <c:valAx>
        <c:axId val="12202585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2027392"/>
        <c:crosses val="autoZero"/>
        <c:crossBetween val="midCat"/>
      </c:valAx>
      <c:valAx>
        <c:axId val="12202739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22025856"/>
        <c:crosses val="autoZero"/>
        <c:crossBetween val="midCat"/>
      </c:valAx>
    </c:plotArea>
    <c:plotVisOnly val="1"/>
    <c:dispBlanksAs val="gap"/>
    <c:showDLblsOverMax val="0"/>
  </c:chart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A2E2FC-4775-412E-A289-4F629D3D115C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3B73CB-C6E7-427C-8A44-FD7AC80B06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654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AB2A285-C242-478A-AA5F-76A529BF5E17}" type="slidenum">
              <a:rPr 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3549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3B73CB-C6E7-427C-8A44-FD7AC80B06E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3758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3B73CB-C6E7-427C-8A44-FD7AC80B06E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2128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3B73CB-C6E7-427C-8A44-FD7AC80B06E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8340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3B73CB-C6E7-427C-8A44-FD7AC80B06E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3523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5018E0-9431-482D-8094-571D284DD4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25715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3B73CB-C6E7-427C-8A44-FD7AC80B06E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622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3B73CB-C6E7-427C-8A44-FD7AC80B06E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2982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89549">
              <a:defRPr/>
            </a:pPr>
            <a:fld id="{8F7B2203-D0F5-49FA-BA39-7AFFC5485C6E}" type="slidenum">
              <a:rPr lang="en-US" sz="1800" kern="0">
                <a:solidFill>
                  <a:sysClr val="windowText" lastClr="000000"/>
                </a:solidFill>
              </a:rPr>
              <a:pPr defTabSz="889549">
                <a:defRPr/>
              </a:pPr>
              <a:t>9</a:t>
            </a:fld>
            <a:endParaRPr lang="en-US" sz="180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5508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582D1-CF94-4C14-B18E-717BAE98CF2C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2622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7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B5B34-6CCB-44A4-A7E5-F65BE94837CD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26DAA-D945-4C67-833D-7F953AE93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209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B5B34-6CCB-44A4-A7E5-F65BE94837CD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26DAA-D945-4C67-833D-7F953AE93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709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B5B34-6CCB-44A4-A7E5-F65BE94837CD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26DAA-D945-4C67-833D-7F953AE93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5104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Content - content area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9"/>
          <p:cNvCxnSpPr>
            <a:cxnSpLocks noChangeShapeType="1"/>
          </p:cNvCxnSpPr>
          <p:nvPr/>
        </p:nvCxnSpPr>
        <p:spPr bwMode="auto">
          <a:xfrm rot="10800000">
            <a:off x="490538" y="6530975"/>
            <a:ext cx="8164512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TextBox 7"/>
          <p:cNvSpPr txBox="1">
            <a:spLocks noChangeArrowheads="1"/>
          </p:cNvSpPr>
          <p:nvPr userDrawn="1"/>
        </p:nvSpPr>
        <p:spPr bwMode="auto">
          <a:xfrm>
            <a:off x="2033588" y="6529989"/>
            <a:ext cx="5119687" cy="489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32616" rIns="0" bIns="208742" anchor="b">
            <a:spAutoFit/>
          </a:bodyPr>
          <a:lstStyle/>
          <a:p>
            <a:r>
              <a:rPr lang="en-GB" altLang="en-US" sz="800" dirty="0">
                <a:solidFill>
                  <a:srgbClr val="017BC4"/>
                </a:solidFill>
              </a:rPr>
              <a:t>International Cost Estimating and Analysis Association (ICEAA) </a:t>
            </a:r>
          </a:p>
          <a:p>
            <a:pPr defTabSz="9128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800" dirty="0">
                <a:solidFill>
                  <a:srgbClr val="017BC4"/>
                </a:solidFill>
              </a:rPr>
              <a:t>Grand Hyatt  I  Atlanta, GA  I  June 8, 2016</a:t>
            </a:r>
          </a:p>
        </p:txBody>
      </p:sp>
      <p:sp>
        <p:nvSpPr>
          <p:cNvPr id="5" name="TextBox 13"/>
          <p:cNvSpPr txBox="1">
            <a:spLocks noChangeArrowheads="1"/>
          </p:cNvSpPr>
          <p:nvPr userDrawn="1"/>
        </p:nvSpPr>
        <p:spPr bwMode="auto">
          <a:xfrm>
            <a:off x="0" y="6529393"/>
            <a:ext cx="1607636" cy="163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36400" tIns="39600" rIns="0" bIns="0">
            <a:spAutoFit/>
          </a:bodyPr>
          <a:lstStyle/>
          <a:p>
            <a:r>
              <a:rPr lang="en-GB" altLang="en-US" sz="800">
                <a:solidFill>
                  <a:srgbClr val="000000"/>
                </a:solidFill>
              </a:rPr>
              <a:t>Herren Associates, Inc.</a:t>
            </a:r>
          </a:p>
        </p:txBody>
      </p:sp>
      <p:sp>
        <p:nvSpPr>
          <p:cNvPr id="7" name="Round Single Corner Rectangle 6"/>
          <p:cNvSpPr/>
          <p:nvPr userDrawn="1"/>
        </p:nvSpPr>
        <p:spPr bwMode="auto">
          <a:xfrm flipV="1">
            <a:off x="-9522" y="171450"/>
            <a:ext cx="3209925" cy="241300"/>
          </a:xfrm>
          <a:prstGeom prst="round1Rect">
            <a:avLst>
              <a:gd name="adj" fmla="val 50000"/>
            </a:avLst>
          </a:prstGeom>
          <a:solidFill>
            <a:srgbClr val="014A83"/>
          </a:solidFill>
          <a:ln w="6350">
            <a:noFill/>
            <a:miter lim="800000"/>
            <a:headEnd/>
            <a:tailEnd/>
          </a:ln>
        </p:spPr>
        <p:txBody>
          <a:bodyPr lIns="100913" tIns="50457" rIns="100913" bIns="50457" anchor="ctr"/>
          <a:lstStyle/>
          <a:p>
            <a:pPr algn="ctr" defTabSz="963613" eaLnBrk="0" hangingPunct="0">
              <a:tabLst>
                <a:tab pos="1257300" algn="l"/>
              </a:tabLst>
              <a:defRPr/>
            </a:pPr>
            <a:endParaRPr lang="en-US" dirty="0" err="1">
              <a:solidFill>
                <a:srgbClr val="FFFFFF"/>
              </a:solidFill>
              <a:cs typeface="Arial" charset="0"/>
            </a:endParaRPr>
          </a:p>
        </p:txBody>
      </p:sp>
      <p:cxnSp>
        <p:nvCxnSpPr>
          <p:cNvPr id="8" name="Straight Connector 13"/>
          <p:cNvCxnSpPr>
            <a:cxnSpLocks noChangeShapeType="1"/>
          </p:cNvCxnSpPr>
          <p:nvPr userDrawn="1"/>
        </p:nvCxnSpPr>
        <p:spPr bwMode="auto">
          <a:xfrm>
            <a:off x="-19050" y="158750"/>
            <a:ext cx="883285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Content Placeholder 12"/>
          <p:cNvSpPr>
            <a:spLocks noGrp="1"/>
          </p:cNvSpPr>
          <p:nvPr>
            <p:ph sz="quarter" idx="17"/>
          </p:nvPr>
        </p:nvSpPr>
        <p:spPr>
          <a:xfrm>
            <a:off x="489980" y="1564837"/>
            <a:ext cx="8166352" cy="4287625"/>
          </a:xfrm>
          <a:prstGeom prst="rect">
            <a:avLst/>
          </a:prstGeom>
        </p:spPr>
        <p:txBody>
          <a:bodyPr/>
          <a:lstStyle>
            <a:lvl1pPr marL="0" indent="0">
              <a:defRPr baseline="0">
                <a:solidFill>
                  <a:srgbClr val="017BC4"/>
                </a:solidFill>
              </a:defRPr>
            </a:lvl1pPr>
            <a:lvl2pPr>
              <a:buClr>
                <a:srgbClr val="000000"/>
              </a:buClr>
              <a:defRPr baseline="0">
                <a:solidFill>
                  <a:srgbClr val="000000"/>
                </a:solidFill>
              </a:defRPr>
            </a:lvl2pPr>
            <a:lvl3pPr>
              <a:buClr>
                <a:srgbClr val="000000"/>
              </a:buClr>
              <a:defRPr baseline="0">
                <a:solidFill>
                  <a:srgbClr val="000000"/>
                </a:solidFill>
              </a:defRPr>
            </a:lvl3pPr>
            <a:lvl4pPr>
              <a:buClr>
                <a:srgbClr val="000000"/>
              </a:buClr>
              <a:defRPr baseline="0">
                <a:solidFill>
                  <a:srgbClr val="000000"/>
                </a:solidFill>
              </a:defRPr>
            </a:lvl4pPr>
            <a:lvl5pPr>
              <a:buClr>
                <a:srgbClr val="000000"/>
              </a:buClr>
              <a:defRPr baseline="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Slide Number Placeholder 15"/>
          <p:cNvSpPr>
            <a:spLocks noGrp="1"/>
          </p:cNvSpPr>
          <p:nvPr>
            <p:ph type="sldNum" sz="quarter" idx="18"/>
          </p:nvPr>
        </p:nvSpPr>
        <p:spPr>
          <a:xfrm>
            <a:off x="8164513" y="6407156"/>
            <a:ext cx="488950" cy="2825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GB" dirty="0">
                <a:solidFill>
                  <a:prstClr val="white"/>
                </a:solidFill>
              </a:rPr>
              <a:t> </a:t>
            </a:r>
            <a:fld id="{6D4821AE-7EC9-4539-BB87-33D4903B8E36}" type="slidenum">
              <a:rPr lang="en-GB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330725"/>
      </p:ext>
    </p:extLst>
  </p:cSld>
  <p:clrMapOvr>
    <a:masterClrMapping/>
  </p:clrMapOvr>
  <p:transition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Picture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2126" y="5946701"/>
            <a:ext cx="536575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6"/>
          <p:cNvPicPr>
            <a:picLocks noChangeArrowheads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9537" y="5978451"/>
            <a:ext cx="512763" cy="4730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5" name="Picture 7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339" y="5440288"/>
            <a:ext cx="927100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sub logo_3inches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100" y="5973688"/>
            <a:ext cx="4826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9"/>
          <p:cNvPicPr>
            <a:picLocks noChangeAspect="1" noChangeArrowheads="1"/>
          </p:cNvPicPr>
          <p:nvPr userDrawn="1"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31900" y="5978451"/>
            <a:ext cx="476251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0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98563" y="5508550"/>
            <a:ext cx="1676400" cy="2936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9" name="Picture 12"/>
          <p:cNvPicPr>
            <a:picLocks noChangeAspect="1"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54263" y="5914951"/>
            <a:ext cx="541337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1"/>
            <a:ext cx="9144000" cy="481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520143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805613" cy="1066800"/>
          </a:xfrm>
          <a:prstGeom prst="rect">
            <a:avLst/>
          </a:prstGeom>
        </p:spPr>
        <p:txBody>
          <a:bodyPr anchor="ctr"/>
          <a:lstStyle>
            <a:lvl1pPr algn="l">
              <a:defRPr sz="2400" i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65149" y="1327066"/>
            <a:ext cx="8121651" cy="5149934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chemeClr val="tx2">
                  <a:lumMod val="75000"/>
                </a:schemeClr>
              </a:buClr>
              <a:buFont typeface="Arial Unicode MS" pitchFamily="34" charset="-128"/>
              <a:buChar char="◆"/>
              <a:defRPr sz="1800" b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600" b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400" b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200" b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200" b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7"/>
          <p:cNvSpPr txBox="1">
            <a:spLocks noChangeArrowheads="1"/>
          </p:cNvSpPr>
          <p:nvPr userDrawn="1"/>
        </p:nvSpPr>
        <p:spPr bwMode="auto">
          <a:xfrm>
            <a:off x="7035800" y="6648450"/>
            <a:ext cx="2108200" cy="20955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r" eaLnBrk="1" hangingPunct="1">
              <a:defRPr/>
            </a:pPr>
            <a:fld id="{66A515EE-7335-46C9-B802-1C0F95281A3B}" type="slidenum">
              <a:rPr lang="en-US" sz="1200" smtClean="0">
                <a:solidFill>
                  <a:srgbClr val="898989"/>
                </a:solidFill>
              </a:rPr>
              <a:pPr algn="r" eaLnBrk="1" hangingPunct="1">
                <a:defRPr/>
              </a:pPr>
              <a:t>‹#›</a:t>
            </a:fld>
            <a:endParaRPr lang="en-US" sz="12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53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ne Content - content area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9"/>
          <p:cNvCxnSpPr>
            <a:cxnSpLocks noChangeShapeType="1"/>
          </p:cNvCxnSpPr>
          <p:nvPr/>
        </p:nvCxnSpPr>
        <p:spPr bwMode="auto">
          <a:xfrm rot="10800000">
            <a:off x="490538" y="6530975"/>
            <a:ext cx="8164512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TextBox 7"/>
          <p:cNvSpPr txBox="1">
            <a:spLocks noChangeArrowheads="1"/>
          </p:cNvSpPr>
          <p:nvPr userDrawn="1"/>
        </p:nvSpPr>
        <p:spPr bwMode="auto">
          <a:xfrm>
            <a:off x="2033588" y="6529989"/>
            <a:ext cx="5119687" cy="489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32616" rIns="0" bIns="208742" anchor="b">
            <a:spAutoFit/>
          </a:bodyPr>
          <a:lstStyle/>
          <a:p>
            <a:r>
              <a:rPr lang="en-GB" altLang="en-US" sz="800" dirty="0">
                <a:solidFill>
                  <a:srgbClr val="017BC4"/>
                </a:solidFill>
              </a:rPr>
              <a:t>International Cost Estimating and Analysis Association (ICEAA) </a:t>
            </a:r>
          </a:p>
          <a:p>
            <a:pPr defTabSz="9128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800" dirty="0">
                <a:solidFill>
                  <a:srgbClr val="017BC4"/>
                </a:solidFill>
              </a:rPr>
              <a:t>Grand Hyatt  I  Atlanta, GA  I  June 8, 2016</a:t>
            </a:r>
          </a:p>
        </p:txBody>
      </p:sp>
      <p:sp>
        <p:nvSpPr>
          <p:cNvPr id="5" name="TextBox 13"/>
          <p:cNvSpPr txBox="1">
            <a:spLocks noChangeArrowheads="1"/>
          </p:cNvSpPr>
          <p:nvPr userDrawn="1"/>
        </p:nvSpPr>
        <p:spPr bwMode="auto">
          <a:xfrm>
            <a:off x="0" y="6529393"/>
            <a:ext cx="1607636" cy="163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36400" tIns="39600" rIns="0" bIns="0">
            <a:spAutoFit/>
          </a:bodyPr>
          <a:lstStyle/>
          <a:p>
            <a:r>
              <a:rPr lang="en-GB" altLang="en-US" sz="800">
                <a:solidFill>
                  <a:srgbClr val="000000"/>
                </a:solidFill>
              </a:rPr>
              <a:t>Herren Associates, Inc.</a:t>
            </a:r>
          </a:p>
        </p:txBody>
      </p:sp>
      <p:sp>
        <p:nvSpPr>
          <p:cNvPr id="7" name="Round Single Corner Rectangle 6"/>
          <p:cNvSpPr/>
          <p:nvPr userDrawn="1"/>
        </p:nvSpPr>
        <p:spPr bwMode="auto">
          <a:xfrm flipV="1">
            <a:off x="-9522" y="171450"/>
            <a:ext cx="3209925" cy="241300"/>
          </a:xfrm>
          <a:prstGeom prst="round1Rect">
            <a:avLst>
              <a:gd name="adj" fmla="val 50000"/>
            </a:avLst>
          </a:prstGeom>
          <a:solidFill>
            <a:srgbClr val="014A83"/>
          </a:solidFill>
          <a:ln w="6350">
            <a:noFill/>
            <a:miter lim="800000"/>
            <a:headEnd/>
            <a:tailEnd/>
          </a:ln>
        </p:spPr>
        <p:txBody>
          <a:bodyPr lIns="100913" tIns="50457" rIns="100913" bIns="50457" anchor="ctr"/>
          <a:lstStyle/>
          <a:p>
            <a:pPr algn="ctr" defTabSz="963613" eaLnBrk="0" hangingPunct="0">
              <a:tabLst>
                <a:tab pos="1257300" algn="l"/>
              </a:tabLst>
              <a:defRPr/>
            </a:pPr>
            <a:endParaRPr lang="en-US" dirty="0" err="1">
              <a:solidFill>
                <a:srgbClr val="FFFFFF"/>
              </a:solidFill>
              <a:cs typeface="Arial" charset="0"/>
            </a:endParaRPr>
          </a:p>
        </p:txBody>
      </p:sp>
      <p:cxnSp>
        <p:nvCxnSpPr>
          <p:cNvPr id="8" name="Straight Connector 13"/>
          <p:cNvCxnSpPr>
            <a:cxnSpLocks noChangeShapeType="1"/>
          </p:cNvCxnSpPr>
          <p:nvPr userDrawn="1"/>
        </p:nvCxnSpPr>
        <p:spPr bwMode="auto">
          <a:xfrm>
            <a:off x="-19050" y="158750"/>
            <a:ext cx="883285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Content Placeholder 12"/>
          <p:cNvSpPr>
            <a:spLocks noGrp="1"/>
          </p:cNvSpPr>
          <p:nvPr>
            <p:ph sz="quarter" idx="17"/>
          </p:nvPr>
        </p:nvSpPr>
        <p:spPr>
          <a:xfrm>
            <a:off x="489980" y="1564837"/>
            <a:ext cx="8166352" cy="4287625"/>
          </a:xfrm>
          <a:prstGeom prst="rect">
            <a:avLst/>
          </a:prstGeom>
        </p:spPr>
        <p:txBody>
          <a:bodyPr/>
          <a:lstStyle>
            <a:lvl1pPr marL="0" indent="0">
              <a:defRPr baseline="0">
                <a:solidFill>
                  <a:srgbClr val="017BC4"/>
                </a:solidFill>
              </a:defRPr>
            </a:lvl1pPr>
            <a:lvl2pPr>
              <a:buClr>
                <a:srgbClr val="000000"/>
              </a:buClr>
              <a:defRPr baseline="0">
                <a:solidFill>
                  <a:srgbClr val="000000"/>
                </a:solidFill>
              </a:defRPr>
            </a:lvl2pPr>
            <a:lvl3pPr>
              <a:buClr>
                <a:srgbClr val="000000"/>
              </a:buClr>
              <a:defRPr baseline="0">
                <a:solidFill>
                  <a:srgbClr val="000000"/>
                </a:solidFill>
              </a:defRPr>
            </a:lvl3pPr>
            <a:lvl4pPr>
              <a:buClr>
                <a:srgbClr val="000000"/>
              </a:buClr>
              <a:defRPr baseline="0">
                <a:solidFill>
                  <a:srgbClr val="000000"/>
                </a:solidFill>
              </a:defRPr>
            </a:lvl4pPr>
            <a:lvl5pPr>
              <a:buClr>
                <a:srgbClr val="000000"/>
              </a:buClr>
              <a:defRPr baseline="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Slide Number Placeholder 15"/>
          <p:cNvSpPr>
            <a:spLocks noGrp="1"/>
          </p:cNvSpPr>
          <p:nvPr>
            <p:ph type="sldNum" sz="quarter" idx="18"/>
          </p:nvPr>
        </p:nvSpPr>
        <p:spPr>
          <a:xfrm>
            <a:off x="8164513" y="6407156"/>
            <a:ext cx="488950" cy="2825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GB" dirty="0">
                <a:solidFill>
                  <a:prstClr val="white"/>
                </a:solidFill>
              </a:rPr>
              <a:t> </a:t>
            </a:r>
            <a:fld id="{6D4821AE-7EC9-4539-BB87-33D4903B8E36}" type="slidenum">
              <a:rPr lang="en-GB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007493"/>
      </p:ext>
    </p:extLst>
  </p:cSld>
  <p:clrMapOvr>
    <a:masterClrMapping/>
  </p:clrMapOvr>
  <p:transition>
    <p:wipe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Picture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2126" y="5946701"/>
            <a:ext cx="536575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6"/>
          <p:cNvPicPr>
            <a:picLocks noChangeArrowheads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9537" y="5978451"/>
            <a:ext cx="512763" cy="4730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5" name="Picture 7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339" y="5440288"/>
            <a:ext cx="927100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sub logo_3inches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100" y="5973688"/>
            <a:ext cx="4826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9"/>
          <p:cNvPicPr>
            <a:picLocks noChangeAspect="1" noChangeArrowheads="1"/>
          </p:cNvPicPr>
          <p:nvPr userDrawn="1"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31900" y="5978451"/>
            <a:ext cx="476251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0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98563" y="5508550"/>
            <a:ext cx="1676400" cy="2936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9" name="Picture 12"/>
          <p:cNvPicPr>
            <a:picLocks noChangeAspect="1"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54263" y="5914951"/>
            <a:ext cx="541337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1"/>
            <a:ext cx="9144000" cy="481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472248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4D931-63B5-474D-AF5E-ABE9F10AA1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DEA4A-99CB-4CB1-87FD-84196B2EE4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F15957-6CF9-4BAF-B5F0-F44B26F8BDA4}"/>
              </a:ext>
            </a:extLst>
          </p:cNvPr>
          <p:cNvSpPr/>
          <p:nvPr userDrawn="1"/>
        </p:nvSpPr>
        <p:spPr>
          <a:xfrm>
            <a:off x="8707864" y="6582576"/>
            <a:ext cx="34817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113152"/>
                </a:solidFill>
                <a:effectLst/>
                <a:uLnTx/>
                <a:uFillTx/>
              </a:rPr>
              <a:t>I   </a:t>
            </a:r>
            <a:fld id="{3C1B9499-821F-4332-ACA3-E02BFDFA3925}" type="slidenum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113152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3908329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4D931-63B5-474D-AF5E-ABE9F10AA1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DEA4A-99CB-4CB1-87FD-84196B2EE4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CD8B6F-78E6-4067-97C8-47A58936949A}"/>
              </a:ext>
            </a:extLst>
          </p:cNvPr>
          <p:cNvSpPr/>
          <p:nvPr userDrawn="1"/>
        </p:nvSpPr>
        <p:spPr>
          <a:xfrm>
            <a:off x="53678" y="408266"/>
            <a:ext cx="9034035" cy="6084609"/>
          </a:xfrm>
          <a:prstGeom prst="rect">
            <a:avLst/>
          </a:prstGeom>
          <a:noFill/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E5A22C5-51D4-40E3-B0EC-ED9CBABD584D}"/>
              </a:ext>
            </a:extLst>
          </p:cNvPr>
          <p:cNvSpPr/>
          <p:nvPr userDrawn="1"/>
        </p:nvSpPr>
        <p:spPr>
          <a:xfrm>
            <a:off x="8707864" y="6582576"/>
            <a:ext cx="34817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113152"/>
                </a:solidFill>
                <a:effectLst/>
                <a:uLnTx/>
                <a:uFillTx/>
              </a:rPr>
              <a:t>I   </a:t>
            </a:r>
            <a:fld id="{3C1B9499-821F-4332-ACA3-E02BFDFA3925}" type="slidenum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113152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6448661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4D931-63B5-474D-AF5E-ABE9F10AA1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DEA4A-99CB-4CB1-87FD-84196B2EE4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BDE3B40-CDE0-4A5B-91CF-1A818BBDFA75}"/>
              </a:ext>
            </a:extLst>
          </p:cNvPr>
          <p:cNvSpPr/>
          <p:nvPr userDrawn="1"/>
        </p:nvSpPr>
        <p:spPr>
          <a:xfrm>
            <a:off x="53678" y="408266"/>
            <a:ext cx="9034035" cy="6084609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0DA1182-D90C-4C53-8DCE-ED57210CDC5A}"/>
              </a:ext>
            </a:extLst>
          </p:cNvPr>
          <p:cNvSpPr/>
          <p:nvPr userDrawn="1"/>
        </p:nvSpPr>
        <p:spPr>
          <a:xfrm>
            <a:off x="8707864" y="6582576"/>
            <a:ext cx="34817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113152"/>
                </a:solidFill>
                <a:effectLst/>
                <a:uLnTx/>
                <a:uFillTx/>
              </a:rPr>
              <a:t>I   </a:t>
            </a:r>
            <a:fld id="{3C1B9499-821F-4332-ACA3-E02BFDFA3925}" type="slidenum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113152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219036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B5B34-6CCB-44A4-A7E5-F65BE94837CD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26DAA-D945-4C67-833D-7F953AE93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7424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4D931-63B5-474D-AF5E-ABE9F10AA1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DEA4A-99CB-4CB1-87FD-84196B2EE4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01F0B7-4589-47EB-9A10-571ABB242A0F}"/>
              </a:ext>
            </a:extLst>
          </p:cNvPr>
          <p:cNvSpPr/>
          <p:nvPr userDrawn="1"/>
        </p:nvSpPr>
        <p:spPr>
          <a:xfrm>
            <a:off x="53678" y="417231"/>
            <a:ext cx="9034035" cy="6084609"/>
          </a:xfrm>
          <a:prstGeom prst="rect">
            <a:avLst/>
          </a:prstGeom>
          <a:noFill/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9881869-CC12-41AE-910F-2953B6CCFB27}"/>
              </a:ext>
            </a:extLst>
          </p:cNvPr>
          <p:cNvSpPr/>
          <p:nvPr userDrawn="1"/>
        </p:nvSpPr>
        <p:spPr>
          <a:xfrm>
            <a:off x="8707864" y="6582576"/>
            <a:ext cx="34817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113152"/>
                </a:solidFill>
                <a:effectLst/>
                <a:uLnTx/>
                <a:uFillTx/>
              </a:rPr>
              <a:t>I   </a:t>
            </a:r>
            <a:fld id="{3C1B9499-821F-4332-ACA3-E02BFDFA3925}" type="slidenum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113152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4575082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4D931-63B5-474D-AF5E-ABE9F10AA1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DEA4A-99CB-4CB1-87FD-84196B2EE4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FB67507-5C7F-483B-B390-D91028FFA662}"/>
              </a:ext>
            </a:extLst>
          </p:cNvPr>
          <p:cNvSpPr/>
          <p:nvPr userDrawn="1"/>
        </p:nvSpPr>
        <p:spPr>
          <a:xfrm>
            <a:off x="53678" y="408266"/>
            <a:ext cx="9034035" cy="6084609"/>
          </a:xfrm>
          <a:prstGeom prst="rect">
            <a:avLst/>
          </a:prstGeom>
          <a:noFill/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BC73978-EFDC-46C3-955B-DF110C2E58DB}"/>
              </a:ext>
            </a:extLst>
          </p:cNvPr>
          <p:cNvSpPr/>
          <p:nvPr userDrawn="1"/>
        </p:nvSpPr>
        <p:spPr>
          <a:xfrm>
            <a:off x="8707864" y="6582576"/>
            <a:ext cx="34817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113152"/>
                </a:solidFill>
                <a:effectLst/>
                <a:uLnTx/>
                <a:uFillTx/>
              </a:rPr>
              <a:t>I   </a:t>
            </a:r>
            <a:fld id="{3C1B9499-821F-4332-ACA3-E02BFDFA3925}" type="slidenum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113152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638197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4D931-63B5-474D-AF5E-ABE9F10AA1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DEA4A-99CB-4CB1-87FD-84196B2EE4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515E57A-3B6C-423C-AEF1-FEC9F732266B}"/>
              </a:ext>
            </a:extLst>
          </p:cNvPr>
          <p:cNvSpPr/>
          <p:nvPr userDrawn="1"/>
        </p:nvSpPr>
        <p:spPr>
          <a:xfrm>
            <a:off x="53678" y="408266"/>
            <a:ext cx="9034035" cy="6084609"/>
          </a:xfrm>
          <a:prstGeom prst="rect">
            <a:avLst/>
          </a:prstGeom>
          <a:noFill/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5C91DA9-2897-4EF2-BBA8-0A949AB0DED5}"/>
              </a:ext>
            </a:extLst>
          </p:cNvPr>
          <p:cNvSpPr/>
          <p:nvPr userDrawn="1"/>
        </p:nvSpPr>
        <p:spPr>
          <a:xfrm>
            <a:off x="8707864" y="6582576"/>
            <a:ext cx="34817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113152"/>
                </a:solidFill>
                <a:effectLst/>
                <a:uLnTx/>
                <a:uFillTx/>
              </a:rPr>
              <a:t>I   </a:t>
            </a:r>
            <a:fld id="{3C1B9499-821F-4332-ACA3-E02BFDFA3925}" type="slidenum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113152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8743855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4D931-63B5-474D-AF5E-ABE9F10AA1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DEA4A-99CB-4CB1-87FD-84196B2EE4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4C4DF1-E536-4D8D-B4D2-8082E90B9B38}"/>
              </a:ext>
            </a:extLst>
          </p:cNvPr>
          <p:cNvSpPr/>
          <p:nvPr userDrawn="1"/>
        </p:nvSpPr>
        <p:spPr>
          <a:xfrm>
            <a:off x="53678" y="408266"/>
            <a:ext cx="9034035" cy="6084609"/>
          </a:xfrm>
          <a:prstGeom prst="rect">
            <a:avLst/>
          </a:prstGeom>
          <a:noFill/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4E88D7F-347F-4718-BE69-C14EE4151EF0}"/>
              </a:ext>
            </a:extLst>
          </p:cNvPr>
          <p:cNvSpPr/>
          <p:nvPr userDrawn="1"/>
        </p:nvSpPr>
        <p:spPr>
          <a:xfrm>
            <a:off x="8707864" y="6582576"/>
            <a:ext cx="34817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113152"/>
                </a:solidFill>
                <a:effectLst/>
                <a:uLnTx/>
                <a:uFillTx/>
              </a:rPr>
              <a:t>I   </a:t>
            </a:r>
            <a:fld id="{3C1B9499-821F-4332-ACA3-E02BFDFA3925}" type="slidenum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113152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1249620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4D931-63B5-474D-AF5E-ABE9F10AA1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DEA4A-99CB-4CB1-87FD-84196B2EE4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2728F9-A3AA-44F1-9B4A-5E691FA6E9B6}"/>
              </a:ext>
            </a:extLst>
          </p:cNvPr>
          <p:cNvSpPr/>
          <p:nvPr userDrawn="1"/>
        </p:nvSpPr>
        <p:spPr>
          <a:xfrm>
            <a:off x="53678" y="408266"/>
            <a:ext cx="9034035" cy="6084609"/>
          </a:xfrm>
          <a:prstGeom prst="rect">
            <a:avLst/>
          </a:prstGeom>
          <a:noFill/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52ACE69-3C15-4D91-B637-F5101F6A07AA}"/>
              </a:ext>
            </a:extLst>
          </p:cNvPr>
          <p:cNvSpPr/>
          <p:nvPr userDrawn="1"/>
        </p:nvSpPr>
        <p:spPr>
          <a:xfrm>
            <a:off x="8707864" y="6582576"/>
            <a:ext cx="34817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113152"/>
                </a:solidFill>
                <a:effectLst/>
                <a:uLnTx/>
                <a:uFillTx/>
              </a:rPr>
              <a:t>I   </a:t>
            </a:r>
            <a:fld id="{3C1B9499-821F-4332-ACA3-E02BFDFA3925}" type="slidenum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113152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7905937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4D931-63B5-474D-AF5E-ABE9F10AA1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DEA4A-99CB-4CB1-87FD-84196B2EE4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79009F5-289B-4759-810F-98FEF062AF95}"/>
              </a:ext>
            </a:extLst>
          </p:cNvPr>
          <p:cNvSpPr/>
          <p:nvPr userDrawn="1"/>
        </p:nvSpPr>
        <p:spPr>
          <a:xfrm>
            <a:off x="53678" y="408266"/>
            <a:ext cx="9034035" cy="6084609"/>
          </a:xfrm>
          <a:prstGeom prst="rect">
            <a:avLst/>
          </a:prstGeom>
          <a:noFill/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8D2D9E8-BB16-4F8E-B03A-7BF70DD47107}"/>
              </a:ext>
            </a:extLst>
          </p:cNvPr>
          <p:cNvSpPr/>
          <p:nvPr userDrawn="1"/>
        </p:nvSpPr>
        <p:spPr>
          <a:xfrm>
            <a:off x="8707864" y="6582576"/>
            <a:ext cx="34817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113152"/>
                </a:solidFill>
                <a:effectLst/>
                <a:uLnTx/>
                <a:uFillTx/>
              </a:rPr>
              <a:t>I   </a:t>
            </a:r>
            <a:fld id="{3C1B9499-821F-4332-ACA3-E02BFDFA3925}" type="slidenum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113152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5725074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4D931-63B5-474D-AF5E-ABE9F10AA1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DEA4A-99CB-4CB1-87FD-84196B2EE4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4F39CFF-BFEC-4E3D-8DE3-6407EA7D07D0}"/>
              </a:ext>
            </a:extLst>
          </p:cNvPr>
          <p:cNvSpPr/>
          <p:nvPr userDrawn="1"/>
        </p:nvSpPr>
        <p:spPr>
          <a:xfrm>
            <a:off x="53678" y="408266"/>
            <a:ext cx="9034035" cy="6084609"/>
          </a:xfrm>
          <a:prstGeom prst="rect">
            <a:avLst/>
          </a:prstGeom>
          <a:noFill/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1C6FA2-134C-41CD-A684-8B74BA09FFB3}"/>
              </a:ext>
            </a:extLst>
          </p:cNvPr>
          <p:cNvSpPr/>
          <p:nvPr userDrawn="1"/>
        </p:nvSpPr>
        <p:spPr>
          <a:xfrm>
            <a:off x="8707864" y="6582576"/>
            <a:ext cx="34817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113152"/>
                </a:solidFill>
                <a:effectLst/>
                <a:uLnTx/>
                <a:uFillTx/>
              </a:rPr>
              <a:t>I   </a:t>
            </a:r>
            <a:fld id="{3C1B9499-821F-4332-ACA3-E02BFDFA3925}" type="slidenum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113152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7678610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4D931-63B5-474D-AF5E-ABE9F10AA1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DEA4A-99CB-4CB1-87FD-84196B2EE4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7AAC24-C490-43B9-ADD8-B651392D7191}"/>
              </a:ext>
            </a:extLst>
          </p:cNvPr>
          <p:cNvSpPr/>
          <p:nvPr userDrawn="1"/>
        </p:nvSpPr>
        <p:spPr>
          <a:xfrm>
            <a:off x="53678" y="408266"/>
            <a:ext cx="9034035" cy="6084609"/>
          </a:xfrm>
          <a:prstGeom prst="rect">
            <a:avLst/>
          </a:prstGeom>
          <a:noFill/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994DF1B-3476-4931-BF04-21D73003B7B2}"/>
              </a:ext>
            </a:extLst>
          </p:cNvPr>
          <p:cNvSpPr/>
          <p:nvPr userDrawn="1"/>
        </p:nvSpPr>
        <p:spPr>
          <a:xfrm>
            <a:off x="8707864" y="6582576"/>
            <a:ext cx="34817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113152"/>
                </a:solidFill>
                <a:effectLst/>
                <a:uLnTx/>
                <a:uFillTx/>
              </a:rPr>
              <a:t>I   </a:t>
            </a:r>
            <a:fld id="{3C1B9499-821F-4332-ACA3-E02BFDFA3925}" type="slidenum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113152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0693402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 - content area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9"/>
          <p:cNvCxnSpPr>
            <a:cxnSpLocks noChangeShapeType="1"/>
          </p:cNvCxnSpPr>
          <p:nvPr/>
        </p:nvCxnSpPr>
        <p:spPr bwMode="auto">
          <a:xfrm rot="10800000">
            <a:off x="490538" y="6530975"/>
            <a:ext cx="8164512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TextBox 13"/>
          <p:cNvSpPr txBox="1">
            <a:spLocks noChangeArrowheads="1"/>
          </p:cNvSpPr>
          <p:nvPr userDrawn="1"/>
        </p:nvSpPr>
        <p:spPr bwMode="auto">
          <a:xfrm>
            <a:off x="0" y="6529393"/>
            <a:ext cx="1607636" cy="163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36400" tIns="39600" rIns="0" bIns="0">
            <a:spAutoFit/>
          </a:bodyPr>
          <a:lstStyle/>
          <a:p>
            <a:pPr defTabSz="457200"/>
            <a:r>
              <a:rPr lang="en-GB" altLang="en-US" sz="800" dirty="0">
                <a:solidFill>
                  <a:srgbClr val="000000"/>
                </a:solidFill>
              </a:rPr>
              <a:t>Herren Associates, Inc.</a:t>
            </a:r>
          </a:p>
        </p:txBody>
      </p:sp>
      <p:sp>
        <p:nvSpPr>
          <p:cNvPr id="7" name="Round Single Corner Rectangle 6"/>
          <p:cNvSpPr/>
          <p:nvPr userDrawn="1"/>
        </p:nvSpPr>
        <p:spPr bwMode="auto">
          <a:xfrm flipV="1">
            <a:off x="-9522" y="171450"/>
            <a:ext cx="3209925" cy="241300"/>
          </a:xfrm>
          <a:prstGeom prst="round1Rect">
            <a:avLst>
              <a:gd name="adj" fmla="val 50000"/>
            </a:avLst>
          </a:prstGeom>
          <a:solidFill>
            <a:srgbClr val="014A83"/>
          </a:solidFill>
          <a:ln w="6350">
            <a:noFill/>
            <a:miter lim="800000"/>
            <a:headEnd/>
            <a:tailEnd/>
          </a:ln>
        </p:spPr>
        <p:txBody>
          <a:bodyPr lIns="100913" tIns="50457" rIns="100913" bIns="50457" anchor="ctr"/>
          <a:lstStyle/>
          <a:p>
            <a:pPr algn="ctr" defTabSz="963613" eaLnBrk="0" hangingPunct="0">
              <a:tabLst>
                <a:tab pos="1257300" algn="l"/>
              </a:tabLst>
              <a:defRPr/>
            </a:pPr>
            <a:endParaRPr lang="en-US" dirty="0">
              <a:solidFill>
                <a:srgbClr val="FFFFFF"/>
              </a:solidFill>
              <a:cs typeface="Arial" charset="0"/>
            </a:endParaRPr>
          </a:p>
        </p:txBody>
      </p:sp>
      <p:cxnSp>
        <p:nvCxnSpPr>
          <p:cNvPr id="8" name="Straight Connector 13"/>
          <p:cNvCxnSpPr>
            <a:cxnSpLocks noChangeShapeType="1"/>
          </p:cNvCxnSpPr>
          <p:nvPr userDrawn="1"/>
        </p:nvCxnSpPr>
        <p:spPr bwMode="auto">
          <a:xfrm>
            <a:off x="-19050" y="158750"/>
            <a:ext cx="883285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Content Placeholder 12"/>
          <p:cNvSpPr>
            <a:spLocks noGrp="1"/>
          </p:cNvSpPr>
          <p:nvPr>
            <p:ph sz="quarter" idx="17"/>
          </p:nvPr>
        </p:nvSpPr>
        <p:spPr>
          <a:xfrm>
            <a:off x="489980" y="1564837"/>
            <a:ext cx="8166352" cy="4287625"/>
          </a:xfrm>
          <a:prstGeom prst="rect">
            <a:avLst/>
          </a:prstGeom>
        </p:spPr>
        <p:txBody>
          <a:bodyPr/>
          <a:lstStyle>
            <a:lvl1pPr marL="0" indent="0">
              <a:defRPr baseline="0">
                <a:solidFill>
                  <a:srgbClr val="017BC4"/>
                </a:solidFill>
              </a:defRPr>
            </a:lvl1pPr>
            <a:lvl2pPr>
              <a:buClr>
                <a:srgbClr val="000000"/>
              </a:buClr>
              <a:defRPr baseline="0">
                <a:solidFill>
                  <a:srgbClr val="000000"/>
                </a:solidFill>
              </a:defRPr>
            </a:lvl2pPr>
            <a:lvl3pPr>
              <a:buClr>
                <a:srgbClr val="000000"/>
              </a:buClr>
              <a:defRPr baseline="0">
                <a:solidFill>
                  <a:srgbClr val="000000"/>
                </a:solidFill>
              </a:defRPr>
            </a:lvl3pPr>
            <a:lvl4pPr>
              <a:buClr>
                <a:srgbClr val="000000"/>
              </a:buClr>
              <a:defRPr baseline="0">
                <a:solidFill>
                  <a:srgbClr val="000000"/>
                </a:solidFill>
              </a:defRPr>
            </a:lvl4pPr>
            <a:lvl5pPr>
              <a:buClr>
                <a:srgbClr val="000000"/>
              </a:buClr>
              <a:defRPr baseline="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Slide Number Placeholder 15"/>
          <p:cNvSpPr>
            <a:spLocks noGrp="1"/>
          </p:cNvSpPr>
          <p:nvPr>
            <p:ph type="sldNum" sz="quarter" idx="18"/>
          </p:nvPr>
        </p:nvSpPr>
        <p:spPr>
          <a:xfrm>
            <a:off x="8164513" y="6407156"/>
            <a:ext cx="488950" cy="2825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GB" dirty="0">
                <a:solidFill>
                  <a:prstClr val="white"/>
                </a:solidFill>
              </a:rPr>
              <a:t> </a:t>
            </a:r>
            <a:fld id="{6D4821AE-7EC9-4539-BB87-33D4903B8E36}" type="slidenum">
              <a:rPr lang="en-GB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FD4F63A-F50C-4597-B806-CBB1FBF55764}"/>
              </a:ext>
            </a:extLst>
          </p:cNvPr>
          <p:cNvSpPr/>
          <p:nvPr userDrawn="1"/>
        </p:nvSpPr>
        <p:spPr>
          <a:xfrm>
            <a:off x="8707864" y="6582576"/>
            <a:ext cx="34817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113152"/>
                </a:solidFill>
                <a:effectLst/>
                <a:uLnTx/>
                <a:uFillTx/>
              </a:rPr>
              <a:t>I   </a:t>
            </a:r>
            <a:fld id="{3C1B9499-821F-4332-ACA3-E02BFDFA3925}" type="slidenum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113152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285827895"/>
      </p:ext>
    </p:extLst>
  </p:cSld>
  <p:clrMapOvr>
    <a:masterClrMapping/>
  </p:clrMapOvr>
  <p:transition>
    <p:wipe dir="r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ne Content - content area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AA089E2-68F4-4D9A-ADAE-5E43CC6C065E}"/>
              </a:ext>
            </a:extLst>
          </p:cNvPr>
          <p:cNvSpPr/>
          <p:nvPr userDrawn="1"/>
        </p:nvSpPr>
        <p:spPr>
          <a:xfrm>
            <a:off x="53678" y="408266"/>
            <a:ext cx="9034035" cy="6084609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67AB327-5E9B-4ABD-812B-C1555E4190EC}"/>
              </a:ext>
            </a:extLst>
          </p:cNvPr>
          <p:cNvSpPr/>
          <p:nvPr userDrawn="1"/>
        </p:nvSpPr>
        <p:spPr>
          <a:xfrm>
            <a:off x="8707864" y="6582576"/>
            <a:ext cx="34817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113152"/>
                </a:solidFill>
                <a:effectLst/>
                <a:uLnTx/>
                <a:uFillTx/>
              </a:rPr>
              <a:t>I   </a:t>
            </a:r>
            <a:fld id="{3C1B9499-821F-4332-ACA3-E02BFDFA3925}" type="slidenum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113152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717231761"/>
      </p:ext>
    </p:extLst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B5B34-6CCB-44A4-A7E5-F65BE94837CD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26DAA-D945-4C67-833D-7F953AE93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622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805613" cy="408266"/>
          </a:xfrm>
          <a:prstGeom prst="rect">
            <a:avLst/>
          </a:prstGeom>
        </p:spPr>
        <p:txBody>
          <a:bodyPr anchor="ctr"/>
          <a:lstStyle>
            <a:lvl1pPr algn="l">
              <a:defRPr sz="2000" i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65149" y="1327066"/>
            <a:ext cx="8121651" cy="5149934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chemeClr val="tx2">
                  <a:lumMod val="75000"/>
                </a:schemeClr>
              </a:buClr>
              <a:buFont typeface="Arial Unicode MS" pitchFamily="34" charset="-128"/>
              <a:buChar char="◆"/>
              <a:defRPr sz="1800" b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600" b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400" b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200" b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200" b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6A0F47E-4CAD-487E-A7EB-E46D3617D78C}"/>
              </a:ext>
            </a:extLst>
          </p:cNvPr>
          <p:cNvSpPr/>
          <p:nvPr userDrawn="1"/>
        </p:nvSpPr>
        <p:spPr>
          <a:xfrm>
            <a:off x="53678" y="408266"/>
            <a:ext cx="9034035" cy="6084609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nip Single Corner Rectangle 96">
            <a:extLst>
              <a:ext uri="{FF2B5EF4-FFF2-40B4-BE49-F238E27FC236}">
                <a16:creationId xmlns:a16="http://schemas.microsoft.com/office/drawing/2014/main" id="{FF0A622B-1DA7-4307-B7B2-EF2186C1A274}"/>
              </a:ext>
            </a:extLst>
          </p:cNvPr>
          <p:cNvSpPr/>
          <p:nvPr userDrawn="1"/>
        </p:nvSpPr>
        <p:spPr bwMode="auto">
          <a:xfrm>
            <a:off x="38323" y="43487"/>
            <a:ext cx="7747140" cy="365760"/>
          </a:xfrm>
          <a:prstGeom prst="snip1Rect">
            <a:avLst>
              <a:gd name="adj" fmla="val 41176"/>
            </a:avLst>
          </a:prstGeom>
          <a:solidFill>
            <a:srgbClr val="003057"/>
          </a:solidFill>
          <a:ln w="6350">
            <a:noFill/>
            <a:miter lim="800000"/>
            <a:headEnd/>
            <a:tailEnd/>
          </a:ln>
        </p:spPr>
        <p:txBody>
          <a:bodyPr lIns="100913" tIns="274320" rIns="100913" bIns="50457" rtlCol="0" anchor="b" anchorCtr="0">
            <a:noAutofit/>
          </a:bodyPr>
          <a:lstStyle/>
          <a:p>
            <a:pPr defTabSz="963613" eaLnBrk="0" fontAlgn="base" hangingPunct="0">
              <a:spcBef>
                <a:spcPct val="0"/>
              </a:spcBef>
              <a:spcAft>
                <a:spcPct val="0"/>
              </a:spcAft>
              <a:tabLst>
                <a:tab pos="1257300" algn="l"/>
              </a:tabLst>
            </a:pPr>
            <a:endParaRPr lang="en-US" sz="2000" b="1" cap="small" dirty="0">
              <a:solidFill>
                <a:srgbClr val="FFFFFF"/>
              </a:solidFill>
              <a:latin typeface="Arial Narrow" panose="020B0606020202030204" pitchFamily="34" charset="0"/>
              <a:cs typeface="Arial" charset="0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1EFACD2-ED3B-451F-AD87-CB0EE18617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6096BD-FD89-4662-AA77-6A6A52B87C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8569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Picture1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6" y="5825930"/>
            <a:ext cx="536575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6"/>
          <p:cNvPicPr>
            <a:picLocks noChangeArrowheads="1"/>
          </p:cNvPicPr>
          <p:nvPr userDrawn="1"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9" y="5857680"/>
            <a:ext cx="512762" cy="4730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5" name="Picture 7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8" y="5319516"/>
            <a:ext cx="927100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sub logo_3inches"/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1" y="5852916"/>
            <a:ext cx="4826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9"/>
          <p:cNvPicPr>
            <a:picLocks noChangeAspect="1" noChangeArrowheads="1"/>
          </p:cNvPicPr>
          <p:nvPr userDrawn="1"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900" y="5857680"/>
            <a:ext cx="47625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0"/>
          <p:cNvPicPr>
            <a:picLocks noChangeAspect="1" noChangeArrowheads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563" y="5387778"/>
            <a:ext cx="1676400" cy="2936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9" name="Picture 12"/>
          <p:cNvPicPr>
            <a:picLocks noChangeAspect="1" noChangeArrowheads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4264" y="5794178"/>
            <a:ext cx="541337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481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27417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805613" cy="1066800"/>
          </a:xfrm>
          <a:prstGeom prst="rect">
            <a:avLst/>
          </a:prstGeom>
        </p:spPr>
        <p:txBody>
          <a:bodyPr anchor="ctr"/>
          <a:lstStyle>
            <a:lvl1pPr algn="l">
              <a:defRPr sz="2400" i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65149" y="1327066"/>
            <a:ext cx="8121651" cy="5149934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chemeClr val="tx2">
                  <a:lumMod val="75000"/>
                </a:schemeClr>
              </a:buClr>
              <a:buFont typeface="Arial Unicode MS" pitchFamily="34" charset="-128"/>
              <a:buChar char="◆"/>
              <a:defRPr sz="1800" b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600" b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400" b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200" b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200" b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1EFACD2-ED3B-451F-AD87-CB0EE18617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6096BD-FD89-4662-AA77-6A6A52B87C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6A0F47E-4CAD-487E-A7EB-E46D3617D78C}"/>
              </a:ext>
            </a:extLst>
          </p:cNvPr>
          <p:cNvSpPr/>
          <p:nvPr userDrawn="1"/>
        </p:nvSpPr>
        <p:spPr>
          <a:xfrm>
            <a:off x="53678" y="408266"/>
            <a:ext cx="9034035" cy="6084609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nip Single Corner Rectangle 96">
            <a:extLst>
              <a:ext uri="{FF2B5EF4-FFF2-40B4-BE49-F238E27FC236}">
                <a16:creationId xmlns:a16="http://schemas.microsoft.com/office/drawing/2014/main" id="{FF0A622B-1DA7-4307-B7B2-EF2186C1A274}"/>
              </a:ext>
            </a:extLst>
          </p:cNvPr>
          <p:cNvSpPr/>
          <p:nvPr userDrawn="1"/>
        </p:nvSpPr>
        <p:spPr bwMode="auto">
          <a:xfrm>
            <a:off x="38323" y="43487"/>
            <a:ext cx="7747140" cy="365760"/>
          </a:xfrm>
          <a:prstGeom prst="snip1Rect">
            <a:avLst>
              <a:gd name="adj" fmla="val 41176"/>
            </a:avLst>
          </a:prstGeom>
          <a:solidFill>
            <a:srgbClr val="003057"/>
          </a:solidFill>
          <a:ln w="6350">
            <a:noFill/>
            <a:miter lim="800000"/>
            <a:headEnd/>
            <a:tailEnd/>
          </a:ln>
        </p:spPr>
        <p:txBody>
          <a:bodyPr lIns="100913" tIns="274320" rIns="100913" bIns="50457" rtlCol="0" anchor="b" anchorCtr="0">
            <a:noAutofit/>
          </a:bodyPr>
          <a:lstStyle/>
          <a:p>
            <a:pPr defTabSz="963613" eaLnBrk="0" fontAlgn="base" hangingPunct="0">
              <a:spcBef>
                <a:spcPct val="0"/>
              </a:spcBef>
              <a:spcAft>
                <a:spcPct val="0"/>
              </a:spcAft>
              <a:tabLst>
                <a:tab pos="1257300" algn="l"/>
              </a:tabLst>
            </a:pPr>
            <a:endParaRPr lang="en-US" sz="2000" b="1" cap="small" dirty="0">
              <a:solidFill>
                <a:srgbClr val="FFFFFF"/>
              </a:solidFill>
              <a:latin typeface="Arial Narrow" panose="020B0606020202030204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7561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90CBDC3A-D49F-4631-A8C7-55D59B33E5F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</a:t>
            </a:r>
            <a:r>
              <a:rPr lang="en-US" dirty="0" err="1"/>
              <a:t>tyle</a:t>
            </a:r>
            <a:endParaRPr lang="en-AU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55613" y="1157725"/>
            <a:ext cx="8232775" cy="53351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936254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805613" cy="408266"/>
          </a:xfrm>
          <a:prstGeom prst="rect">
            <a:avLst/>
          </a:prstGeom>
        </p:spPr>
        <p:txBody>
          <a:bodyPr anchor="ctr"/>
          <a:lstStyle>
            <a:lvl1pPr algn="l">
              <a:defRPr sz="2400" i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65149" y="1327066"/>
            <a:ext cx="8121651" cy="5149934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chemeClr val="tx2">
                  <a:lumMod val="75000"/>
                </a:schemeClr>
              </a:buClr>
              <a:buFont typeface="Arial Unicode MS" pitchFamily="34" charset="-128"/>
              <a:buChar char="◆"/>
              <a:defRPr sz="1800" b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600" b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400" b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200" b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200" b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1EFACD2-ED3B-451F-AD87-CB0EE18617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6096BD-FD89-4662-AA77-6A6A52B87C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6A0F47E-4CAD-487E-A7EB-E46D3617D78C}"/>
              </a:ext>
            </a:extLst>
          </p:cNvPr>
          <p:cNvSpPr/>
          <p:nvPr userDrawn="1"/>
        </p:nvSpPr>
        <p:spPr>
          <a:xfrm>
            <a:off x="53678" y="408266"/>
            <a:ext cx="9034035" cy="6084609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nip Single Corner Rectangle 96">
            <a:extLst>
              <a:ext uri="{FF2B5EF4-FFF2-40B4-BE49-F238E27FC236}">
                <a16:creationId xmlns:a16="http://schemas.microsoft.com/office/drawing/2014/main" id="{FF0A622B-1DA7-4307-B7B2-EF2186C1A274}"/>
              </a:ext>
            </a:extLst>
          </p:cNvPr>
          <p:cNvSpPr/>
          <p:nvPr userDrawn="1"/>
        </p:nvSpPr>
        <p:spPr bwMode="auto">
          <a:xfrm>
            <a:off x="38323" y="43487"/>
            <a:ext cx="7747140" cy="365760"/>
          </a:xfrm>
          <a:prstGeom prst="snip1Rect">
            <a:avLst>
              <a:gd name="adj" fmla="val 41176"/>
            </a:avLst>
          </a:prstGeom>
          <a:solidFill>
            <a:srgbClr val="003057"/>
          </a:solidFill>
          <a:ln w="6350">
            <a:noFill/>
            <a:miter lim="800000"/>
            <a:headEnd/>
            <a:tailEnd/>
          </a:ln>
        </p:spPr>
        <p:txBody>
          <a:bodyPr lIns="100913" tIns="274320" rIns="100913" bIns="50457" rtlCol="0" anchor="b" anchorCtr="0">
            <a:noAutofit/>
          </a:bodyPr>
          <a:lstStyle/>
          <a:p>
            <a:pPr defTabSz="963613" eaLnBrk="0" fontAlgn="base" hangingPunct="0">
              <a:spcBef>
                <a:spcPct val="0"/>
              </a:spcBef>
              <a:spcAft>
                <a:spcPct val="0"/>
              </a:spcAft>
              <a:tabLst>
                <a:tab pos="1257300" algn="l"/>
              </a:tabLst>
            </a:pPr>
            <a:endParaRPr lang="en-US" sz="2000" b="1" cap="small" dirty="0">
              <a:solidFill>
                <a:srgbClr val="FFFFFF"/>
              </a:solidFill>
              <a:latin typeface="Arial Narrow" panose="020B0606020202030204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88439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Picture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2126" y="5946701"/>
            <a:ext cx="536575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6"/>
          <p:cNvPicPr>
            <a:picLocks noChangeArrowheads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9537" y="5978451"/>
            <a:ext cx="512763" cy="4730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5" name="Picture 7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339" y="5440288"/>
            <a:ext cx="927100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sub logo_3inches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100" y="5973688"/>
            <a:ext cx="4826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9"/>
          <p:cNvPicPr>
            <a:picLocks noChangeAspect="1" noChangeArrowheads="1"/>
          </p:cNvPicPr>
          <p:nvPr userDrawn="1"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31900" y="5978451"/>
            <a:ext cx="476251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0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98563" y="5508550"/>
            <a:ext cx="1676400" cy="2936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9" name="Picture 12"/>
          <p:cNvPicPr>
            <a:picLocks noChangeAspect="1"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54263" y="5914951"/>
            <a:ext cx="541337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1"/>
            <a:ext cx="9144000" cy="481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419921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4D931-63B5-474D-AF5E-ABE9F10AA1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DEA4A-99CB-4CB1-87FD-84196B2EE4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CD8B6F-78E6-4067-97C8-47A58936949A}"/>
              </a:ext>
            </a:extLst>
          </p:cNvPr>
          <p:cNvSpPr/>
          <p:nvPr userDrawn="1"/>
        </p:nvSpPr>
        <p:spPr>
          <a:xfrm>
            <a:off x="53678" y="408266"/>
            <a:ext cx="9034035" cy="6084609"/>
          </a:xfrm>
          <a:prstGeom prst="rect">
            <a:avLst/>
          </a:prstGeom>
          <a:noFill/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E5A22C5-51D4-40E3-B0EC-ED9CBABD584D}"/>
              </a:ext>
            </a:extLst>
          </p:cNvPr>
          <p:cNvSpPr/>
          <p:nvPr userDrawn="1"/>
        </p:nvSpPr>
        <p:spPr>
          <a:xfrm>
            <a:off x="8707864" y="6582576"/>
            <a:ext cx="34817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113152"/>
                </a:solidFill>
                <a:effectLst/>
                <a:uLnTx/>
                <a:uFillTx/>
              </a:rPr>
              <a:t>I   </a:t>
            </a:r>
            <a:fld id="{3C1B9499-821F-4332-ACA3-E02BFDFA3925}" type="slidenum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113152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5208727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4D931-63B5-474D-AF5E-ABE9F10AA1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DEA4A-99CB-4CB1-87FD-84196B2EE4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0DA1182-D90C-4C53-8DCE-ED57210CDC5A}"/>
              </a:ext>
            </a:extLst>
          </p:cNvPr>
          <p:cNvSpPr/>
          <p:nvPr userDrawn="1"/>
        </p:nvSpPr>
        <p:spPr>
          <a:xfrm>
            <a:off x="8707864" y="6582576"/>
            <a:ext cx="34817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113152"/>
                </a:solidFill>
                <a:effectLst/>
                <a:uLnTx/>
                <a:uFillTx/>
              </a:rPr>
              <a:t>I   </a:t>
            </a:r>
            <a:fld id="{3C1B9499-821F-4332-ACA3-E02BFDFA3925}" type="slidenum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113152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7AB313-64AF-4F8F-9E3F-63B7133F814C}"/>
              </a:ext>
            </a:extLst>
          </p:cNvPr>
          <p:cNvSpPr/>
          <p:nvPr userDrawn="1"/>
        </p:nvSpPr>
        <p:spPr>
          <a:xfrm>
            <a:off x="53678" y="408266"/>
            <a:ext cx="9034035" cy="6084609"/>
          </a:xfrm>
          <a:prstGeom prst="rect">
            <a:avLst/>
          </a:prstGeom>
          <a:noFill/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0225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4D931-63B5-474D-AF5E-ABE9F10AA1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DEA4A-99CB-4CB1-87FD-84196B2EE4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9881869-CC12-41AE-910F-2953B6CCFB27}"/>
              </a:ext>
            </a:extLst>
          </p:cNvPr>
          <p:cNvSpPr/>
          <p:nvPr userDrawn="1"/>
        </p:nvSpPr>
        <p:spPr>
          <a:xfrm>
            <a:off x="8707864" y="6582576"/>
            <a:ext cx="34817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113152"/>
                </a:solidFill>
                <a:effectLst/>
                <a:uLnTx/>
                <a:uFillTx/>
              </a:rPr>
              <a:t>I   </a:t>
            </a:r>
            <a:fld id="{3C1B9499-821F-4332-ACA3-E02BFDFA3925}" type="slidenum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113152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82FAA08-F7FC-49DB-B582-D90E1893CB86}"/>
              </a:ext>
            </a:extLst>
          </p:cNvPr>
          <p:cNvSpPr/>
          <p:nvPr userDrawn="1"/>
        </p:nvSpPr>
        <p:spPr>
          <a:xfrm>
            <a:off x="53678" y="408266"/>
            <a:ext cx="9034035" cy="6084609"/>
          </a:xfrm>
          <a:prstGeom prst="rect">
            <a:avLst/>
          </a:prstGeom>
          <a:noFill/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4585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4D931-63B5-474D-AF5E-ABE9F10AA1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DEA4A-99CB-4CB1-87FD-84196B2EE4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FB67507-5C7F-483B-B390-D91028FFA662}"/>
              </a:ext>
            </a:extLst>
          </p:cNvPr>
          <p:cNvSpPr/>
          <p:nvPr userDrawn="1"/>
        </p:nvSpPr>
        <p:spPr>
          <a:xfrm>
            <a:off x="53678" y="408266"/>
            <a:ext cx="9034035" cy="6084609"/>
          </a:xfrm>
          <a:prstGeom prst="rect">
            <a:avLst/>
          </a:prstGeom>
          <a:noFill/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BC73978-EFDC-46C3-955B-DF110C2E58DB}"/>
              </a:ext>
            </a:extLst>
          </p:cNvPr>
          <p:cNvSpPr/>
          <p:nvPr userDrawn="1"/>
        </p:nvSpPr>
        <p:spPr>
          <a:xfrm>
            <a:off x="8707864" y="6582576"/>
            <a:ext cx="34817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113152"/>
                </a:solidFill>
                <a:effectLst/>
                <a:uLnTx/>
                <a:uFillTx/>
              </a:rPr>
              <a:t>I   </a:t>
            </a:r>
            <a:fld id="{3C1B9499-821F-4332-ACA3-E02BFDFA3925}" type="slidenum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113152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270680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B5B34-6CCB-44A4-A7E5-F65BE94837CD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26DAA-D945-4C67-833D-7F953AE93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64676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4D931-63B5-474D-AF5E-ABE9F10AA1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DEA4A-99CB-4CB1-87FD-84196B2EE4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515E57A-3B6C-423C-AEF1-FEC9F732266B}"/>
              </a:ext>
            </a:extLst>
          </p:cNvPr>
          <p:cNvSpPr/>
          <p:nvPr userDrawn="1"/>
        </p:nvSpPr>
        <p:spPr>
          <a:xfrm>
            <a:off x="53678" y="408266"/>
            <a:ext cx="9034035" cy="6084609"/>
          </a:xfrm>
          <a:prstGeom prst="rect">
            <a:avLst/>
          </a:prstGeom>
          <a:noFill/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5C91DA9-2897-4EF2-BBA8-0A949AB0DED5}"/>
              </a:ext>
            </a:extLst>
          </p:cNvPr>
          <p:cNvSpPr/>
          <p:nvPr userDrawn="1"/>
        </p:nvSpPr>
        <p:spPr>
          <a:xfrm>
            <a:off x="8707864" y="6582576"/>
            <a:ext cx="34817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113152"/>
                </a:solidFill>
                <a:effectLst/>
                <a:uLnTx/>
                <a:uFillTx/>
              </a:rPr>
              <a:t>I   </a:t>
            </a:r>
            <a:fld id="{3C1B9499-821F-4332-ACA3-E02BFDFA3925}" type="slidenum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113152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4653848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4D931-63B5-474D-AF5E-ABE9F10AA1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DEA4A-99CB-4CB1-87FD-84196B2EE4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4C4DF1-E536-4D8D-B4D2-8082E90B9B38}"/>
              </a:ext>
            </a:extLst>
          </p:cNvPr>
          <p:cNvSpPr/>
          <p:nvPr userDrawn="1"/>
        </p:nvSpPr>
        <p:spPr>
          <a:xfrm>
            <a:off x="53678" y="408266"/>
            <a:ext cx="9034035" cy="6084609"/>
          </a:xfrm>
          <a:prstGeom prst="rect">
            <a:avLst/>
          </a:prstGeom>
          <a:noFill/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4E88D7F-347F-4718-BE69-C14EE4151EF0}"/>
              </a:ext>
            </a:extLst>
          </p:cNvPr>
          <p:cNvSpPr/>
          <p:nvPr userDrawn="1"/>
        </p:nvSpPr>
        <p:spPr>
          <a:xfrm>
            <a:off x="8707864" y="6582576"/>
            <a:ext cx="34817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113152"/>
                </a:solidFill>
                <a:effectLst/>
                <a:uLnTx/>
                <a:uFillTx/>
              </a:rPr>
              <a:t>I   </a:t>
            </a:r>
            <a:fld id="{3C1B9499-821F-4332-ACA3-E02BFDFA3925}" type="slidenum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113152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2119219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4D931-63B5-474D-AF5E-ABE9F10AA1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DEA4A-99CB-4CB1-87FD-84196B2EE4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2728F9-A3AA-44F1-9B4A-5E691FA6E9B6}"/>
              </a:ext>
            </a:extLst>
          </p:cNvPr>
          <p:cNvSpPr/>
          <p:nvPr userDrawn="1"/>
        </p:nvSpPr>
        <p:spPr>
          <a:xfrm>
            <a:off x="53678" y="408266"/>
            <a:ext cx="9034035" cy="6084609"/>
          </a:xfrm>
          <a:prstGeom prst="rect">
            <a:avLst/>
          </a:prstGeom>
          <a:noFill/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52ACE69-3C15-4D91-B637-F5101F6A07AA}"/>
              </a:ext>
            </a:extLst>
          </p:cNvPr>
          <p:cNvSpPr/>
          <p:nvPr userDrawn="1"/>
        </p:nvSpPr>
        <p:spPr>
          <a:xfrm>
            <a:off x="8707864" y="6582576"/>
            <a:ext cx="34817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113152"/>
                </a:solidFill>
                <a:effectLst/>
                <a:uLnTx/>
                <a:uFillTx/>
              </a:rPr>
              <a:t>I   </a:t>
            </a:r>
            <a:fld id="{3C1B9499-821F-4332-ACA3-E02BFDFA3925}" type="slidenum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113152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186930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4D931-63B5-474D-AF5E-ABE9F10AA1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DEA4A-99CB-4CB1-87FD-84196B2EE4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79009F5-289B-4759-810F-98FEF062AF95}"/>
              </a:ext>
            </a:extLst>
          </p:cNvPr>
          <p:cNvSpPr/>
          <p:nvPr userDrawn="1"/>
        </p:nvSpPr>
        <p:spPr>
          <a:xfrm>
            <a:off x="53678" y="408266"/>
            <a:ext cx="9034035" cy="6084609"/>
          </a:xfrm>
          <a:prstGeom prst="rect">
            <a:avLst/>
          </a:prstGeom>
          <a:noFill/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8D2D9E8-BB16-4F8E-B03A-7BF70DD47107}"/>
              </a:ext>
            </a:extLst>
          </p:cNvPr>
          <p:cNvSpPr/>
          <p:nvPr userDrawn="1"/>
        </p:nvSpPr>
        <p:spPr>
          <a:xfrm>
            <a:off x="8707864" y="6582576"/>
            <a:ext cx="34817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113152"/>
                </a:solidFill>
                <a:effectLst/>
                <a:uLnTx/>
                <a:uFillTx/>
              </a:rPr>
              <a:t>I   </a:t>
            </a:r>
            <a:fld id="{3C1B9499-821F-4332-ACA3-E02BFDFA3925}" type="slidenum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113152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5057319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4D931-63B5-474D-AF5E-ABE9F10AA1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DEA4A-99CB-4CB1-87FD-84196B2EE4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4F39CFF-BFEC-4E3D-8DE3-6407EA7D07D0}"/>
              </a:ext>
            </a:extLst>
          </p:cNvPr>
          <p:cNvSpPr/>
          <p:nvPr userDrawn="1"/>
        </p:nvSpPr>
        <p:spPr>
          <a:xfrm>
            <a:off x="53678" y="408266"/>
            <a:ext cx="9034035" cy="6084609"/>
          </a:xfrm>
          <a:prstGeom prst="rect">
            <a:avLst/>
          </a:prstGeom>
          <a:noFill/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1C6FA2-134C-41CD-A684-8B74BA09FFB3}"/>
              </a:ext>
            </a:extLst>
          </p:cNvPr>
          <p:cNvSpPr/>
          <p:nvPr userDrawn="1"/>
        </p:nvSpPr>
        <p:spPr>
          <a:xfrm>
            <a:off x="8707864" y="6582576"/>
            <a:ext cx="34817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113152"/>
                </a:solidFill>
                <a:effectLst/>
                <a:uLnTx/>
                <a:uFillTx/>
              </a:rPr>
              <a:t>I   </a:t>
            </a:r>
            <a:fld id="{3C1B9499-821F-4332-ACA3-E02BFDFA3925}" type="slidenum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113152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4211504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4D931-63B5-474D-AF5E-ABE9F10AA1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DEA4A-99CB-4CB1-87FD-84196B2EE4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7AAC24-C490-43B9-ADD8-B651392D7191}"/>
              </a:ext>
            </a:extLst>
          </p:cNvPr>
          <p:cNvSpPr/>
          <p:nvPr userDrawn="1"/>
        </p:nvSpPr>
        <p:spPr>
          <a:xfrm>
            <a:off x="53678" y="408266"/>
            <a:ext cx="9034035" cy="6084609"/>
          </a:xfrm>
          <a:prstGeom prst="rect">
            <a:avLst/>
          </a:prstGeom>
          <a:noFill/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994DF1B-3476-4931-BF04-21D73003B7B2}"/>
              </a:ext>
            </a:extLst>
          </p:cNvPr>
          <p:cNvSpPr/>
          <p:nvPr userDrawn="1"/>
        </p:nvSpPr>
        <p:spPr>
          <a:xfrm>
            <a:off x="8707864" y="6582576"/>
            <a:ext cx="34817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113152"/>
                </a:solidFill>
                <a:effectLst/>
                <a:uLnTx/>
                <a:uFillTx/>
              </a:rPr>
              <a:t>I   </a:t>
            </a:r>
            <a:fld id="{3C1B9499-821F-4332-ACA3-E02BFDFA3925}" type="slidenum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113152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50800953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ne Content - content area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67AB327-5E9B-4ABD-812B-C1555E4190EC}"/>
              </a:ext>
            </a:extLst>
          </p:cNvPr>
          <p:cNvSpPr/>
          <p:nvPr userDrawn="1"/>
        </p:nvSpPr>
        <p:spPr>
          <a:xfrm>
            <a:off x="8707864" y="6582576"/>
            <a:ext cx="34817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113152"/>
                </a:solidFill>
                <a:effectLst/>
                <a:uLnTx/>
                <a:uFillTx/>
              </a:rPr>
              <a:t>I   </a:t>
            </a:r>
            <a:fld id="{3C1B9499-821F-4332-ACA3-E02BFDFA3925}" type="slidenum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113152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AAA7CA-8C4A-4082-8D6B-9727F5E5C9DD}"/>
              </a:ext>
            </a:extLst>
          </p:cNvPr>
          <p:cNvSpPr/>
          <p:nvPr userDrawn="1"/>
        </p:nvSpPr>
        <p:spPr>
          <a:xfrm>
            <a:off x="53678" y="408266"/>
            <a:ext cx="9034035" cy="6084609"/>
          </a:xfrm>
          <a:prstGeom prst="rect">
            <a:avLst/>
          </a:prstGeom>
          <a:noFill/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251090"/>
      </p:ext>
    </p:extLst>
  </p:cSld>
  <p:clrMapOvr>
    <a:masterClrMapping/>
  </p:clrMapOvr>
  <p:transition>
    <p:wipe dir="r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4D931-63B5-474D-AF5E-ABE9F10AA1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DEA4A-99CB-4CB1-87FD-84196B2EE4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515E57A-3B6C-423C-AEF1-FEC9F732266B}"/>
              </a:ext>
            </a:extLst>
          </p:cNvPr>
          <p:cNvSpPr/>
          <p:nvPr userDrawn="1"/>
        </p:nvSpPr>
        <p:spPr>
          <a:xfrm>
            <a:off x="53678" y="609600"/>
            <a:ext cx="9034035" cy="5883275"/>
          </a:xfrm>
          <a:prstGeom prst="rect">
            <a:avLst/>
          </a:prstGeom>
          <a:noFill/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059A80-6BC6-47BD-B67C-4B80A4AC0C4C}"/>
              </a:ext>
            </a:extLst>
          </p:cNvPr>
          <p:cNvSpPr/>
          <p:nvPr userDrawn="1"/>
        </p:nvSpPr>
        <p:spPr>
          <a:xfrm>
            <a:off x="8707864" y="6582576"/>
            <a:ext cx="34817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113152"/>
                </a:solidFill>
                <a:effectLst/>
                <a:uLnTx/>
                <a:uFillTx/>
              </a:rPr>
              <a:t>I   </a:t>
            </a:r>
            <a:fld id="{3C1B9499-821F-4332-ACA3-E02BFDFA3925}" type="slidenum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113152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3587096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7DC477-A309-4DB5-9328-EE386AE58D4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68895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143001" y="0"/>
            <a:ext cx="5562600" cy="990600"/>
          </a:xfrm>
          <a:prstGeom prst="rect">
            <a:avLst/>
          </a:prstGeom>
        </p:spPr>
        <p:txBody>
          <a:bodyPr anchor="ctr"/>
          <a:lstStyle>
            <a:lvl1pPr algn="l">
              <a:defRPr sz="2400" i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28484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B5B34-6CCB-44A4-A7E5-F65BE94837CD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26DAA-D945-4C67-833D-7F953AE93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19998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Picture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2126" y="5946701"/>
            <a:ext cx="536575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6"/>
          <p:cNvPicPr>
            <a:picLocks noChangeArrowheads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9537" y="5978451"/>
            <a:ext cx="512763" cy="4730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5" name="Picture 7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339" y="5440288"/>
            <a:ext cx="927100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sub logo_3inches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100" y="5973688"/>
            <a:ext cx="4826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9"/>
          <p:cNvPicPr>
            <a:picLocks noChangeAspect="1" noChangeArrowheads="1"/>
          </p:cNvPicPr>
          <p:nvPr userDrawn="1"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31900" y="5978451"/>
            <a:ext cx="476251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0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98563" y="5508550"/>
            <a:ext cx="1676400" cy="2936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9" name="Picture 12"/>
          <p:cNvPicPr>
            <a:picLocks noChangeAspect="1"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54263" y="5914951"/>
            <a:ext cx="541337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1"/>
            <a:ext cx="9144000" cy="481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4673656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805613" cy="1066800"/>
          </a:xfrm>
          <a:prstGeom prst="rect">
            <a:avLst/>
          </a:prstGeom>
        </p:spPr>
        <p:txBody>
          <a:bodyPr anchor="ctr"/>
          <a:lstStyle>
            <a:lvl1pPr algn="l">
              <a:defRPr sz="2400" i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65149" y="1327066"/>
            <a:ext cx="8121651" cy="5149934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chemeClr val="tx2">
                  <a:lumMod val="75000"/>
                </a:schemeClr>
              </a:buClr>
              <a:buFont typeface="Arial Unicode MS" pitchFamily="34" charset="-128"/>
              <a:buChar char="◆"/>
              <a:defRPr sz="1800" b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600" b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400" b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200" b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200" b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2883916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 txBox="1">
            <a:spLocks noChangeArrowheads="1"/>
          </p:cNvSpPr>
          <p:nvPr userDrawn="1"/>
        </p:nvSpPr>
        <p:spPr bwMode="auto">
          <a:xfrm>
            <a:off x="7035800" y="6648450"/>
            <a:ext cx="2108200" cy="20955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D6A69641-6A03-42A9-823E-AEE5E0CBEAEF}" type="slidenum">
              <a:rPr lang="en-US" sz="1200" smtClean="0">
                <a:solidFill>
                  <a:srgbClr val="898989"/>
                </a:solidFill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805613" cy="1066800"/>
          </a:xfrm>
          <a:prstGeom prst="rect">
            <a:avLst/>
          </a:prstGeom>
        </p:spPr>
        <p:txBody>
          <a:bodyPr anchor="ctr"/>
          <a:lstStyle>
            <a:lvl1pPr algn="l">
              <a:defRPr sz="2400" i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65150" y="1327066"/>
            <a:ext cx="8121650" cy="5149934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chemeClr val="tx2">
                  <a:lumMod val="75000"/>
                </a:schemeClr>
              </a:buClr>
              <a:buFont typeface="Arial Unicode MS" pitchFamily="34" charset="-128"/>
              <a:buChar char="◆"/>
              <a:defRPr sz="1800" b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600" b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400" b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200" b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200" b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02887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Content - content area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2670902"/>
      </p:ext>
    </p:extLst>
  </p:cSld>
  <p:clrMapOvr>
    <a:masterClrMapping/>
  </p:clrMapOvr>
  <p:transition>
    <p:wipe dir="r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 userDrawn="1"/>
        </p:nvSpPr>
        <p:spPr>
          <a:xfrm>
            <a:off x="547807" y="761992"/>
            <a:ext cx="3272795" cy="3048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i="1" dirty="0">
                <a:solidFill>
                  <a:prstClr val="white"/>
                </a:solidFill>
              </a:rPr>
              <a:t>Future Surface Combatant Force</a:t>
            </a:r>
          </a:p>
        </p:txBody>
      </p:sp>
      <p:sp>
        <p:nvSpPr>
          <p:cNvPr id="25" name="Right Triangle 24"/>
          <p:cNvSpPr/>
          <p:nvPr userDrawn="1"/>
        </p:nvSpPr>
        <p:spPr>
          <a:xfrm flipV="1">
            <a:off x="3820603" y="761991"/>
            <a:ext cx="370397" cy="304808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Right Triangle 25"/>
          <p:cNvSpPr/>
          <p:nvPr userDrawn="1"/>
        </p:nvSpPr>
        <p:spPr>
          <a:xfrm flipH="1" flipV="1">
            <a:off x="177412" y="761987"/>
            <a:ext cx="370396" cy="304808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0" y="-2646"/>
            <a:ext cx="2641600" cy="407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43000"/>
            <a:ext cx="7772400" cy="1470025"/>
          </a:xfrm>
        </p:spPr>
        <p:txBody>
          <a:bodyPr/>
          <a:lstStyle>
            <a:lvl1pPr algn="ctr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7" descr="05D Logo - Color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2400"/>
            <a:ext cx="762000" cy="762000"/>
          </a:xfrm>
          <a:prstGeom prst="rect">
            <a:avLst/>
          </a:prstGeom>
          <a:noFill/>
        </p:spPr>
      </p:pic>
      <p:pic>
        <p:nvPicPr>
          <p:cNvPr id="1026" name="Picture 2" descr="Related image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35" b="18553"/>
          <a:stretch/>
        </p:blipFill>
        <p:spPr bwMode="auto">
          <a:xfrm>
            <a:off x="2289804" y="278851"/>
            <a:ext cx="893662" cy="40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nswc carderock logo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04" y="231246"/>
            <a:ext cx="893662" cy="51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dahlgren logo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2" r="4860"/>
          <a:stretch/>
        </p:blipFill>
        <p:spPr bwMode="auto">
          <a:xfrm>
            <a:off x="3564466" y="222779"/>
            <a:ext cx="893662" cy="484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10" descr="Related image"/>
          <p:cNvSpPr>
            <a:spLocks noChangeAspect="1" noChangeArrowheads="1"/>
          </p:cNvSpPr>
          <p:nvPr userDrawn="1"/>
        </p:nvSpPr>
        <p:spPr bwMode="auto">
          <a:xfrm>
            <a:off x="155575" y="-960438"/>
            <a:ext cx="2381250" cy="200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AutoShape 12" descr="Related image"/>
          <p:cNvSpPr>
            <a:spLocks noChangeAspect="1" noChangeArrowheads="1"/>
          </p:cNvSpPr>
          <p:nvPr userDrawn="1"/>
        </p:nvSpPr>
        <p:spPr bwMode="auto">
          <a:xfrm>
            <a:off x="307975" y="-808038"/>
            <a:ext cx="2381250" cy="200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037" name="Picture 13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52400"/>
            <a:ext cx="685800" cy="576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9" name="Picture 15" descr="Image result for nuwc newport building map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31247"/>
            <a:ext cx="893662" cy="49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17" descr="Image result for ssc pac logo"/>
          <p:cNvSpPr>
            <a:spLocks noChangeAspect="1" noChangeArrowheads="1"/>
          </p:cNvSpPr>
          <p:nvPr userDrawn="1"/>
        </p:nvSpPr>
        <p:spPr bwMode="auto">
          <a:xfrm>
            <a:off x="155575" y="-2895600"/>
            <a:ext cx="6038850" cy="603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042" name="Picture 18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612" y="201083"/>
            <a:ext cx="520588" cy="52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Line 12"/>
          <p:cNvSpPr>
            <a:spLocks noChangeShapeType="1"/>
          </p:cNvSpPr>
          <p:nvPr userDrawn="1"/>
        </p:nvSpPr>
        <p:spPr bwMode="auto">
          <a:xfrm flipV="1">
            <a:off x="153988" y="3276600"/>
            <a:ext cx="8836025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32" tIns="45716" rIns="91432" bIns="45716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0" y="2590800"/>
            <a:ext cx="9144000" cy="552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0" y="6550223"/>
            <a:ext cx="32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B050"/>
                </a:solidFill>
              </a:rPr>
              <a:t>UNCLASSIFIED//FOUO	</a:t>
            </a:r>
          </a:p>
        </p:txBody>
      </p:sp>
      <p:sp>
        <p:nvSpPr>
          <p:cNvPr id="20" name="TextBox 19"/>
          <p:cNvSpPr txBox="1"/>
          <p:nvPr userDrawn="1"/>
        </p:nvSpPr>
        <p:spPr>
          <a:xfrm>
            <a:off x="2743200" y="0"/>
            <a:ext cx="640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rgbClr val="00B050"/>
                </a:solidFill>
              </a:rPr>
              <a:t>UNCLASSIFIED</a:t>
            </a:r>
          </a:p>
        </p:txBody>
      </p:sp>
      <p:sp>
        <p:nvSpPr>
          <p:cNvPr id="27" name="TextBox 26"/>
          <p:cNvSpPr txBox="1"/>
          <p:nvPr userDrawn="1"/>
        </p:nvSpPr>
        <p:spPr>
          <a:xfrm>
            <a:off x="0" y="6627168"/>
            <a:ext cx="9144000" cy="230832"/>
          </a:xfrm>
          <a:prstGeom prst="rect">
            <a:avLst/>
          </a:prstGeom>
          <a:gradFill flip="none" rotWithShape="1">
            <a:gsLst>
              <a:gs pos="3000">
                <a:srgbClr val="000099"/>
              </a:gs>
              <a:gs pos="39999">
                <a:srgbClr val="0000CC"/>
              </a:gs>
              <a:gs pos="94000">
                <a:srgbClr val="0000FF"/>
              </a:gs>
              <a:gs pos="0">
                <a:srgbClr val="FFFF00"/>
              </a:gs>
              <a:gs pos="100000">
                <a:srgbClr val="FFFF00"/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prstClr val="white"/>
                </a:solidFill>
                <a:latin typeface="Arial Narrow" panose="020B0606020202030204" pitchFamily="34" charset="0"/>
              </a:rPr>
              <a:t>Distribution Statement A.  Approved for public release: distribution unlimited.</a:t>
            </a:r>
          </a:p>
        </p:txBody>
      </p:sp>
    </p:spTree>
    <p:extLst>
      <p:ext uri="{BB962C8B-B14F-4D97-AF65-F5344CB8AC3E}">
        <p14:creationId xmlns:p14="http://schemas.microsoft.com/office/powerpoint/2010/main" val="116745964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Clr>
                <a:schemeClr val="tx2"/>
              </a:buClr>
              <a:buFont typeface="Wingdings" panose="05000000000000000000" pitchFamily="2" charset="2"/>
              <a:buChar char="§"/>
              <a:defRPr>
                <a:latin typeface="+mn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2743200" y="0"/>
            <a:ext cx="640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rgbClr val="00B050"/>
                </a:solidFill>
              </a:rPr>
              <a:t>UNCLASSIFIED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0" y="6627168"/>
            <a:ext cx="9144000" cy="230832"/>
          </a:xfrm>
          <a:prstGeom prst="rect">
            <a:avLst/>
          </a:prstGeom>
          <a:gradFill flip="none" rotWithShape="1">
            <a:gsLst>
              <a:gs pos="3000">
                <a:srgbClr val="000099"/>
              </a:gs>
              <a:gs pos="39999">
                <a:srgbClr val="0000CC"/>
              </a:gs>
              <a:gs pos="94000">
                <a:srgbClr val="0000FF"/>
              </a:gs>
              <a:gs pos="0">
                <a:srgbClr val="FFFF00"/>
              </a:gs>
              <a:gs pos="100000">
                <a:srgbClr val="FFFF00"/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prstClr val="white"/>
                </a:solidFill>
                <a:latin typeface="Arial Narrow" panose="020B0606020202030204" pitchFamily="34" charset="0"/>
              </a:rPr>
              <a:t>Distribution Statement A.  Approved for public release: distribution unlimited.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8610600" y="6596390"/>
            <a:ext cx="533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6F5C937B-E455-438D-9C11-58719CFB9474}" type="slidenum">
              <a:rPr lang="en-US" sz="1100" b="1">
                <a:solidFill>
                  <a:prstClr val="black"/>
                </a:solidFill>
              </a:rPr>
              <a:pPr algn="r"/>
              <a:t>‹#›</a:t>
            </a:fld>
            <a:endParaRPr lang="en-US" sz="11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93564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-25400"/>
            <a:ext cx="2663196" cy="3048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i="1" dirty="0">
                <a:solidFill>
                  <a:prstClr val="white"/>
                </a:solidFill>
              </a:rPr>
              <a:t>Future Surface Combatant</a:t>
            </a:r>
          </a:p>
        </p:txBody>
      </p:sp>
      <p:sp>
        <p:nvSpPr>
          <p:cNvPr id="5" name="Right Triangle 4"/>
          <p:cNvSpPr/>
          <p:nvPr userDrawn="1"/>
        </p:nvSpPr>
        <p:spPr>
          <a:xfrm flipV="1">
            <a:off x="2663195" y="-25401"/>
            <a:ext cx="370397" cy="304808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0" y="6627168"/>
            <a:ext cx="9144000" cy="230832"/>
          </a:xfrm>
          <a:prstGeom prst="rect">
            <a:avLst/>
          </a:prstGeom>
          <a:gradFill flip="none" rotWithShape="1">
            <a:gsLst>
              <a:gs pos="3000">
                <a:srgbClr val="000099"/>
              </a:gs>
              <a:gs pos="39999">
                <a:srgbClr val="0000CC"/>
              </a:gs>
              <a:gs pos="94000">
                <a:srgbClr val="0000FF"/>
              </a:gs>
              <a:gs pos="0">
                <a:srgbClr val="FFFF00"/>
              </a:gs>
              <a:gs pos="100000">
                <a:srgbClr val="FFFF00"/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900" b="1" dirty="0">
                <a:solidFill>
                  <a:prstClr val="white"/>
                </a:solidFill>
                <a:latin typeface="Arial Narrow" panose="020B0606020202030204" pitchFamily="34" charset="0"/>
              </a:rPr>
              <a:t>Distribution Statement A.  Approved for public release: distribution unlimited.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8610600" y="6596390"/>
            <a:ext cx="533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6F5C937B-E455-438D-9C11-58719CFB9474}" type="slidenum">
              <a:rPr lang="en-US" sz="1100" b="1">
                <a:solidFill>
                  <a:prstClr val="black"/>
                </a:solidFill>
              </a:rPr>
              <a:pPr algn="r"/>
              <a:t>‹#›</a:t>
            </a:fld>
            <a:endParaRPr lang="en-US" sz="11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0604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0" y="6627168"/>
            <a:ext cx="9144000" cy="230832"/>
          </a:xfrm>
          <a:prstGeom prst="rect">
            <a:avLst/>
          </a:prstGeom>
          <a:gradFill flip="none" rotWithShape="1">
            <a:gsLst>
              <a:gs pos="3000">
                <a:srgbClr val="000099"/>
              </a:gs>
              <a:gs pos="39999">
                <a:srgbClr val="0000CC"/>
              </a:gs>
              <a:gs pos="94000">
                <a:srgbClr val="0000FF"/>
              </a:gs>
              <a:gs pos="0">
                <a:srgbClr val="FFFF00"/>
              </a:gs>
              <a:gs pos="100000">
                <a:srgbClr val="FFFF00"/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900" b="1" dirty="0">
                <a:solidFill>
                  <a:prstClr val="white"/>
                </a:solidFill>
                <a:latin typeface="Arial Narrow" panose="020B0606020202030204" pitchFamily="34" charset="0"/>
              </a:rPr>
              <a:t>Distribution Statement A.  Approved for public release: distribution unlimited.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8610600" y="6596390"/>
            <a:ext cx="533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6F5C937B-E455-438D-9C11-58719CFB9474}" type="slidenum">
              <a:rPr lang="en-US" sz="1100" b="1">
                <a:solidFill>
                  <a:prstClr val="black"/>
                </a:solidFill>
              </a:rPr>
              <a:pPr algn="r"/>
              <a:t>‹#›</a:t>
            </a:fld>
            <a:endParaRPr lang="en-US" sz="11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89056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0" y="6627168"/>
            <a:ext cx="9144000" cy="230832"/>
          </a:xfrm>
          <a:prstGeom prst="rect">
            <a:avLst/>
          </a:prstGeom>
          <a:gradFill flip="none" rotWithShape="1">
            <a:gsLst>
              <a:gs pos="3000">
                <a:srgbClr val="000099"/>
              </a:gs>
              <a:gs pos="39999">
                <a:srgbClr val="0000CC"/>
              </a:gs>
              <a:gs pos="94000">
                <a:srgbClr val="0000FF"/>
              </a:gs>
              <a:gs pos="0">
                <a:srgbClr val="FFFF00"/>
              </a:gs>
              <a:gs pos="100000">
                <a:srgbClr val="FFFF00"/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prstClr val="white"/>
                </a:solidFill>
                <a:latin typeface="Arial Narrow" panose="020B0606020202030204" pitchFamily="34" charset="0"/>
              </a:rPr>
              <a:t>Distribution Statement A.  Approved for public release: distribution unlimited.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8610600" y="6596390"/>
            <a:ext cx="533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6F5C937B-E455-438D-9C11-58719CFB9474}" type="slidenum">
              <a:rPr lang="en-US" sz="1100" b="1">
                <a:solidFill>
                  <a:prstClr val="black"/>
                </a:solidFill>
              </a:rPr>
              <a:pPr algn="r"/>
              <a:t>‹#›</a:t>
            </a:fld>
            <a:endParaRPr lang="en-US" sz="11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37797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Picture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2126" y="5946701"/>
            <a:ext cx="536575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6"/>
          <p:cNvPicPr>
            <a:picLocks noChangeArrowheads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9537" y="5978451"/>
            <a:ext cx="512763" cy="4730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5" name="Picture 7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339" y="5440288"/>
            <a:ext cx="927100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sub logo_3inches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100" y="5973688"/>
            <a:ext cx="4826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9"/>
          <p:cNvPicPr>
            <a:picLocks noChangeAspect="1" noChangeArrowheads="1"/>
          </p:cNvPicPr>
          <p:nvPr userDrawn="1"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31900" y="5978451"/>
            <a:ext cx="476251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0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98563" y="5508550"/>
            <a:ext cx="1676400" cy="2936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9" name="Picture 12"/>
          <p:cNvPicPr>
            <a:picLocks noChangeAspect="1"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54263" y="5914951"/>
            <a:ext cx="541337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1"/>
            <a:ext cx="9144000" cy="481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7720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B5B34-6CCB-44A4-A7E5-F65BE94837CD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26DAA-D945-4C67-833D-7F953AE93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69267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4D931-63B5-474D-AF5E-ABE9F10AA1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DEA4A-99CB-4CB1-87FD-84196B2EE4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F15957-6CF9-4BAF-B5F0-F44B26F8BDA4}"/>
              </a:ext>
            </a:extLst>
          </p:cNvPr>
          <p:cNvSpPr/>
          <p:nvPr userDrawn="1"/>
        </p:nvSpPr>
        <p:spPr>
          <a:xfrm>
            <a:off x="8707864" y="6582576"/>
            <a:ext cx="34817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113152"/>
                </a:solidFill>
                <a:effectLst/>
                <a:uLnTx/>
                <a:uFillTx/>
              </a:rPr>
              <a:t>I   </a:t>
            </a:r>
            <a:fld id="{3C1B9499-821F-4332-ACA3-E02BFDFA3925}" type="slidenum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113152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07856119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4D931-63B5-474D-AF5E-ABE9F10AA1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DEA4A-99CB-4CB1-87FD-84196B2EE4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CD8B6F-78E6-4067-97C8-47A58936949A}"/>
              </a:ext>
            </a:extLst>
          </p:cNvPr>
          <p:cNvSpPr/>
          <p:nvPr userDrawn="1"/>
        </p:nvSpPr>
        <p:spPr>
          <a:xfrm>
            <a:off x="53678" y="408266"/>
            <a:ext cx="9034035" cy="6084609"/>
          </a:xfrm>
          <a:prstGeom prst="rect">
            <a:avLst/>
          </a:prstGeom>
          <a:noFill/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E5A22C5-51D4-40E3-B0EC-ED9CBABD584D}"/>
              </a:ext>
            </a:extLst>
          </p:cNvPr>
          <p:cNvSpPr/>
          <p:nvPr userDrawn="1"/>
        </p:nvSpPr>
        <p:spPr>
          <a:xfrm>
            <a:off x="8707864" y="6582576"/>
            <a:ext cx="34817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113152"/>
                </a:solidFill>
                <a:effectLst/>
                <a:uLnTx/>
                <a:uFillTx/>
              </a:rPr>
              <a:t>I   </a:t>
            </a:r>
            <a:fld id="{3C1B9499-821F-4332-ACA3-E02BFDFA3925}" type="slidenum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113152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31661569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4D931-63B5-474D-AF5E-ABE9F10AA1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DEA4A-99CB-4CB1-87FD-84196B2EE4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BDE3B40-CDE0-4A5B-91CF-1A818BBDFA75}"/>
              </a:ext>
            </a:extLst>
          </p:cNvPr>
          <p:cNvSpPr/>
          <p:nvPr userDrawn="1"/>
        </p:nvSpPr>
        <p:spPr>
          <a:xfrm>
            <a:off x="53678" y="408266"/>
            <a:ext cx="9034035" cy="6084609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0DA1182-D90C-4C53-8DCE-ED57210CDC5A}"/>
              </a:ext>
            </a:extLst>
          </p:cNvPr>
          <p:cNvSpPr/>
          <p:nvPr userDrawn="1"/>
        </p:nvSpPr>
        <p:spPr>
          <a:xfrm>
            <a:off x="8707864" y="6582576"/>
            <a:ext cx="34817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113152"/>
                </a:solidFill>
                <a:effectLst/>
                <a:uLnTx/>
                <a:uFillTx/>
              </a:rPr>
              <a:t>I   </a:t>
            </a:r>
            <a:fld id="{3C1B9499-821F-4332-ACA3-E02BFDFA3925}" type="slidenum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113152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83332977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4D931-63B5-474D-AF5E-ABE9F10AA1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DEA4A-99CB-4CB1-87FD-84196B2EE4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01F0B7-4589-47EB-9A10-571ABB242A0F}"/>
              </a:ext>
            </a:extLst>
          </p:cNvPr>
          <p:cNvSpPr/>
          <p:nvPr userDrawn="1"/>
        </p:nvSpPr>
        <p:spPr>
          <a:xfrm>
            <a:off x="53678" y="417231"/>
            <a:ext cx="9034035" cy="6084609"/>
          </a:xfrm>
          <a:prstGeom prst="rect">
            <a:avLst/>
          </a:prstGeom>
          <a:noFill/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9881869-CC12-41AE-910F-2953B6CCFB27}"/>
              </a:ext>
            </a:extLst>
          </p:cNvPr>
          <p:cNvSpPr/>
          <p:nvPr userDrawn="1"/>
        </p:nvSpPr>
        <p:spPr>
          <a:xfrm>
            <a:off x="8707864" y="6582576"/>
            <a:ext cx="34817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113152"/>
                </a:solidFill>
                <a:effectLst/>
                <a:uLnTx/>
                <a:uFillTx/>
              </a:rPr>
              <a:t>I   </a:t>
            </a:r>
            <a:fld id="{3C1B9499-821F-4332-ACA3-E02BFDFA3925}" type="slidenum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113152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70315857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4D931-63B5-474D-AF5E-ABE9F10AA1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DEA4A-99CB-4CB1-87FD-84196B2EE4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FB67507-5C7F-483B-B390-D91028FFA662}"/>
              </a:ext>
            </a:extLst>
          </p:cNvPr>
          <p:cNvSpPr/>
          <p:nvPr userDrawn="1"/>
        </p:nvSpPr>
        <p:spPr>
          <a:xfrm>
            <a:off x="53678" y="408266"/>
            <a:ext cx="9034035" cy="6084609"/>
          </a:xfrm>
          <a:prstGeom prst="rect">
            <a:avLst/>
          </a:prstGeom>
          <a:noFill/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BC73978-EFDC-46C3-955B-DF110C2E58DB}"/>
              </a:ext>
            </a:extLst>
          </p:cNvPr>
          <p:cNvSpPr/>
          <p:nvPr userDrawn="1"/>
        </p:nvSpPr>
        <p:spPr>
          <a:xfrm>
            <a:off x="8707864" y="6582576"/>
            <a:ext cx="34817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113152"/>
                </a:solidFill>
                <a:effectLst/>
                <a:uLnTx/>
                <a:uFillTx/>
              </a:rPr>
              <a:t>I   </a:t>
            </a:r>
            <a:fld id="{3C1B9499-821F-4332-ACA3-E02BFDFA3925}" type="slidenum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113152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04454128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4D931-63B5-474D-AF5E-ABE9F10AA1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DEA4A-99CB-4CB1-87FD-84196B2EE4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515E57A-3B6C-423C-AEF1-FEC9F732266B}"/>
              </a:ext>
            </a:extLst>
          </p:cNvPr>
          <p:cNvSpPr/>
          <p:nvPr userDrawn="1"/>
        </p:nvSpPr>
        <p:spPr>
          <a:xfrm>
            <a:off x="53678" y="408266"/>
            <a:ext cx="9034035" cy="6084609"/>
          </a:xfrm>
          <a:prstGeom prst="rect">
            <a:avLst/>
          </a:prstGeom>
          <a:noFill/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5C91DA9-2897-4EF2-BBA8-0A949AB0DED5}"/>
              </a:ext>
            </a:extLst>
          </p:cNvPr>
          <p:cNvSpPr/>
          <p:nvPr userDrawn="1"/>
        </p:nvSpPr>
        <p:spPr>
          <a:xfrm>
            <a:off x="8707864" y="6582576"/>
            <a:ext cx="34817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113152"/>
                </a:solidFill>
                <a:effectLst/>
                <a:uLnTx/>
                <a:uFillTx/>
              </a:rPr>
              <a:t>I   </a:t>
            </a:r>
            <a:fld id="{3C1B9499-821F-4332-ACA3-E02BFDFA3925}" type="slidenum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113152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7076705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4D931-63B5-474D-AF5E-ABE9F10AA1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DEA4A-99CB-4CB1-87FD-84196B2EE4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4C4DF1-E536-4D8D-B4D2-8082E90B9B38}"/>
              </a:ext>
            </a:extLst>
          </p:cNvPr>
          <p:cNvSpPr/>
          <p:nvPr userDrawn="1"/>
        </p:nvSpPr>
        <p:spPr>
          <a:xfrm>
            <a:off x="53678" y="408266"/>
            <a:ext cx="9034035" cy="6084609"/>
          </a:xfrm>
          <a:prstGeom prst="rect">
            <a:avLst/>
          </a:prstGeom>
          <a:noFill/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4E88D7F-347F-4718-BE69-C14EE4151EF0}"/>
              </a:ext>
            </a:extLst>
          </p:cNvPr>
          <p:cNvSpPr/>
          <p:nvPr userDrawn="1"/>
        </p:nvSpPr>
        <p:spPr>
          <a:xfrm>
            <a:off x="8707864" y="6582576"/>
            <a:ext cx="34817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113152"/>
                </a:solidFill>
                <a:effectLst/>
                <a:uLnTx/>
                <a:uFillTx/>
              </a:rPr>
              <a:t>I   </a:t>
            </a:r>
            <a:fld id="{3C1B9499-821F-4332-ACA3-E02BFDFA3925}" type="slidenum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113152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72239124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4D931-63B5-474D-AF5E-ABE9F10AA1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DEA4A-99CB-4CB1-87FD-84196B2EE4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2728F9-A3AA-44F1-9B4A-5E691FA6E9B6}"/>
              </a:ext>
            </a:extLst>
          </p:cNvPr>
          <p:cNvSpPr/>
          <p:nvPr userDrawn="1"/>
        </p:nvSpPr>
        <p:spPr>
          <a:xfrm>
            <a:off x="53678" y="408266"/>
            <a:ext cx="9034035" cy="6084609"/>
          </a:xfrm>
          <a:prstGeom prst="rect">
            <a:avLst/>
          </a:prstGeom>
          <a:noFill/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52ACE69-3C15-4D91-B637-F5101F6A07AA}"/>
              </a:ext>
            </a:extLst>
          </p:cNvPr>
          <p:cNvSpPr/>
          <p:nvPr userDrawn="1"/>
        </p:nvSpPr>
        <p:spPr>
          <a:xfrm>
            <a:off x="8707864" y="6582576"/>
            <a:ext cx="34817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113152"/>
                </a:solidFill>
                <a:effectLst/>
                <a:uLnTx/>
                <a:uFillTx/>
              </a:rPr>
              <a:t>I   </a:t>
            </a:r>
            <a:fld id="{3C1B9499-821F-4332-ACA3-E02BFDFA3925}" type="slidenum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113152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04196969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4D931-63B5-474D-AF5E-ABE9F10AA1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DEA4A-99CB-4CB1-87FD-84196B2EE4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79009F5-289B-4759-810F-98FEF062AF95}"/>
              </a:ext>
            </a:extLst>
          </p:cNvPr>
          <p:cNvSpPr/>
          <p:nvPr userDrawn="1"/>
        </p:nvSpPr>
        <p:spPr>
          <a:xfrm>
            <a:off x="53678" y="408266"/>
            <a:ext cx="9034035" cy="6084609"/>
          </a:xfrm>
          <a:prstGeom prst="rect">
            <a:avLst/>
          </a:prstGeom>
          <a:noFill/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8D2D9E8-BB16-4F8E-B03A-7BF70DD47107}"/>
              </a:ext>
            </a:extLst>
          </p:cNvPr>
          <p:cNvSpPr/>
          <p:nvPr userDrawn="1"/>
        </p:nvSpPr>
        <p:spPr>
          <a:xfrm>
            <a:off x="8707864" y="6582576"/>
            <a:ext cx="34817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113152"/>
                </a:solidFill>
                <a:effectLst/>
                <a:uLnTx/>
                <a:uFillTx/>
              </a:rPr>
              <a:t>I   </a:t>
            </a:r>
            <a:fld id="{3C1B9499-821F-4332-ACA3-E02BFDFA3925}" type="slidenum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113152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41009757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4D931-63B5-474D-AF5E-ABE9F10AA1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DEA4A-99CB-4CB1-87FD-84196B2EE4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4F39CFF-BFEC-4E3D-8DE3-6407EA7D07D0}"/>
              </a:ext>
            </a:extLst>
          </p:cNvPr>
          <p:cNvSpPr/>
          <p:nvPr userDrawn="1"/>
        </p:nvSpPr>
        <p:spPr>
          <a:xfrm>
            <a:off x="53678" y="408266"/>
            <a:ext cx="9034035" cy="6084609"/>
          </a:xfrm>
          <a:prstGeom prst="rect">
            <a:avLst/>
          </a:prstGeom>
          <a:noFill/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1C6FA2-134C-41CD-A684-8B74BA09FFB3}"/>
              </a:ext>
            </a:extLst>
          </p:cNvPr>
          <p:cNvSpPr/>
          <p:nvPr userDrawn="1"/>
        </p:nvSpPr>
        <p:spPr>
          <a:xfrm>
            <a:off x="8707864" y="6582576"/>
            <a:ext cx="34817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113152"/>
                </a:solidFill>
                <a:effectLst/>
                <a:uLnTx/>
                <a:uFillTx/>
              </a:rPr>
              <a:t>I   </a:t>
            </a:r>
            <a:fld id="{3C1B9499-821F-4332-ACA3-E02BFDFA3925}" type="slidenum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113152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716218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B5B34-6CCB-44A4-A7E5-F65BE94837CD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26DAA-D945-4C67-833D-7F953AE93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67903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4D931-63B5-474D-AF5E-ABE9F10AA1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DEA4A-99CB-4CB1-87FD-84196B2EE4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7AAC24-C490-43B9-ADD8-B651392D7191}"/>
              </a:ext>
            </a:extLst>
          </p:cNvPr>
          <p:cNvSpPr/>
          <p:nvPr userDrawn="1"/>
        </p:nvSpPr>
        <p:spPr>
          <a:xfrm>
            <a:off x="53678" y="408266"/>
            <a:ext cx="9034035" cy="6084609"/>
          </a:xfrm>
          <a:prstGeom prst="rect">
            <a:avLst/>
          </a:prstGeom>
          <a:noFill/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994DF1B-3476-4931-BF04-21D73003B7B2}"/>
              </a:ext>
            </a:extLst>
          </p:cNvPr>
          <p:cNvSpPr/>
          <p:nvPr userDrawn="1"/>
        </p:nvSpPr>
        <p:spPr>
          <a:xfrm>
            <a:off x="8707864" y="6582576"/>
            <a:ext cx="34817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113152"/>
                </a:solidFill>
                <a:effectLst/>
                <a:uLnTx/>
                <a:uFillTx/>
              </a:rPr>
              <a:t>I   </a:t>
            </a:r>
            <a:fld id="{3C1B9499-821F-4332-ACA3-E02BFDFA3925}" type="slidenum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113152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72015646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 - content area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9"/>
          <p:cNvCxnSpPr>
            <a:cxnSpLocks noChangeShapeType="1"/>
          </p:cNvCxnSpPr>
          <p:nvPr/>
        </p:nvCxnSpPr>
        <p:spPr bwMode="auto">
          <a:xfrm rot="10800000">
            <a:off x="490538" y="6530975"/>
            <a:ext cx="8164512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TextBox 13"/>
          <p:cNvSpPr txBox="1">
            <a:spLocks noChangeArrowheads="1"/>
          </p:cNvSpPr>
          <p:nvPr userDrawn="1"/>
        </p:nvSpPr>
        <p:spPr bwMode="auto">
          <a:xfrm>
            <a:off x="0" y="6529393"/>
            <a:ext cx="1607636" cy="163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36400" tIns="39600" rIns="0" bIns="0">
            <a:spAutoFit/>
          </a:bodyPr>
          <a:lstStyle/>
          <a:p>
            <a:pPr defTabSz="457200"/>
            <a:r>
              <a:rPr lang="en-GB" altLang="en-US" sz="800" dirty="0">
                <a:solidFill>
                  <a:srgbClr val="000000"/>
                </a:solidFill>
              </a:rPr>
              <a:t>Herren Associates, Inc.</a:t>
            </a:r>
          </a:p>
        </p:txBody>
      </p:sp>
      <p:sp>
        <p:nvSpPr>
          <p:cNvPr id="7" name="Round Single Corner Rectangle 6"/>
          <p:cNvSpPr/>
          <p:nvPr userDrawn="1"/>
        </p:nvSpPr>
        <p:spPr bwMode="auto">
          <a:xfrm flipV="1">
            <a:off x="-9522" y="171450"/>
            <a:ext cx="3209925" cy="241300"/>
          </a:xfrm>
          <a:prstGeom prst="round1Rect">
            <a:avLst>
              <a:gd name="adj" fmla="val 50000"/>
            </a:avLst>
          </a:prstGeom>
          <a:solidFill>
            <a:srgbClr val="014A83"/>
          </a:solidFill>
          <a:ln w="6350">
            <a:noFill/>
            <a:miter lim="800000"/>
            <a:headEnd/>
            <a:tailEnd/>
          </a:ln>
        </p:spPr>
        <p:txBody>
          <a:bodyPr lIns="100913" tIns="50457" rIns="100913" bIns="50457" anchor="ctr"/>
          <a:lstStyle/>
          <a:p>
            <a:pPr algn="ctr" defTabSz="963613" eaLnBrk="0" hangingPunct="0">
              <a:tabLst>
                <a:tab pos="1257300" algn="l"/>
              </a:tabLst>
              <a:defRPr/>
            </a:pPr>
            <a:endParaRPr lang="en-US" dirty="0">
              <a:solidFill>
                <a:srgbClr val="FFFFFF"/>
              </a:solidFill>
              <a:cs typeface="Arial" charset="0"/>
            </a:endParaRPr>
          </a:p>
        </p:txBody>
      </p:sp>
      <p:cxnSp>
        <p:nvCxnSpPr>
          <p:cNvPr id="8" name="Straight Connector 13"/>
          <p:cNvCxnSpPr>
            <a:cxnSpLocks noChangeShapeType="1"/>
          </p:cNvCxnSpPr>
          <p:nvPr userDrawn="1"/>
        </p:nvCxnSpPr>
        <p:spPr bwMode="auto">
          <a:xfrm>
            <a:off x="-19050" y="158750"/>
            <a:ext cx="883285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Content Placeholder 12"/>
          <p:cNvSpPr>
            <a:spLocks noGrp="1"/>
          </p:cNvSpPr>
          <p:nvPr>
            <p:ph sz="quarter" idx="17"/>
          </p:nvPr>
        </p:nvSpPr>
        <p:spPr>
          <a:xfrm>
            <a:off x="489980" y="1564837"/>
            <a:ext cx="8166352" cy="4287625"/>
          </a:xfrm>
          <a:prstGeom prst="rect">
            <a:avLst/>
          </a:prstGeom>
        </p:spPr>
        <p:txBody>
          <a:bodyPr/>
          <a:lstStyle>
            <a:lvl1pPr marL="0" indent="0">
              <a:defRPr baseline="0">
                <a:solidFill>
                  <a:srgbClr val="017BC4"/>
                </a:solidFill>
              </a:defRPr>
            </a:lvl1pPr>
            <a:lvl2pPr>
              <a:buClr>
                <a:srgbClr val="000000"/>
              </a:buClr>
              <a:defRPr baseline="0">
                <a:solidFill>
                  <a:srgbClr val="000000"/>
                </a:solidFill>
              </a:defRPr>
            </a:lvl2pPr>
            <a:lvl3pPr>
              <a:buClr>
                <a:srgbClr val="000000"/>
              </a:buClr>
              <a:defRPr baseline="0">
                <a:solidFill>
                  <a:srgbClr val="000000"/>
                </a:solidFill>
              </a:defRPr>
            </a:lvl3pPr>
            <a:lvl4pPr>
              <a:buClr>
                <a:srgbClr val="000000"/>
              </a:buClr>
              <a:defRPr baseline="0">
                <a:solidFill>
                  <a:srgbClr val="000000"/>
                </a:solidFill>
              </a:defRPr>
            </a:lvl4pPr>
            <a:lvl5pPr>
              <a:buClr>
                <a:srgbClr val="000000"/>
              </a:buClr>
              <a:defRPr baseline="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Slide Number Placeholder 15"/>
          <p:cNvSpPr>
            <a:spLocks noGrp="1"/>
          </p:cNvSpPr>
          <p:nvPr>
            <p:ph type="sldNum" sz="quarter" idx="18"/>
          </p:nvPr>
        </p:nvSpPr>
        <p:spPr>
          <a:xfrm>
            <a:off x="8164513" y="6407156"/>
            <a:ext cx="488950" cy="2825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GB" dirty="0">
                <a:solidFill>
                  <a:prstClr val="white"/>
                </a:solidFill>
              </a:rPr>
              <a:t> </a:t>
            </a:r>
            <a:fld id="{6D4821AE-7EC9-4539-BB87-33D4903B8E36}" type="slidenum">
              <a:rPr lang="en-GB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FD4F63A-F50C-4597-B806-CBB1FBF55764}"/>
              </a:ext>
            </a:extLst>
          </p:cNvPr>
          <p:cNvSpPr/>
          <p:nvPr userDrawn="1"/>
        </p:nvSpPr>
        <p:spPr>
          <a:xfrm>
            <a:off x="8707864" y="6582576"/>
            <a:ext cx="34817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113152"/>
                </a:solidFill>
                <a:effectLst/>
                <a:uLnTx/>
                <a:uFillTx/>
              </a:rPr>
              <a:t>I   </a:t>
            </a:r>
            <a:fld id="{3C1B9499-821F-4332-ACA3-E02BFDFA3925}" type="slidenum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113152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54352972"/>
      </p:ext>
    </p:extLst>
  </p:cSld>
  <p:clrMapOvr>
    <a:masterClrMapping/>
  </p:clrMapOvr>
  <p:transition>
    <p:wipe dir="r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ne Content - content area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AA089E2-68F4-4D9A-ADAE-5E43CC6C065E}"/>
              </a:ext>
            </a:extLst>
          </p:cNvPr>
          <p:cNvSpPr/>
          <p:nvPr userDrawn="1"/>
        </p:nvSpPr>
        <p:spPr>
          <a:xfrm>
            <a:off x="53678" y="408266"/>
            <a:ext cx="9034035" cy="6084609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67AB327-5E9B-4ABD-812B-C1555E4190EC}"/>
              </a:ext>
            </a:extLst>
          </p:cNvPr>
          <p:cNvSpPr/>
          <p:nvPr userDrawn="1"/>
        </p:nvSpPr>
        <p:spPr>
          <a:xfrm>
            <a:off x="8707864" y="6582576"/>
            <a:ext cx="34817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113152"/>
                </a:solidFill>
                <a:effectLst/>
                <a:uLnTx/>
                <a:uFillTx/>
              </a:rPr>
              <a:t>I   </a:t>
            </a:r>
            <a:fld id="{3C1B9499-821F-4332-ACA3-E02BFDFA3925}" type="slidenum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113152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175734004"/>
      </p:ext>
    </p:extLst>
  </p:cSld>
  <p:clrMapOvr>
    <a:masterClrMapping/>
  </p:clrMapOvr>
  <p:transition>
    <p:wipe dir="r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4D931-63B5-474D-AF5E-ABE9F10AA1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DEA4A-99CB-4CB1-87FD-84196B2EE4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515E57A-3B6C-423C-AEF1-FEC9F732266B}"/>
              </a:ext>
            </a:extLst>
          </p:cNvPr>
          <p:cNvSpPr/>
          <p:nvPr userDrawn="1"/>
        </p:nvSpPr>
        <p:spPr>
          <a:xfrm>
            <a:off x="53678" y="609600"/>
            <a:ext cx="9034035" cy="5883275"/>
          </a:xfrm>
          <a:prstGeom prst="rect">
            <a:avLst/>
          </a:prstGeom>
          <a:noFill/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059A80-6BC6-47BD-B67C-4B80A4AC0C4C}"/>
              </a:ext>
            </a:extLst>
          </p:cNvPr>
          <p:cNvSpPr/>
          <p:nvPr userDrawn="1"/>
        </p:nvSpPr>
        <p:spPr>
          <a:xfrm>
            <a:off x="8707864" y="6582576"/>
            <a:ext cx="34817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113152"/>
                </a:solidFill>
                <a:effectLst/>
                <a:uLnTx/>
                <a:uFillTx/>
              </a:rPr>
              <a:t>I   </a:t>
            </a:r>
            <a:fld id="{3C1B9499-821F-4332-ACA3-E02BFDFA3925}" type="slidenum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113152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2922358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805613" cy="408266"/>
          </a:xfrm>
          <a:prstGeom prst="rect">
            <a:avLst/>
          </a:prstGeom>
        </p:spPr>
        <p:txBody>
          <a:bodyPr anchor="ctr"/>
          <a:lstStyle>
            <a:lvl1pPr algn="l">
              <a:defRPr sz="2000" i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80013" y="658472"/>
            <a:ext cx="8121651" cy="5149934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chemeClr val="tx2">
                  <a:lumMod val="75000"/>
                </a:schemeClr>
              </a:buClr>
              <a:buFont typeface="Arial Unicode MS" pitchFamily="34" charset="-128"/>
              <a:buChar char="◆"/>
              <a:defRPr sz="1800" b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600" b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400" b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200" b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200" b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6A0F47E-4CAD-487E-A7EB-E46D3617D78C}"/>
              </a:ext>
            </a:extLst>
          </p:cNvPr>
          <p:cNvSpPr/>
          <p:nvPr userDrawn="1"/>
        </p:nvSpPr>
        <p:spPr>
          <a:xfrm>
            <a:off x="53678" y="408266"/>
            <a:ext cx="9034035" cy="6084609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nip Single Corner Rectangle 96">
            <a:extLst>
              <a:ext uri="{FF2B5EF4-FFF2-40B4-BE49-F238E27FC236}">
                <a16:creationId xmlns:a16="http://schemas.microsoft.com/office/drawing/2014/main" id="{FF0A622B-1DA7-4307-B7B2-EF2186C1A274}"/>
              </a:ext>
            </a:extLst>
          </p:cNvPr>
          <p:cNvSpPr/>
          <p:nvPr userDrawn="1"/>
        </p:nvSpPr>
        <p:spPr bwMode="auto">
          <a:xfrm>
            <a:off x="38323" y="43487"/>
            <a:ext cx="7747140" cy="365760"/>
          </a:xfrm>
          <a:prstGeom prst="snip1Rect">
            <a:avLst>
              <a:gd name="adj" fmla="val 41176"/>
            </a:avLst>
          </a:prstGeom>
          <a:solidFill>
            <a:srgbClr val="003057"/>
          </a:solidFill>
          <a:ln w="6350">
            <a:noFill/>
            <a:miter lim="800000"/>
            <a:headEnd/>
            <a:tailEnd/>
          </a:ln>
        </p:spPr>
        <p:txBody>
          <a:bodyPr lIns="100913" tIns="274320" rIns="100913" bIns="50457" rtlCol="0" anchor="b" anchorCtr="0">
            <a:noAutofit/>
          </a:bodyPr>
          <a:lstStyle/>
          <a:p>
            <a:pPr defTabSz="963613" eaLnBrk="0" fontAlgn="base" hangingPunct="0">
              <a:spcBef>
                <a:spcPct val="0"/>
              </a:spcBef>
              <a:spcAft>
                <a:spcPct val="0"/>
              </a:spcAft>
              <a:tabLst>
                <a:tab pos="1257300" algn="l"/>
              </a:tabLst>
            </a:pPr>
            <a:endParaRPr lang="en-US" sz="2000" b="1" cap="small" dirty="0">
              <a:solidFill>
                <a:srgbClr val="FFFFFF"/>
              </a:solidFill>
              <a:latin typeface="Arial Narrow" panose="020B0606020202030204" pitchFamily="34" charset="0"/>
              <a:cs typeface="Arial" charset="0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1EFACD2-ED3B-451F-AD87-CB0EE18617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6096BD-FD89-4662-AA77-6A6A52B87C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70367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Picture1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6" y="5825930"/>
            <a:ext cx="536575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6"/>
          <p:cNvPicPr>
            <a:picLocks noChangeArrowheads="1"/>
          </p:cNvPicPr>
          <p:nvPr userDrawn="1"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9" y="5857680"/>
            <a:ext cx="512762" cy="4730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5" name="Picture 7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8" y="5319516"/>
            <a:ext cx="927100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sub logo_3inches"/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1" y="5852916"/>
            <a:ext cx="4826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9"/>
          <p:cNvPicPr>
            <a:picLocks noChangeAspect="1" noChangeArrowheads="1"/>
          </p:cNvPicPr>
          <p:nvPr userDrawn="1"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900" y="5857680"/>
            <a:ext cx="47625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0"/>
          <p:cNvPicPr>
            <a:picLocks noChangeAspect="1" noChangeArrowheads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563" y="5387778"/>
            <a:ext cx="1676400" cy="2936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9" name="Picture 12"/>
          <p:cNvPicPr>
            <a:picLocks noChangeAspect="1" noChangeArrowheads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4264" y="5794178"/>
            <a:ext cx="541337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481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8146318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805613" cy="408266"/>
          </a:xfrm>
          <a:prstGeom prst="rect">
            <a:avLst/>
          </a:prstGeom>
        </p:spPr>
        <p:txBody>
          <a:bodyPr anchor="ctr"/>
          <a:lstStyle>
            <a:lvl1pPr algn="l">
              <a:defRPr sz="2400" i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80013" y="687968"/>
            <a:ext cx="8677174" cy="5439781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chemeClr val="tx2">
                  <a:lumMod val="75000"/>
                </a:schemeClr>
              </a:buClr>
              <a:buFont typeface="Arial Unicode MS" pitchFamily="34" charset="-128"/>
              <a:buChar char="◆"/>
              <a:defRPr sz="1800" b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600" b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400" b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200" b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200" b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1EFACD2-ED3B-451F-AD87-CB0EE18617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6096BD-FD89-4662-AA77-6A6A52B87C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6A0F47E-4CAD-487E-A7EB-E46D3617D78C}"/>
              </a:ext>
            </a:extLst>
          </p:cNvPr>
          <p:cNvSpPr/>
          <p:nvPr userDrawn="1"/>
        </p:nvSpPr>
        <p:spPr>
          <a:xfrm>
            <a:off x="53678" y="408266"/>
            <a:ext cx="9034035" cy="6084609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nip Single Corner Rectangle 96">
            <a:extLst>
              <a:ext uri="{FF2B5EF4-FFF2-40B4-BE49-F238E27FC236}">
                <a16:creationId xmlns:a16="http://schemas.microsoft.com/office/drawing/2014/main" id="{FF0A622B-1DA7-4307-B7B2-EF2186C1A274}"/>
              </a:ext>
            </a:extLst>
          </p:cNvPr>
          <p:cNvSpPr/>
          <p:nvPr userDrawn="1"/>
        </p:nvSpPr>
        <p:spPr bwMode="auto">
          <a:xfrm>
            <a:off x="38323" y="43487"/>
            <a:ext cx="7747140" cy="365760"/>
          </a:xfrm>
          <a:prstGeom prst="snip1Rect">
            <a:avLst>
              <a:gd name="adj" fmla="val 41176"/>
            </a:avLst>
          </a:prstGeom>
          <a:solidFill>
            <a:srgbClr val="003057"/>
          </a:solidFill>
          <a:ln w="6350">
            <a:noFill/>
            <a:miter lim="800000"/>
            <a:headEnd/>
            <a:tailEnd/>
          </a:ln>
        </p:spPr>
        <p:txBody>
          <a:bodyPr lIns="100913" tIns="274320" rIns="100913" bIns="50457" rtlCol="0" anchor="b" anchorCtr="0">
            <a:noAutofit/>
          </a:bodyPr>
          <a:lstStyle/>
          <a:p>
            <a:pPr defTabSz="963613" eaLnBrk="0" fontAlgn="base" hangingPunct="0">
              <a:spcBef>
                <a:spcPct val="0"/>
              </a:spcBef>
              <a:spcAft>
                <a:spcPct val="0"/>
              </a:spcAft>
              <a:tabLst>
                <a:tab pos="1257300" algn="l"/>
              </a:tabLst>
            </a:pPr>
            <a:endParaRPr lang="en-US" sz="2000" b="1" cap="small" dirty="0">
              <a:solidFill>
                <a:srgbClr val="FFFFFF"/>
              </a:solidFill>
              <a:latin typeface="Arial Narrow" panose="020B0606020202030204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33225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4D931-63B5-474D-AF5E-ABE9F10AA104}" type="datetimeFigureOut">
              <a:rPr lang="en-US" smtClean="0"/>
              <a:t>11/1/2018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DEA4A-99CB-4CB1-87FD-84196B2EE4C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4C4DF1-E536-4D8D-B4D2-8082E90B9B38}"/>
              </a:ext>
            </a:extLst>
          </p:cNvPr>
          <p:cNvSpPr/>
          <p:nvPr userDrawn="1"/>
        </p:nvSpPr>
        <p:spPr>
          <a:xfrm>
            <a:off x="53678" y="408266"/>
            <a:ext cx="9034035" cy="6084609"/>
          </a:xfrm>
          <a:prstGeom prst="rect">
            <a:avLst/>
          </a:prstGeom>
          <a:noFill/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DB13819-9969-47FC-B356-00E9991BDDF1}"/>
              </a:ext>
            </a:extLst>
          </p:cNvPr>
          <p:cNvSpPr/>
          <p:nvPr userDrawn="1"/>
        </p:nvSpPr>
        <p:spPr>
          <a:xfrm>
            <a:off x="8707864" y="6582576"/>
            <a:ext cx="34817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113152"/>
                </a:solidFill>
                <a:effectLst/>
                <a:uLnTx/>
                <a:uFillTx/>
              </a:rPr>
              <a:t>I   </a:t>
            </a:r>
            <a:fld id="{3C1B9499-821F-4332-ACA3-E02BFDFA3925}" type="slidenum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113152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274820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B5B34-6CCB-44A4-A7E5-F65BE94837CD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26DAA-D945-4C67-833D-7F953AE93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265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B5B34-6CCB-44A4-A7E5-F65BE94837CD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26DAA-D945-4C67-833D-7F953AE93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3780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9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37.xml"/><Relationship Id="rId21" Type="http://schemas.openxmlformats.org/officeDocument/2006/relationships/image" Target="../media/image9.png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theme" Target="../theme/theme5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60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6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9.png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7B5B34-6CCB-44A4-A7E5-F65BE94837CD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926DAA-D945-4C67-833D-7F953AE9306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4"/>
          <p:cNvSpPr txBox="1">
            <a:spLocks noChangeArrowheads="1"/>
          </p:cNvSpPr>
          <p:nvPr userDrawn="1"/>
        </p:nvSpPr>
        <p:spPr bwMode="auto">
          <a:xfrm>
            <a:off x="2095500" y="6519446"/>
            <a:ext cx="4953000" cy="21544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Distribution Statement A:  Approved for Public Release: Distribution is unlimited.</a:t>
            </a: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2517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91" r:id="rId13"/>
    <p:sldLayoutId id="2147483692" r:id="rId14"/>
    <p:sldLayoutId id="2147483696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F44D931-63B5-474D-AF5E-ABE9F10AA1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11/1/2018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28DEA4A-99CB-4CB1-87FD-84196B2EE4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4" descr="C:\Users\andreya.dalianis\AppData\Local\Microsoft\Windows\Temporary Internet Files\Content.Outlook\9YPMK2BZ\PMS 320 Logo White.png">
            <a:extLst>
              <a:ext uri="{FF2B5EF4-FFF2-40B4-BE49-F238E27FC236}">
                <a16:creationId xmlns:a16="http://schemas.microsoft.com/office/drawing/2014/main" id="{F464EFB3-686A-4F26-9CDA-EB5CD3C7707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855" y="43487"/>
            <a:ext cx="570720" cy="327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4"/>
          <p:cNvSpPr txBox="1">
            <a:spLocks noChangeArrowheads="1"/>
          </p:cNvSpPr>
          <p:nvPr userDrawn="1"/>
        </p:nvSpPr>
        <p:spPr bwMode="auto">
          <a:xfrm>
            <a:off x="2095500" y="6519446"/>
            <a:ext cx="4953000" cy="21544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Distribution Statement A:  Approved for Public Release: Distribution is unlimited.</a:t>
            </a: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3351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andreya.dalianis\AppData\Local\Microsoft\Windows\Temporary Internet Files\Content.Outlook\9YPMK2BZ\PMS 320 Logo White.png">
            <a:extLst>
              <a:ext uri="{FF2B5EF4-FFF2-40B4-BE49-F238E27FC236}">
                <a16:creationId xmlns:a16="http://schemas.microsoft.com/office/drawing/2014/main" id="{3DB7A7FB-35D8-4F56-A484-14FC371BB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855" y="43487"/>
            <a:ext cx="570720" cy="327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CE14399-AB43-4730-B7FF-90A0E921A5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6096BD-FD89-4662-AA77-6A6A52B87C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4"/>
          <p:cNvSpPr txBox="1">
            <a:spLocks noChangeArrowheads="1"/>
          </p:cNvSpPr>
          <p:nvPr userDrawn="1"/>
        </p:nvSpPr>
        <p:spPr bwMode="auto">
          <a:xfrm>
            <a:off x="2095500" y="6519446"/>
            <a:ext cx="4953000" cy="21544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Distribution Statement A:  Approved for Public Release: Distribution is unlimited.</a:t>
            </a: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0436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i="1" kern="120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bg1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bg1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bg1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andreya.dalianis\AppData\Local\Microsoft\Windows\Temporary Internet Files\Content.Outlook\9YPMK2BZ\PMS 320 Logo White.png">
            <a:extLst>
              <a:ext uri="{FF2B5EF4-FFF2-40B4-BE49-F238E27FC236}">
                <a16:creationId xmlns:a16="http://schemas.microsoft.com/office/drawing/2014/main" id="{3DB7A7FB-35D8-4F56-A484-14FC371BB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855" y="43487"/>
            <a:ext cx="570720" cy="327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CE14399-AB43-4730-B7FF-90A0E921A5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6096BD-FD89-4662-AA77-6A6A52B87C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4"/>
          <p:cNvSpPr txBox="1">
            <a:spLocks noChangeArrowheads="1"/>
          </p:cNvSpPr>
          <p:nvPr userDrawn="1"/>
        </p:nvSpPr>
        <p:spPr bwMode="auto">
          <a:xfrm>
            <a:off x="2095500" y="6519446"/>
            <a:ext cx="4953000" cy="21544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Distribution Statement A:  Approved for Public Release: Distribution is unlimited.</a:t>
            </a: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822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i="1" kern="120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bg1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bg1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bg1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F44D931-63B5-474D-AF5E-ABE9F10AA1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11/1/2018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28DEA4A-99CB-4CB1-87FD-84196B2EE4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4" descr="C:\Users\andreya.dalianis\AppData\Local\Microsoft\Windows\Temporary Internet Files\Content.Outlook\9YPMK2BZ\PMS 320 Logo White.png">
            <a:extLst>
              <a:ext uri="{FF2B5EF4-FFF2-40B4-BE49-F238E27FC236}">
                <a16:creationId xmlns:a16="http://schemas.microsoft.com/office/drawing/2014/main" id="{F464EFB3-686A-4F26-9CDA-EB5CD3C7707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855" y="43487"/>
            <a:ext cx="570720" cy="327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4">
            <a:extLst>
              <a:ext uri="{FF2B5EF4-FFF2-40B4-BE49-F238E27FC236}">
                <a16:creationId xmlns:a16="http://schemas.microsoft.com/office/drawing/2014/main" id="{FBA03BCC-3C65-4BD5-8AD1-CC05035D891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095500" y="6519446"/>
            <a:ext cx="4953000" cy="21544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Distribution Statement A:  Approved for Public Release: Distribution is unlimited.</a:t>
            </a: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2814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8" r:id="rId17"/>
    <p:sldLayoutId id="2147483729" r:id="rId18"/>
    <p:sldLayoutId id="2147483730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76200" y="174625"/>
            <a:ext cx="76200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28600" y="1066800"/>
            <a:ext cx="86868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1031" name="Picture 7" descr="Ships-Ship-Systems-Rev-V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588"/>
          <a:stretch>
            <a:fillRect/>
          </a:stretch>
        </p:blipFill>
        <p:spPr bwMode="auto">
          <a:xfrm>
            <a:off x="7546975" y="174625"/>
            <a:ext cx="152082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9" name="Line 12"/>
          <p:cNvSpPr>
            <a:spLocks noChangeShapeType="1"/>
          </p:cNvSpPr>
          <p:nvPr/>
        </p:nvSpPr>
        <p:spPr bwMode="auto">
          <a:xfrm flipV="1">
            <a:off x="153988" y="762000"/>
            <a:ext cx="8836025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32" tIns="45716" rIns="91432" bIns="45716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0" y="-7"/>
            <a:ext cx="2438400" cy="1524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i="1" dirty="0">
                <a:solidFill>
                  <a:prstClr val="white"/>
                </a:solidFill>
              </a:rPr>
              <a:t>Future Surface Combatant</a:t>
            </a:r>
          </a:p>
        </p:txBody>
      </p:sp>
      <p:sp>
        <p:nvSpPr>
          <p:cNvPr id="4" name="Right Triangle 3"/>
          <p:cNvSpPr/>
          <p:nvPr userDrawn="1"/>
        </p:nvSpPr>
        <p:spPr>
          <a:xfrm flipV="1">
            <a:off x="2438400" y="-7"/>
            <a:ext cx="185202" cy="152407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3400" y="6492875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88AD7E-1ACB-4F4D-A745-D89D5E8081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>
          <a:xfrm>
            <a:off x="7162800" y="6492875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625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i="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000099"/>
          </a:solidFill>
          <a:latin typeface="Arial (headings)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000099"/>
          </a:solidFill>
          <a:latin typeface="Arial (headings)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000099"/>
          </a:solidFill>
          <a:latin typeface="Arial (headings)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000099"/>
          </a:solidFill>
          <a:latin typeface="Arial (headings)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 i="1">
          <a:solidFill>
            <a:srgbClr val="000099"/>
          </a:solidFill>
          <a:latin typeface="Arial (headings)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 i="1">
          <a:solidFill>
            <a:srgbClr val="000099"/>
          </a:solidFill>
          <a:latin typeface="Arial (headings)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 i="1">
          <a:solidFill>
            <a:srgbClr val="000099"/>
          </a:solidFill>
          <a:latin typeface="Arial (headings)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 i="1">
          <a:solidFill>
            <a:srgbClr val="000099"/>
          </a:solidFill>
          <a:latin typeface="Arial (headings)"/>
        </a:defRPr>
      </a:lvl9pPr>
    </p:titleStyle>
    <p:bodyStyle>
      <a:lvl1pPr marL="342900" indent="-342900" algn="l" rtl="0" eaLnBrk="0" fontAlgn="base" hangingPunct="0">
        <a:spcBef>
          <a:spcPts val="4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ts val="4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ts val="4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F44D931-63B5-474D-AF5E-ABE9F10AA1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11/1/2018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28DEA4A-99CB-4CB1-87FD-84196B2EE4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4" descr="C:\Users\andreya.dalianis\AppData\Local\Microsoft\Windows\Temporary Internet Files\Content.Outlook\9YPMK2BZ\PMS 320 Logo White.png">
            <a:extLst>
              <a:ext uri="{FF2B5EF4-FFF2-40B4-BE49-F238E27FC236}">
                <a16:creationId xmlns:a16="http://schemas.microsoft.com/office/drawing/2014/main" id="{F464EFB3-686A-4F26-9CDA-EB5CD3C7707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855" y="43487"/>
            <a:ext cx="570720" cy="327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4"/>
          <p:cNvSpPr txBox="1">
            <a:spLocks noChangeArrowheads="1"/>
          </p:cNvSpPr>
          <p:nvPr userDrawn="1"/>
        </p:nvSpPr>
        <p:spPr bwMode="auto">
          <a:xfrm>
            <a:off x="2095500" y="6519446"/>
            <a:ext cx="4953000" cy="21544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Distribution Statement A:  Approved for Public Release: Distribution is unlimited.</a:t>
            </a: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8436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  <p:sldLayoutId id="2147483752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andreya.dalianis\AppData\Local\Microsoft\Windows\Temporary Internet Files\Content.Outlook\9YPMK2BZ\PMS 320 Logo White.png">
            <a:extLst>
              <a:ext uri="{FF2B5EF4-FFF2-40B4-BE49-F238E27FC236}">
                <a16:creationId xmlns:a16="http://schemas.microsoft.com/office/drawing/2014/main" id="{3DB7A7FB-35D8-4F56-A484-14FC371BB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855" y="43487"/>
            <a:ext cx="570720" cy="327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CE14399-AB43-4730-B7FF-90A0E921A5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6096BD-FD89-4662-AA77-6A6A52B87C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4"/>
          <p:cNvSpPr txBox="1">
            <a:spLocks noChangeArrowheads="1"/>
          </p:cNvSpPr>
          <p:nvPr userDrawn="1"/>
        </p:nvSpPr>
        <p:spPr bwMode="auto">
          <a:xfrm>
            <a:off x="2095499" y="6443246"/>
            <a:ext cx="5385163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sz="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Distribution Statement D:  Distribution authorized to the Department of Defense and U.S. DoD contractors only. Other requests shall be referred to PMS 320, Electric Ships Office Program Manager / Director</a:t>
            </a: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7961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i="1" kern="120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bg1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bg1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bg1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5" Type="http://schemas.microsoft.com/office/2007/relationships/hdphoto" Target="../media/hdphoto1.wdp"/><Relationship Id="rId4" Type="http://schemas.openxmlformats.org/officeDocument/2006/relationships/image" Target="../media/image7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0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7.png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2.png"/><Relationship Id="rId7" Type="http://schemas.openxmlformats.org/officeDocument/2006/relationships/image" Target="../media/image86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85.jpe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emf"/><Relationship Id="rId13" Type="http://schemas.openxmlformats.org/officeDocument/2006/relationships/image" Target="../media/image98.gif"/><Relationship Id="rId3" Type="http://schemas.openxmlformats.org/officeDocument/2006/relationships/image" Target="../media/image89.png"/><Relationship Id="rId7" Type="http://schemas.openxmlformats.org/officeDocument/2006/relationships/image" Target="../media/image92.tiff"/><Relationship Id="rId12" Type="http://schemas.openxmlformats.org/officeDocument/2006/relationships/image" Target="../media/image97.png"/><Relationship Id="rId2" Type="http://schemas.openxmlformats.org/officeDocument/2006/relationships/image" Target="../media/image88.png"/><Relationship Id="rId16" Type="http://schemas.openxmlformats.org/officeDocument/2006/relationships/image" Target="../media/image100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91.emf"/><Relationship Id="rId11" Type="http://schemas.openxmlformats.org/officeDocument/2006/relationships/image" Target="../media/image96.png"/><Relationship Id="rId5" Type="http://schemas.openxmlformats.org/officeDocument/2006/relationships/image" Target="../media/image90.emf"/><Relationship Id="rId15" Type="http://schemas.microsoft.com/office/2007/relationships/hdphoto" Target="../media/hdphoto3.wdp"/><Relationship Id="rId10" Type="http://schemas.openxmlformats.org/officeDocument/2006/relationships/image" Target="../media/image95.png"/><Relationship Id="rId4" Type="http://schemas.microsoft.com/office/2007/relationships/hdphoto" Target="../media/hdphoto2.wdp"/><Relationship Id="rId9" Type="http://schemas.openxmlformats.org/officeDocument/2006/relationships/image" Target="../media/image94.png"/><Relationship Id="rId14" Type="http://schemas.openxmlformats.org/officeDocument/2006/relationships/image" Target="../media/image9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0.png"/><Relationship Id="rId3" Type="http://schemas.openxmlformats.org/officeDocument/2006/relationships/image" Target="../media/image24.jpeg"/><Relationship Id="rId7" Type="http://schemas.openxmlformats.org/officeDocument/2006/relationships/image" Target="../media/image26.jpeg"/><Relationship Id="rId12" Type="http://schemas.openxmlformats.org/officeDocument/2006/relationships/image" Target="../media/image29.gif"/><Relationship Id="rId2" Type="http://schemas.openxmlformats.org/officeDocument/2006/relationships/hyperlink" Target="http://www.google.com/url?sa=i&amp;rct=j&amp;q=&amp;esrc=s&amp;source=images&amp;cd=&amp;ved=0ahUKEwjPpr7ZstzUAhXGPz4KHUOxAKwQjRwIBw&amp;url=http://www.hrnhf.org/our-resources/arleigh-burke-at-sea-memorial&amp;psig=AFQjCNG6Y01R3jVRkzYSC288Ob1vFRMpxw&amp;ust=1498596896179441" TargetMode="External"/><Relationship Id="rId1" Type="http://schemas.openxmlformats.org/officeDocument/2006/relationships/slideLayout" Target="../slideLayouts/slideLayout55.xml"/><Relationship Id="rId6" Type="http://schemas.openxmlformats.org/officeDocument/2006/relationships/hyperlink" Target="http://www.google.com/url?sa=i&amp;rct=j&amp;q=&amp;esrc=s&amp;source=images&amp;cd=&amp;cad=rja&amp;uact=8&amp;ved=0ahUKEwicge7hsNzUAhVF5yYKHSKcBCQQjRwIBw&amp;url=http://www.seaforces.org/usnships/cg/Ticonderoga-class.htm&amp;psig=AFQjCNFyzsDxzlU1Hzq1csQNXFd9u4tqlQ&amp;ust=1498596371103592" TargetMode="External"/><Relationship Id="rId11" Type="http://schemas.openxmlformats.org/officeDocument/2006/relationships/hyperlink" Target="http://www.google.com/url?sa=i&amp;rct=j&amp;q=&amp;esrc=s&amp;source=images&amp;cd=&amp;ved=0ahUKEwiH9uCBuNzUAhXGHD4KHa4pCw4QjRwIBw&amp;url=http://www.patriotfiles.com/forum/showthread.php?t%3D115271&amp;psig=AFQjCNGr0HyhJwj_j0LHeYCjXVbkRy2x5w&amp;ust=1498598318345696" TargetMode="External"/><Relationship Id="rId5" Type="http://schemas.openxmlformats.org/officeDocument/2006/relationships/image" Target="../media/image25.png"/><Relationship Id="rId10" Type="http://schemas.openxmlformats.org/officeDocument/2006/relationships/image" Target="../media/image28.gif"/><Relationship Id="rId4" Type="http://schemas.openxmlformats.org/officeDocument/2006/relationships/hyperlink" Target="http://www.google.com/url?sa=i&amp;rct=j&amp;q=&amp;esrc=s&amp;source=images&amp;cd=&amp;cad=rja&amp;uact=8&amp;ved=0ahUKEwjHzbuesdzUAhXJOCYKHRIRCl8QjRwIBw&amp;url=http://www.shipbucket.com/images.php?dir%3DNever%20Built%20Designs/United%20States%20of%20America/DD-963%20Spruance%201980%20Mk-71.png&amp;psig=AFQjCNEMSpu0O8seNCZbRUQLMd2bbNDA1A&amp;ust=1498596518017933" TargetMode="External"/><Relationship Id="rId9" Type="http://schemas.openxmlformats.org/officeDocument/2006/relationships/hyperlink" Target="http://www.google.com/url?sa=i&amp;rct=j&amp;q=&amp;esrc=s&amp;source=images&amp;cd=&amp;cad=rja&amp;uact=8&amp;ved=0ahUKEwifr5-rtNzUAhVCVyYKHY-tCHIQjRwIBw&amp;url=http://z11.invisionfree.com/shipbucket/ar/t636.htm&amp;psig=AFQjCNFR9LDErYNvU8dHEB0raFMPU80YKg&amp;ust=1498597350062163" TargetMode="External"/><Relationship Id="rId14" Type="http://schemas.openxmlformats.org/officeDocument/2006/relationships/image" Target="../media/image31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38.png"/><Relationship Id="rId3" Type="http://schemas.openxmlformats.org/officeDocument/2006/relationships/image" Target="../media/image32.png"/><Relationship Id="rId7" Type="http://schemas.openxmlformats.org/officeDocument/2006/relationships/image" Target="../media/image22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5.jpeg"/><Relationship Id="rId11" Type="http://schemas.openxmlformats.org/officeDocument/2006/relationships/image" Target="../media/image36.png"/><Relationship Id="rId5" Type="http://schemas.openxmlformats.org/officeDocument/2006/relationships/image" Target="../media/image34.png"/><Relationship Id="rId15" Type="http://schemas.openxmlformats.org/officeDocument/2006/relationships/image" Target="../media/image40.png"/><Relationship Id="rId10" Type="http://schemas.openxmlformats.org/officeDocument/2006/relationships/chart" Target="../charts/chart1.xml"/><Relationship Id="rId4" Type="http://schemas.openxmlformats.org/officeDocument/2006/relationships/image" Target="../media/image33.png"/><Relationship Id="rId9" Type="http://schemas.openxmlformats.org/officeDocument/2006/relationships/image" Target="../media/image21.png"/><Relationship Id="rId14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pn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jpe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13" Type="http://schemas.openxmlformats.org/officeDocument/2006/relationships/image" Target="../media/image67.png"/><Relationship Id="rId18" Type="http://schemas.openxmlformats.org/officeDocument/2006/relationships/image" Target="../media/image71.jpeg"/><Relationship Id="rId3" Type="http://schemas.openxmlformats.org/officeDocument/2006/relationships/hyperlink" Target="http://www.google.com/url?sa=i&amp;rct=j&amp;q=&amp;esrc=s&amp;frm=1&amp;source=images&amp;cd=&amp;cad=rja&amp;uact=8&amp;ved=0ahUKEwj5_6GFnNLMAhVDQI4KHWIEC0oQjRwIBw&amp;url=http://www.famu.edu/cesta/main/index.cfm/naval-sciences/scholarships/nrotc-national-scholarship/&amp;psig=AFQjCNHS4R1h0g9Bc2lC0sx-GSMQPP0VGA&amp;ust=1463062833412826" TargetMode="External"/><Relationship Id="rId21" Type="http://schemas.openxmlformats.org/officeDocument/2006/relationships/image" Target="../media/image56.jpg"/><Relationship Id="rId7" Type="http://schemas.openxmlformats.org/officeDocument/2006/relationships/hyperlink" Target="http://www.google.com/url?sa=i&amp;rct=j&amp;q=&amp;esrc=s&amp;frm=1&amp;source=images&amp;cd=&amp;cad=rja&amp;uact=8&amp;ved=0ahUKEwjP6sKGndLMAhWMHo4KHRS6B_IQjRwIBw&amp;url=http://www.jeffhead.com/usn21/ddg1000.htm&amp;bvm=bv.121658157,d.c2E&amp;psig=AFQjCNGiEJUll9vextqSos-JZHKiFBRMRA&amp;ust=1463063126531603" TargetMode="External"/><Relationship Id="rId12" Type="http://schemas.openxmlformats.org/officeDocument/2006/relationships/image" Target="../media/image66.png"/><Relationship Id="rId17" Type="http://schemas.openxmlformats.org/officeDocument/2006/relationships/image" Target="../media/image70.jpe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69.jpeg"/><Relationship Id="rId20" Type="http://schemas.openxmlformats.org/officeDocument/2006/relationships/image" Target="../media/image73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1.jpeg"/><Relationship Id="rId11" Type="http://schemas.openxmlformats.org/officeDocument/2006/relationships/image" Target="../media/image65.jpeg"/><Relationship Id="rId5" Type="http://schemas.openxmlformats.org/officeDocument/2006/relationships/hyperlink" Target="https://www.google.com/url?sa=i&amp;rct=j&amp;q=&amp;esrc=s&amp;frm=1&amp;source=images&amp;cd=&amp;cad=rja&amp;uact=8&amp;ved=0ahUKEwjh6d7lnNLMAhUOHI4KHb-pBaoQjRwIBw&amp;url=https://www.pinterest.com/cj5/navy-ships-are-aweshum/&amp;bvm=bv.121658157,d.c2E&amp;psig=AFQjCNEv_LcYdFdwK99MF4rvlCJ7TJgBBA&amp;ust=1463063024456969" TargetMode="External"/><Relationship Id="rId15" Type="http://schemas.openxmlformats.org/officeDocument/2006/relationships/hyperlink" Target="http://www.google.com/url?sa=i&amp;rct=j&amp;q=&amp;esrc=s&amp;frm=1&amp;source=images&amp;cd=&amp;cad=rja&amp;uact=8&amp;ved=0CAcQjRxqFQoTCNv2loOk1sgCFcuUDQodogANMA&amp;url=http://www.stripes.com/news/navy-encouraged-by-performance-of-laser-system-on-uss-ponce-1.317775&amp;psig=AFQjCNFN-qWWHMHO1NT5zwQ-KnxVi0iVGQ&amp;ust=1445610251423554" TargetMode="External"/><Relationship Id="rId10" Type="http://schemas.openxmlformats.org/officeDocument/2006/relationships/image" Target="../media/image64.jpeg"/><Relationship Id="rId19" Type="http://schemas.openxmlformats.org/officeDocument/2006/relationships/image" Target="../media/image72.jpeg"/><Relationship Id="rId4" Type="http://schemas.openxmlformats.org/officeDocument/2006/relationships/image" Target="../media/image60.jpeg"/><Relationship Id="rId9" Type="http://schemas.openxmlformats.org/officeDocument/2006/relationships/image" Target="../media/image63.jpeg"/><Relationship Id="rId14" Type="http://schemas.openxmlformats.org/officeDocument/2006/relationships/image" Target="../media/image6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Box 4"/>
          <p:cNvSpPr txBox="1">
            <a:spLocks noChangeArrowheads="1"/>
          </p:cNvSpPr>
          <p:nvPr/>
        </p:nvSpPr>
        <p:spPr bwMode="auto">
          <a:xfrm>
            <a:off x="3048000" y="4852988"/>
            <a:ext cx="6096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sz="1600" b="1" dirty="0">
              <a:solidFill>
                <a:srgbClr val="0B0B23"/>
              </a:solidFill>
            </a:endParaRPr>
          </a:p>
          <a:p>
            <a:endParaRPr lang="en-US" sz="800" dirty="0">
              <a:solidFill>
                <a:srgbClr val="000000"/>
              </a:solidFill>
            </a:endParaRPr>
          </a:p>
          <a:p>
            <a:endParaRPr lang="en-US" sz="800" dirty="0">
              <a:solidFill>
                <a:srgbClr val="000000"/>
              </a:solidFill>
            </a:endParaRPr>
          </a:p>
          <a:p>
            <a:endParaRPr lang="en-US" sz="800" dirty="0">
              <a:solidFill>
                <a:srgbClr val="000000"/>
              </a:solidFill>
            </a:endParaRPr>
          </a:p>
          <a:p>
            <a:endParaRPr lang="en-US" sz="800" dirty="0">
              <a:solidFill>
                <a:srgbClr val="000000"/>
              </a:solidFill>
            </a:endParaRPr>
          </a:p>
          <a:p>
            <a:endParaRPr lang="en-US" sz="800" dirty="0">
              <a:solidFill>
                <a:srgbClr val="000000"/>
              </a:solidFill>
            </a:endParaRPr>
          </a:p>
          <a:p>
            <a:endParaRPr lang="en-US" sz="800" dirty="0">
              <a:solidFill>
                <a:srgbClr val="000000"/>
              </a:solidFill>
            </a:endParaRPr>
          </a:p>
          <a:p>
            <a:endParaRPr lang="en-US" sz="800" dirty="0">
              <a:solidFill>
                <a:srgbClr val="000000"/>
              </a:solidFill>
            </a:endParaRPr>
          </a:p>
        </p:txBody>
      </p:sp>
      <p:sp>
        <p:nvSpPr>
          <p:cNvPr id="27651" name="AutoShape 2" descr="data:image/jpg;base64,/9j/4AAQSkZJRgABAQAAAQABAAD/2wCEAAkGBggGBQkIBwgKCQkKDSIODQwMDSAcFBAWHyEoIB8cJyojJj4nJyIvLComKzcwLyg1MDgtJDI4NTw2NiYyOC0BCQoKDQsNGQ4OGTUkHiQ1NTU1NTU1NTU1NTU1LDQ0NTU0NTU1NTU1NTU1LjU1MTU0NTU1NTQ1NTE0NTQsLCwsL//AABEIAFAAUAMBIgACEQEDEQH/xAAcAAADAQADAQEAAAAAAAAAAAAFBgcAAgMECAH/xAA1EAABAwIFAgUDAgUFAQAAAAABAgMEBREABhIhMUFRBxMiMmEUI3FCgRUzkaHRJLHB4fAW/8QAGgEAAgMBAQAAAAAAAAAAAAAAAwUBAgQABv/EADARAAEDAgMGBQIHAAAAAAAAAAEAAgMEERIxUSFBcYGR8BMiYcHRoeEFFBUyM0Kx/9oADAMBAAIRAxEAPwC442NhDz3noU1KYNPQqRJfUW2mWlWW8oci9jpQN9SjbApJBGNTuGqs1uJHa7nOnUSO4tx5ohvZa1LAQg9ie/wMTuT4rVGuNTF5fjOzG4adTzurymkXBt3Wb2O3xzgOKUpMhidmwLqFUcStpqkaCUNWIKHGylVgLAHUdiCbbpOPFUK8hmtT6h56kSpw++zTiNJAO2pZFtXFylJ3HIviI6aWc+Y8hsHXP/Fz5WRj5RtxzN0hDzrjtObQmKmU3pYcd8xKyQACoi5sN+wWL746nJWb4JPkLgzVNo1KSiO435hJQn7ZSfWCVgauPSb/ACLTTpkvKr2YWafBXFbc0K89xa3Sq9ifUoA7W3H46bdtGl0FeV502YWolWYP2ERVOIKkkgb6T3vweDcjBv0xlr4R7oX5zba6Y4fiTV6OkLrERxDGtSS9HdD7XoVpWbe9IBBF+ON8PuX8606vMIW081ZeyVoXdCj2v0O3UDEWolcbblsKhvKbW1pAjylDSUIX5uhLgHpBVubpFzyTjTUJgCKctQnY1ffc8p2E0LNEdEqSdlJCd9ZNySVE9AB9NLAbMPI7R1zCM17ZG4iNmq+isbCDkXPf14VBqSDFkMnS6y4sEsk7jf8AU2bjSobfth+xaOQSDQjMaKHNwoDnGuN0SiOuLd8q6SVLvYpQBdR/PQfJxIKSl1x/+OVBhK6tJfDcFhlRK2AUamWxpV9tW+pWoEKSbdwWLxJmmsZmg0PQ463LkaXkIIuWG91Dcgbq29343thZrtZ1IUumuXZUfooIBVYJKQHFAL3BsUosSbA2B2xWmYZ5S7kOAzPei6V4jYszPobrVWiVOW+0+tCiJDKD953ckW2Abv7U3FzuegAuHmN+FlGTQlU1l1Et0KQ84g6gb723+E2twRve+BcmnzaRJb+qjuMrFlDUn9wO1/jDbX1P0FUQgs1FpbXmOOoaILZuQQQLpB/e1/jD8gRgNYLjjolQJfcu2ckvMUasKiKjjU3HdIK21ubXTwSO43/rjnFy8pirR01QK+g1jz3mbkpR1IsL3/b+2CM/MLqW0SYNNkCGpAu7ISbauo1ABJHbHCnVmp1VxSIcFlwoF1nXbSLE3Nzxt/64xXHUZ2FlOCHK5uvJIpzTNQqD9NQ65TW5BaaeKDYDkAn8WsevOPVAnlC2kOueWWv5D5F/JJ2IPds8FPYkjrf2ZUzI3MzDGZqMPXDUr7iWNRVbobDkDqO2HzMnhpSp7SptGltQlqVuhartKV27pP8AX8YW1If4hJzXrvw2rpjRimnbZpvY+t/pbVI0ouKZVVYMWPDqtIRoeQqSAJDSUpBbSgbBAFtOwAIHqUVbV3JWYGa/Q2nWnCsaAtCidyg8X+RwfkYl7VKm0SdFenx0BwXhpeA1JWopJasoAlJuNJIGoC1ucEfDKSaFmWZRizIjssuJWy1IBCktvC+n1C9gu9r7m9zxjDL5HNlHA8/gpbJHge6K97ZHvUJMzxXp9O8So8inySw83FHqCQfeoqIIIPfr/bDflrJUuquZZrZdYMVMguOsgaSFa1LuANrXA22sBhWzg9Bo3iW0/Vad9fGXC8pLespsoEpvtttzb/Ym4PQPFeFlLLFIhSYUxxaUKWh2OpGn3KBHq7f84JRPLIWkaLPM0OcQUyZgzDDqr0jLap/8RlVSpIQhkMkJiMhSbi55Nkk3HfbbGzNM/wDoc4pokPMCpDDkpDMylIj2CG07uEr5PFjbvbHjl55hvSIsp7K8lmZT221svKfa8xCXBpSN+ne/t62wFm5qzFJrjTkVCWVMSCpCvpmgpZ9p1EK3HPFr2J6YO2pg3OA+eiEYpNE3S6gJ1OzoqfK8qltuCnsJIuhrQj1FI73PHUgDCXkIikZNzZWkqsW44isOcHUq/wDlJx0V2qVnMDDUOaliNEckrcUzFbQgOLSSFrV6jfe+/c8Y40DNFRplMkQcvxXPom5XlP8A1rDayXzsdwq1gAL82564M2qgEZAeNyGYpC8HDkjeR4E5jw0qlSpiVqqtRkeU08lX3NCSL2J631fk4YqLm5yTXZcPMTP8KmOFLLCkglCVkbgqv7j6evG1xgZB8RmSiPHj0mQouuFTYDrVioXJcFx6U7H/ABj8k+IQkQbQ6O4FL1SGlPONOJDjR3XY76uosb9cZZamN7y7Et8ADIvCcy/rvGXeSYM8R3G8kzpCnFKlwnm3As2I1IUCDx873/GJLkiuzJniM47Md8xQiEJskCwSoKA2/wCzjtieIkquU6sxVyZTzchrzXUvoTpCtSQLWO34G2NlF6DWfEou0qn/AEDLUHy1oCyoqUSEau+9+lvknqGq/hcuwNZIA12Lhf3si/jjQSiSxUAUoDD/AKl22S24eTbewV8XJJwIfo0UQ3oZbNQEJwlqS6wUoWoAeclG+4tpUDe9gTYXxa860Fqu0J1pxsuJ0FK0DlSCNwPnqMRKizn6JVV5crjyUCONTU91xSl+WnZkMo4vqJukD1AkEgDEReR7ojxHPPofZSx4Y5spF7Zjv0R3L9Ryk8QzXqO4yVEEyGZbxQSDcEp13G+9xfc9MUCN4eZNqcMOx4Ykx3CVhSZjqkqJFiffyRsevQ4ls6lqp01bj0QpQj+dHt/L3tqHdF+D09qrEb8odebp6rw0PMG+r7arXPfnBQAM04qqKOoaJKNpN+FuGdwU75t8P6M1TyaFMZp06MSoofmOEKCtyPddJPNwN+vO0uTS5NMWUOxG22WzcKZUry9VwbghVubH82w60VbebJ7gdqLTE1Z2TK5d/BG1/jnDVFyJVoS1qjVCO2Vp0KskkKT2Nxa2DgtwFoA6JOI3UtQ107Ts3bipGl0IUClFiFlzZ1fuPKvdyep5w45VdyZUiiHWqX9E8UltLqZjvkrB5Tuv037HY4MTvDGUxFddabiyVj1eU3sVfi+2EoUpxdQ0GA62u+luIvZbq+xvwm+1+vA3OM+CyfmWgq43EswAbxYe+3omTMmTMuM1NylUNtqktIbDkuQklWpaj9tHqVa9iVWve1u1wO8FMv8A+vkzdYdbdkfbc0kBbTRNlWPQqItzxgZmJZqzbeUqa6JL77vmzn0cNaT6tVuLEW0KB0lKdKiCBix5Jy+zQaEy0035Y0BKEkbhA4vsNzyduT8YpKfEeIhxPLLqV5tvlBcmHE88QvDxussolQyqO+wvzWHmh6o69jcW/TtuOh3HxQ8bBJIxINCMjoqtdhXz7GzEYKzS81RI8CbpUqHUGzoZJUb3BSnYEqUtZ31WCbWNsauwYVOUhx55HkvL0syY6QEvWQlalaL2sNQF0qtfpixV/JdOrsdaHWWyFm6m1ouhR726H5GJhW/BmdHhuRaVOmR4qla/pwouMah1A9wPzY8/GBeI5myVvMbfuFqgnkgdigdb072FBHKDIQptNyC6nW2lxlxKlDuAU4asm5pq9HlIZefXU4SkgeQkLWtIJsCk6e+1ibX22wGdg51jSXlufwiQH93yS40p1WpKtarWIV6Uk2ttcY7gPEGoNFlUilMajdS2kFSwdRX+kHhRBsOwIvviBUQD+y2zfiVTPH4cjQRw+6dK1nirORpioFPXBaiIS46twpVIUhQKgUJvovZJ5V+xO2Jozmeqza7WafQENVaPKXcVCSSpKAU2ClqI3sP0nYK44wzs+FdUzC+l3Mk+XPSDcNKs0wDcn2i56q6b6jxfFDoGTKdQo7aGmWvt+1CEWQk/jkn5JOLGV8myJvM7PpmUqwhv7il7w/8ADxujMmVOUuTIeV5jz74u4+vub7hI6C+53PzQcbGwSOMRjU7zqqudiX//2Q=="/>
          <p:cNvSpPr>
            <a:spLocks noChangeAspect="1" noChangeArrowheads="1"/>
          </p:cNvSpPr>
          <p:nvPr/>
        </p:nvSpPr>
        <p:spPr bwMode="auto">
          <a:xfrm>
            <a:off x="106363" y="-37465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7652" name="AutoShape 4" descr="data:image/jpg;base64,/9j/4AAQSkZJRgABAQAAAQABAAD/2wCEAAkGBggGBQkIBwgKCQkKDSIODQwMDSAcFBAWHyEoIB8cJyojJj4nJyIvLComKzcwLyg1MDgtJDI4NTw2NiYyOC0BCQoKDQsNGQ4OGTUkHiQ1NTU1NTU1NTU1NTU1LDQ0NTU0NTU1NTU1NTU1LjU1MTU0NTU1NTQ1NTE0NTQsLCwsL//AABEIAFAAUAMBIgACEQEDEQH/xAAcAAADAQADAQEAAAAAAAAAAAAFBgcAAgMECAH/xAA1EAABAwIFAgUDAgUFAQAAAAABAgMEBREABhIhMUFRBxMiMmEUI3FCgRUzkaHRJLHB4fAW/8QAGgEAAgMBAQAAAAAAAAAAAAAAAwUBAgQABv/EADARAAEDAgMGBQIHAAAAAAAAAAEAAgMEERIxUSFBcYGR8BMiYcHRoeEFFBUyM0Kx/9oADAMBAAIRAxEAPwC442NhDz3noU1KYNPQqRJfUW2mWlWW8oci9jpQN9SjbApJBGNTuGqs1uJHa7nOnUSO4tx5ohvZa1LAQg9ie/wMTuT4rVGuNTF5fjOzG4adTzurymkXBt3Wb2O3xzgOKUpMhidmwLqFUcStpqkaCUNWIKHGylVgLAHUdiCbbpOPFUK8hmtT6h56kSpw++zTiNJAO2pZFtXFylJ3HIviI6aWc+Y8hsHXP/Fz5WRj5RtxzN0hDzrjtObQmKmU3pYcd8xKyQACoi5sN+wWL746nJWb4JPkLgzVNo1KSiO435hJQn7ZSfWCVgauPSb/ACLTTpkvKr2YWafBXFbc0K89xa3Sq9ifUoA7W3H46bdtGl0FeV502YWolWYP2ERVOIKkkgb6T3vweDcjBv0xlr4R7oX5zba6Y4fiTV6OkLrERxDGtSS9HdD7XoVpWbe9IBBF+ON8PuX8606vMIW081ZeyVoXdCj2v0O3UDEWolcbblsKhvKbW1pAjylDSUIX5uhLgHpBVubpFzyTjTUJgCKctQnY1ffc8p2E0LNEdEqSdlJCd9ZNySVE9AB9NLAbMPI7R1zCM17ZG4iNmq+isbCDkXPf14VBqSDFkMnS6y4sEsk7jf8AU2bjSobfth+xaOQSDQjMaKHNwoDnGuN0SiOuLd8q6SVLvYpQBdR/PQfJxIKSl1x/+OVBhK6tJfDcFhlRK2AUamWxpV9tW+pWoEKSbdwWLxJmmsZmg0PQ463LkaXkIIuWG91Dcgbq29343thZrtZ1IUumuXZUfooIBVYJKQHFAL3BsUosSbA2B2xWmYZ5S7kOAzPei6V4jYszPobrVWiVOW+0+tCiJDKD953ckW2Abv7U3FzuegAuHmN+FlGTQlU1l1Et0KQ84g6gb723+E2twRve+BcmnzaRJb+qjuMrFlDUn9wO1/jDbX1P0FUQgs1FpbXmOOoaILZuQQQLpB/e1/jD8gRgNYLjjolQJfcu2ckvMUasKiKjjU3HdIK21ubXTwSO43/rjnFy8pirR01QK+g1jz3mbkpR1IsL3/b+2CM/MLqW0SYNNkCGpAu7ISbauo1ABJHbHCnVmp1VxSIcFlwoF1nXbSLE3Nzxt/64xXHUZ2FlOCHK5uvJIpzTNQqD9NQ65TW5BaaeKDYDkAn8WsevOPVAnlC2kOueWWv5D5F/JJ2IPds8FPYkjrf2ZUzI3MzDGZqMPXDUr7iWNRVbobDkDqO2HzMnhpSp7SptGltQlqVuhartKV27pP8AX8YW1If4hJzXrvw2rpjRimnbZpvY+t/pbVI0ouKZVVYMWPDqtIRoeQqSAJDSUpBbSgbBAFtOwAIHqUVbV3JWYGa/Q2nWnCsaAtCidyg8X+RwfkYl7VKm0SdFenx0BwXhpeA1JWopJasoAlJuNJIGoC1ucEfDKSaFmWZRizIjssuJWy1IBCktvC+n1C9gu9r7m9zxjDL5HNlHA8/gpbJHge6K97ZHvUJMzxXp9O8So8inySw83FHqCQfeoqIIIPfr/bDflrJUuquZZrZdYMVMguOsgaSFa1LuANrXA22sBhWzg9Bo3iW0/Vad9fGXC8pLespsoEpvtttzb/Ym4PQPFeFlLLFIhSYUxxaUKWh2OpGn3KBHq7f84JRPLIWkaLPM0OcQUyZgzDDqr0jLap/8RlVSpIQhkMkJiMhSbi55Nkk3HfbbGzNM/wDoc4pokPMCpDDkpDMylIj2CG07uEr5PFjbvbHjl55hvSIsp7K8lmZT221svKfa8xCXBpSN+ne/t62wFm5qzFJrjTkVCWVMSCpCvpmgpZ9p1EK3HPFr2J6YO2pg3OA+eiEYpNE3S6gJ1OzoqfK8qltuCnsJIuhrQj1FI73PHUgDCXkIikZNzZWkqsW44isOcHUq/wDlJx0V2qVnMDDUOaliNEckrcUzFbQgOLSSFrV6jfe+/c8Y40DNFRplMkQcvxXPom5XlP8A1rDayXzsdwq1gAL82564M2qgEZAeNyGYpC8HDkjeR4E5jw0qlSpiVqqtRkeU08lX3NCSL2J631fk4YqLm5yTXZcPMTP8KmOFLLCkglCVkbgqv7j6evG1xgZB8RmSiPHj0mQouuFTYDrVioXJcFx6U7H/ABj8k+IQkQbQ6O4FL1SGlPONOJDjR3XY76uosb9cZZamN7y7Et8ADIvCcy/rvGXeSYM8R3G8kzpCnFKlwnm3As2I1IUCDx873/GJLkiuzJniM47Md8xQiEJskCwSoKA2/wCzjtieIkquU6sxVyZTzchrzXUvoTpCtSQLWO34G2NlF6DWfEou0qn/AEDLUHy1oCyoqUSEau+9+lvknqGq/hcuwNZIA12Lhf3si/jjQSiSxUAUoDD/AKl22S24eTbewV8XJJwIfo0UQ3oZbNQEJwlqS6wUoWoAeclG+4tpUDe9gTYXxa860Fqu0J1pxsuJ0FK0DlSCNwPnqMRKizn6JVV5crjyUCONTU91xSl+WnZkMo4vqJukD1AkEgDEReR7ojxHPPofZSx4Y5spF7Zjv0R3L9Ryk8QzXqO4yVEEyGZbxQSDcEp13G+9xfc9MUCN4eZNqcMOx4Ykx3CVhSZjqkqJFiffyRsevQ4ls6lqp01bj0QpQj+dHt/L3tqHdF+D09qrEb8odebp6rw0PMG+r7arXPfnBQAM04qqKOoaJKNpN+FuGdwU75t8P6M1TyaFMZp06MSoofmOEKCtyPddJPNwN+vO0uTS5NMWUOxG22WzcKZUry9VwbghVubH82w60VbebJ7gdqLTE1Z2TK5d/BG1/jnDVFyJVoS1qjVCO2Vp0KskkKT2Nxa2DgtwFoA6JOI3UtQ107Ts3bipGl0IUClFiFlzZ1fuPKvdyep5w45VdyZUiiHWqX9E8UltLqZjvkrB5Tuv037HY4MTvDGUxFddabiyVj1eU3sVfi+2EoUpxdQ0GA62u+luIvZbq+xvwm+1+vA3OM+CyfmWgq43EswAbxYe+3omTMmTMuM1NylUNtqktIbDkuQklWpaj9tHqVa9iVWve1u1wO8FMv8A+vkzdYdbdkfbc0kBbTRNlWPQqItzxgZmJZqzbeUqa6JL77vmzn0cNaT6tVuLEW0KB0lKdKiCBix5Jy+zQaEy0035Y0BKEkbhA4vsNzyduT8YpKfEeIhxPLLqV5tvlBcmHE88QvDxussolQyqO+wvzWHmh6o69jcW/TtuOh3HxQ8bBJIxINCMjoqtdhXz7GzEYKzS81RI8CbpUqHUGzoZJUb3BSnYEqUtZ31WCbWNsauwYVOUhx55HkvL0syY6QEvWQlalaL2sNQF0qtfpixV/JdOrsdaHWWyFm6m1ouhR726H5GJhW/BmdHhuRaVOmR4qla/pwouMah1A9wPzY8/GBeI5myVvMbfuFqgnkgdigdb072FBHKDIQptNyC6nW2lxlxKlDuAU4asm5pq9HlIZefXU4SkgeQkLWtIJsCk6e+1ibX22wGdg51jSXlufwiQH93yS40p1WpKtarWIV6Uk2ttcY7gPEGoNFlUilMajdS2kFSwdRX+kHhRBsOwIvviBUQD+y2zfiVTPH4cjQRw+6dK1nirORpioFPXBaiIS46twpVIUhQKgUJvovZJ5V+xO2Jozmeqza7WafQENVaPKXcVCSSpKAU2ClqI3sP0nYK44wzs+FdUzC+l3Mk+XPSDcNKs0wDcn2i56q6b6jxfFDoGTKdQo7aGmWvt+1CEWQk/jkn5JOLGV8myJvM7PpmUqwhv7il7w/8ADxujMmVOUuTIeV5jz74u4+vub7hI6C+53PzQcbGwSOMRjU7zqqudiX//2Q=="/>
          <p:cNvSpPr>
            <a:spLocks noChangeAspect="1" noChangeArrowheads="1"/>
          </p:cNvSpPr>
          <p:nvPr/>
        </p:nvSpPr>
        <p:spPr bwMode="auto">
          <a:xfrm>
            <a:off x="106363" y="-37465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0" y="3922693"/>
            <a:ext cx="6096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U.S. Surface Navy Electrical Leap </a:t>
            </a:r>
            <a:r>
              <a:rPr lang="en-US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Forward…</a:t>
            </a:r>
            <a:endParaRPr lang="en-US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….a Vision for the Future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3047999" y="4800600"/>
            <a:ext cx="6019089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Defense Energy Summit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Naval Post Graduate School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02 November 2018 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1" i="0" u="none" strike="noStrike" kern="1200" cap="all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Mr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Stephen P. Markle, PE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Electric Ships Office (PMS320)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Director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&amp; Program Manager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202.781.4427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stephen.markle@navy.mil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6464952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112">
            <a:extLst>
              <a:ext uri="{FF2B5EF4-FFF2-40B4-BE49-F238E27FC236}">
                <a16:creationId xmlns:a16="http://schemas.microsoft.com/office/drawing/2014/main" id="{E7BAEB99-448E-4D22-81FD-43E3E81760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83" y="420291"/>
            <a:ext cx="9006840" cy="6066234"/>
          </a:xfrm>
          <a:prstGeom prst="rect">
            <a:avLst/>
          </a:prstGeom>
          <a:solidFill>
            <a:srgbClr val="E8E8E8"/>
          </a:solidFill>
          <a:ln w="19050">
            <a:noFill/>
            <a:miter lim="800000"/>
            <a:headEnd/>
            <a:tailEnd/>
          </a:ln>
        </p:spPr>
        <p:txBody>
          <a:bodyPr lIns="100913" tIns="50457" rIns="100913" bIns="50457" anchor="ctr"/>
          <a:lstStyle>
            <a:lvl1pPr defTabSz="963613" eaLnBrk="0" hangingPunct="0">
              <a:tabLst>
                <a:tab pos="12573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defTabSz="963613" eaLnBrk="0" hangingPunct="0">
              <a:tabLst>
                <a:tab pos="12573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defTabSz="963613" eaLnBrk="0" hangingPunct="0">
              <a:tabLst>
                <a:tab pos="12573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defTabSz="963613" eaLnBrk="0" hangingPunct="0">
              <a:tabLst>
                <a:tab pos="12573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defTabSz="963613" eaLnBrk="0" hangingPunct="0">
              <a:tabLst>
                <a:tab pos="12573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tabLst>
                <a:tab pos="12573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tabLst>
                <a:tab pos="12573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tabLst>
                <a:tab pos="12573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tabLst>
                <a:tab pos="12573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>
              <a:solidFill>
                <a:srgbClr val="FFFFFF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015997F-AD1A-486A-83DA-BD8B016FD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382" y="2414405"/>
            <a:ext cx="4572000" cy="2819448"/>
          </a:xfrm>
          <a:prstGeom prst="rect">
            <a:avLst/>
          </a:prstGeom>
        </p:spPr>
      </p:pic>
      <p:sp>
        <p:nvSpPr>
          <p:cNvPr id="79" name="Snip Single Corner Rectangle 74">
            <a:extLst>
              <a:ext uri="{FF2B5EF4-FFF2-40B4-BE49-F238E27FC236}">
                <a16:creationId xmlns:a16="http://schemas.microsoft.com/office/drawing/2014/main" id="{4DE0C35B-A957-4E78-8CAF-70566C6EEE75}"/>
              </a:ext>
            </a:extLst>
          </p:cNvPr>
          <p:cNvSpPr/>
          <p:nvPr/>
        </p:nvSpPr>
        <p:spPr bwMode="auto">
          <a:xfrm>
            <a:off x="45121" y="54531"/>
            <a:ext cx="6251984" cy="365760"/>
          </a:xfrm>
          <a:prstGeom prst="snip1Rect">
            <a:avLst>
              <a:gd name="adj" fmla="val 41176"/>
            </a:avLst>
          </a:prstGeom>
          <a:solidFill>
            <a:srgbClr val="003057"/>
          </a:solidFill>
          <a:ln w="6350">
            <a:noFill/>
            <a:miter lim="800000"/>
            <a:headEnd/>
            <a:tailEnd/>
          </a:ln>
        </p:spPr>
        <p:txBody>
          <a:bodyPr lIns="100913" tIns="274320" rIns="100913" bIns="50457" rtlCol="0" anchor="b" anchorCtr="0">
            <a:noAutofit/>
          </a:bodyPr>
          <a:lstStyle/>
          <a:p>
            <a:pPr>
              <a:defRPr/>
            </a:pPr>
            <a:r>
              <a:rPr lang="en-US" sz="2000" b="1" kern="0" cap="small" dirty="0">
                <a:solidFill>
                  <a:prstClr val="white"/>
                </a:solidFill>
                <a:latin typeface="Arial Narrow" panose="020B0606020202030204" pitchFamily="34" charset="0"/>
              </a:rPr>
              <a:t>IPES Required to Access Total Ship Power</a:t>
            </a:r>
          </a:p>
        </p:txBody>
      </p:sp>
      <p:sp>
        <p:nvSpPr>
          <p:cNvPr id="43" name="Rounded Rectangle 64">
            <a:extLst>
              <a:ext uri="{FF2B5EF4-FFF2-40B4-BE49-F238E27FC236}">
                <a16:creationId xmlns:a16="http://schemas.microsoft.com/office/drawing/2014/main" id="{44D778AF-F224-4EB4-9BAD-05A836769C76}"/>
              </a:ext>
            </a:extLst>
          </p:cNvPr>
          <p:cNvSpPr/>
          <p:nvPr/>
        </p:nvSpPr>
        <p:spPr>
          <a:xfrm>
            <a:off x="194075" y="585171"/>
            <a:ext cx="3754819" cy="163735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9525" cap="flat" cmpd="sng" algn="ctr">
            <a:solidFill>
              <a:srgbClr val="7030A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4E99C5B-5633-4A70-8E6A-008DE4BA9918}"/>
              </a:ext>
            </a:extLst>
          </p:cNvPr>
          <p:cNvSpPr txBox="1"/>
          <p:nvPr/>
        </p:nvSpPr>
        <p:spPr>
          <a:xfrm>
            <a:off x="503687" y="576609"/>
            <a:ext cx="32163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200" b="1" dirty="0">
                <a:solidFill>
                  <a:srgbClr val="795B9E"/>
                </a:solidFill>
                <a:latin typeface="Arial Narrow" panose="020B0606020202030204" pitchFamily="34" charset="0"/>
                <a:cs typeface="Arial" charset="0"/>
              </a:rPr>
              <a:t>Integrated Power System (IPS) Architecture:</a:t>
            </a:r>
          </a:p>
          <a:p>
            <a:pPr algn="ctr">
              <a:defRPr/>
            </a:pPr>
            <a:r>
              <a:rPr lang="en-US" sz="1200" b="1" dirty="0">
                <a:solidFill>
                  <a:srgbClr val="795B9E"/>
                </a:solidFill>
                <a:latin typeface="Arial Narrow" panose="020B0606020202030204" pitchFamily="34" charset="0"/>
                <a:cs typeface="Arial" charset="0"/>
              </a:rPr>
              <a:t> Shares Propulsion Plant with Ship Service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572C5861-37DB-43EF-AFD6-313A00E54105}"/>
              </a:ext>
            </a:extLst>
          </p:cNvPr>
          <p:cNvGrpSpPr/>
          <p:nvPr/>
        </p:nvGrpSpPr>
        <p:grpSpPr>
          <a:xfrm>
            <a:off x="3646524" y="1055552"/>
            <a:ext cx="81919" cy="685187"/>
            <a:chOff x="5602724" y="1437645"/>
            <a:chExt cx="179440" cy="1438604"/>
          </a:xfrm>
        </p:grpSpPr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F19A5DF1-5B8C-4BDE-A6AD-7FBAB56F4F81}"/>
                </a:ext>
              </a:extLst>
            </p:cNvPr>
            <p:cNvSpPr/>
            <p:nvPr/>
          </p:nvSpPr>
          <p:spPr>
            <a:xfrm>
              <a:off x="5602724" y="2139709"/>
              <a:ext cx="179433" cy="736540"/>
            </a:xfrm>
            <a:prstGeom prst="ellipse">
              <a:avLst/>
            </a:prstGeom>
            <a:solidFill>
              <a:sysClr val="window" lastClr="FFFFFF">
                <a:lumMod val="75000"/>
              </a:sysClr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800" kern="0" dirty="0">
                <a:solidFill>
                  <a:prstClr val="white"/>
                </a:solidFill>
                <a:latin typeface="Arial Narrow" panose="020B0606020202030204" pitchFamily="34" charset="0"/>
                <a:cs typeface="Arial" charset="0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5F54802D-88C7-4F8F-9694-06BE31A79390}"/>
                </a:ext>
              </a:extLst>
            </p:cNvPr>
            <p:cNvSpPr/>
            <p:nvPr/>
          </p:nvSpPr>
          <p:spPr>
            <a:xfrm>
              <a:off x="5602731" y="1437645"/>
              <a:ext cx="179433" cy="736545"/>
            </a:xfrm>
            <a:prstGeom prst="ellipse">
              <a:avLst/>
            </a:prstGeom>
            <a:solidFill>
              <a:sysClr val="window" lastClr="FFFFFF">
                <a:lumMod val="75000"/>
              </a:sysClr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800" kern="0" dirty="0">
                <a:solidFill>
                  <a:prstClr val="white"/>
                </a:solidFill>
                <a:latin typeface="Arial Narrow" panose="020B0606020202030204" pitchFamily="34" charset="0"/>
                <a:cs typeface="Arial" charset="0"/>
              </a:endParaRPr>
            </a:p>
          </p:txBody>
        </p:sp>
      </p:grp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942639A9-ED59-4003-A652-6E06163163ED}"/>
              </a:ext>
            </a:extLst>
          </p:cNvPr>
          <p:cNvCxnSpPr/>
          <p:nvPr/>
        </p:nvCxnSpPr>
        <p:spPr>
          <a:xfrm>
            <a:off x="2150370" y="1708303"/>
            <a:ext cx="262232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headEnd type="none" w="med" len="med"/>
            <a:tailEnd type="triangle" w="med" len="med"/>
          </a:ln>
          <a:effectLst/>
        </p:spPr>
      </p:cxnSp>
      <p:sp>
        <p:nvSpPr>
          <p:cNvPr id="49" name="Snip and Round Single Corner Rectangle 75">
            <a:extLst>
              <a:ext uri="{FF2B5EF4-FFF2-40B4-BE49-F238E27FC236}">
                <a16:creationId xmlns:a16="http://schemas.microsoft.com/office/drawing/2014/main" id="{A3DCE4B9-3C3E-4915-9107-AF4C8A6EFCCB}"/>
              </a:ext>
            </a:extLst>
          </p:cNvPr>
          <p:cNvSpPr/>
          <p:nvPr/>
        </p:nvSpPr>
        <p:spPr>
          <a:xfrm>
            <a:off x="297850" y="1538644"/>
            <a:ext cx="480012" cy="339318"/>
          </a:xfrm>
          <a:prstGeom prst="snipRoundRect">
            <a:avLst>
              <a:gd name="adj1" fmla="val 16667"/>
              <a:gd name="adj2" fmla="val 44276"/>
            </a:avLst>
          </a:prstGeom>
          <a:solidFill>
            <a:srgbClr val="C0504D">
              <a:lumMod val="60000"/>
              <a:lumOff val="4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800" kern="0" dirty="0">
                <a:solidFill>
                  <a:prstClr val="black"/>
                </a:solidFill>
                <a:latin typeface="Arial Narrow" panose="020B0606020202030204" pitchFamily="34" charset="0"/>
                <a:cs typeface="Arial" charset="0"/>
              </a:rPr>
              <a:t>Fuel</a:t>
            </a:r>
          </a:p>
        </p:txBody>
      </p:sp>
      <p:cxnSp>
        <p:nvCxnSpPr>
          <p:cNvPr id="50" name="Elbow Connector 76">
            <a:extLst>
              <a:ext uri="{FF2B5EF4-FFF2-40B4-BE49-F238E27FC236}">
                <a16:creationId xmlns:a16="http://schemas.microsoft.com/office/drawing/2014/main" id="{0763FFA9-5C56-47D3-BAF8-282631FAAFF9}"/>
              </a:ext>
            </a:extLst>
          </p:cNvPr>
          <p:cNvCxnSpPr>
            <a:stCxn id="49" idx="0"/>
            <a:endCxn id="51" idx="2"/>
          </p:cNvCxnSpPr>
          <p:nvPr/>
        </p:nvCxnSpPr>
        <p:spPr>
          <a:xfrm flipV="1">
            <a:off x="777862" y="1708303"/>
            <a:ext cx="236451" cy="1"/>
          </a:xfrm>
          <a:prstGeom prst="bentConnector3">
            <a:avLst>
              <a:gd name="adj1" fmla="val 50000"/>
            </a:avLst>
          </a:prstGeom>
          <a:noFill/>
          <a:ln w="31750" cap="flat" cmpd="sng" algn="ctr">
            <a:solidFill>
              <a:srgbClr val="00B050"/>
            </a:solidFill>
            <a:prstDash val="solid"/>
            <a:headEnd type="none" w="med" len="med"/>
            <a:tailEnd type="triangle" w="med" len="med"/>
          </a:ln>
          <a:effectLst/>
        </p:spPr>
      </p:cxnSp>
      <p:sp>
        <p:nvSpPr>
          <p:cNvPr id="51" name="Snip Same Side Corner Rectangle 77">
            <a:extLst>
              <a:ext uri="{FF2B5EF4-FFF2-40B4-BE49-F238E27FC236}">
                <a16:creationId xmlns:a16="http://schemas.microsoft.com/office/drawing/2014/main" id="{50935E80-D4B7-4BF9-B1F1-A1445D412A75}"/>
              </a:ext>
            </a:extLst>
          </p:cNvPr>
          <p:cNvSpPr/>
          <p:nvPr/>
        </p:nvSpPr>
        <p:spPr>
          <a:xfrm>
            <a:off x="1014313" y="1548714"/>
            <a:ext cx="518551" cy="319178"/>
          </a:xfrm>
          <a:prstGeom prst="snip2SameRect">
            <a:avLst/>
          </a:prstGeom>
          <a:solidFill>
            <a:srgbClr val="4F81BD">
              <a:lumMod val="60000"/>
              <a:lumOff val="4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800" kern="0" dirty="0">
                <a:solidFill>
                  <a:prstClr val="black"/>
                </a:solidFill>
                <a:latin typeface="Arial Narrow" panose="020B0606020202030204" pitchFamily="34" charset="0"/>
                <a:cs typeface="Arial" charset="0"/>
              </a:rPr>
              <a:t>Gas Turbine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7ABBF789-3260-41F2-8CC0-87DE4BD06D73}"/>
              </a:ext>
            </a:extLst>
          </p:cNvPr>
          <p:cNvCxnSpPr/>
          <p:nvPr/>
        </p:nvCxnSpPr>
        <p:spPr>
          <a:xfrm>
            <a:off x="1540787" y="1708304"/>
            <a:ext cx="197912" cy="1"/>
          </a:xfrm>
          <a:prstGeom prst="line">
            <a:avLst/>
          </a:prstGeom>
          <a:noFill/>
          <a:ln w="76200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53" name="Rectangle 52">
            <a:extLst>
              <a:ext uri="{FF2B5EF4-FFF2-40B4-BE49-F238E27FC236}">
                <a16:creationId xmlns:a16="http://schemas.microsoft.com/office/drawing/2014/main" id="{82C26E97-4EF1-4C67-8AA6-5491E2E3B6F8}"/>
              </a:ext>
            </a:extLst>
          </p:cNvPr>
          <p:cNvSpPr/>
          <p:nvPr/>
        </p:nvSpPr>
        <p:spPr>
          <a:xfrm rot="5400000">
            <a:off x="2096460" y="1549606"/>
            <a:ext cx="910509" cy="295099"/>
          </a:xfrm>
          <a:prstGeom prst="rect">
            <a:avLst/>
          </a:prstGeom>
          <a:solidFill>
            <a:srgbClr val="8064A2">
              <a:lumMod val="40000"/>
              <a:lumOff val="6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900" kern="0" dirty="0">
                <a:solidFill>
                  <a:prstClr val="black"/>
                </a:solidFill>
                <a:latin typeface="Arial Narrow" panose="020B0606020202030204" pitchFamily="34" charset="0"/>
                <a:cs typeface="Arial" charset="0"/>
              </a:rPr>
              <a:t>Distribution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DFE2E0B5-3BB5-4C87-8E0E-9C6669E73993}"/>
              </a:ext>
            </a:extLst>
          </p:cNvPr>
          <p:cNvCxnSpPr/>
          <p:nvPr/>
        </p:nvCxnSpPr>
        <p:spPr>
          <a:xfrm>
            <a:off x="2699265" y="1398611"/>
            <a:ext cx="268264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392F965-630D-47BF-A23E-E022B0525D54}"/>
              </a:ext>
            </a:extLst>
          </p:cNvPr>
          <p:cNvCxnSpPr/>
          <p:nvPr/>
        </p:nvCxnSpPr>
        <p:spPr>
          <a:xfrm>
            <a:off x="3273981" y="1398145"/>
            <a:ext cx="413503" cy="0"/>
          </a:xfrm>
          <a:prstGeom prst="line">
            <a:avLst/>
          </a:prstGeom>
          <a:noFill/>
          <a:ln w="76200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56" name="Oval 55">
            <a:extLst>
              <a:ext uri="{FF2B5EF4-FFF2-40B4-BE49-F238E27FC236}">
                <a16:creationId xmlns:a16="http://schemas.microsoft.com/office/drawing/2014/main" id="{A297E4D8-DB8D-46BA-A793-B0F05455B42E}"/>
              </a:ext>
            </a:extLst>
          </p:cNvPr>
          <p:cNvSpPr/>
          <p:nvPr/>
        </p:nvSpPr>
        <p:spPr>
          <a:xfrm>
            <a:off x="2961465" y="1192776"/>
            <a:ext cx="434949" cy="394735"/>
          </a:xfrm>
          <a:prstGeom prst="ellipse">
            <a:avLst/>
          </a:prstGeom>
          <a:solidFill>
            <a:srgbClr val="9BBB59">
              <a:lumMod val="40000"/>
              <a:lumOff val="6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100" b="1" kern="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90F550F-0F91-43E4-B3D8-87DA826089B6}"/>
              </a:ext>
            </a:extLst>
          </p:cNvPr>
          <p:cNvSpPr txBox="1"/>
          <p:nvPr/>
        </p:nvSpPr>
        <p:spPr>
          <a:xfrm>
            <a:off x="2893890" y="1230995"/>
            <a:ext cx="554779" cy="304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800" dirty="0">
                <a:solidFill>
                  <a:prstClr val="black"/>
                </a:solidFill>
                <a:latin typeface="Arial Narrow" panose="020B0606020202030204" pitchFamily="34" charset="0"/>
                <a:cs typeface="Arial" charset="0"/>
              </a:rPr>
              <a:t>Electric Motor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8D7A56A0-7842-44A1-BAE3-F8B5760044F1}"/>
              </a:ext>
            </a:extLst>
          </p:cNvPr>
          <p:cNvCxnSpPr/>
          <p:nvPr/>
        </p:nvCxnSpPr>
        <p:spPr>
          <a:xfrm>
            <a:off x="2699265" y="2015186"/>
            <a:ext cx="268264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headEnd type="none" w="med" len="med"/>
            <a:tailEnd type="triangle" w="med" len="med"/>
          </a:ln>
          <a:effectLst/>
        </p:spPr>
      </p:cxnSp>
      <p:sp>
        <p:nvSpPr>
          <p:cNvPr id="59" name="Rectangle 58">
            <a:extLst>
              <a:ext uri="{FF2B5EF4-FFF2-40B4-BE49-F238E27FC236}">
                <a16:creationId xmlns:a16="http://schemas.microsoft.com/office/drawing/2014/main" id="{111BC74E-F402-46EA-A25C-F168AD45CF4D}"/>
              </a:ext>
            </a:extLst>
          </p:cNvPr>
          <p:cNvSpPr/>
          <p:nvPr/>
        </p:nvSpPr>
        <p:spPr>
          <a:xfrm>
            <a:off x="2956570" y="1660593"/>
            <a:ext cx="566037" cy="491817"/>
          </a:xfrm>
          <a:prstGeom prst="rect">
            <a:avLst/>
          </a:prstGeom>
          <a:solidFill>
            <a:srgbClr val="F79646">
              <a:lumMod val="60000"/>
              <a:lumOff val="4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800" kern="0" dirty="0">
              <a:solidFill>
                <a:prstClr val="white"/>
              </a:solidFill>
              <a:latin typeface="Arial Narrow" panose="020B0606020202030204" pitchFamily="34" charset="0"/>
              <a:cs typeface="Arial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B90AF7D-5408-456F-9731-1CF384EE58B1}"/>
              </a:ext>
            </a:extLst>
          </p:cNvPr>
          <p:cNvSpPr txBox="1"/>
          <p:nvPr/>
        </p:nvSpPr>
        <p:spPr>
          <a:xfrm>
            <a:off x="2943300" y="1657914"/>
            <a:ext cx="60353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900" dirty="0">
                <a:solidFill>
                  <a:prstClr val="black"/>
                </a:solidFill>
                <a:latin typeface="Arial Narrow" panose="020B0606020202030204" pitchFamily="34" charset="0"/>
                <a:cs typeface="Arial" charset="0"/>
              </a:rPr>
              <a:t>Ship Service &amp; Weapons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8E5DF770-7D3F-441D-9C68-55E4D74F4E6E}"/>
              </a:ext>
            </a:extLst>
          </p:cNvPr>
          <p:cNvCxnSpPr/>
          <p:nvPr/>
        </p:nvCxnSpPr>
        <p:spPr>
          <a:xfrm>
            <a:off x="194075" y="997189"/>
            <a:ext cx="3754819" cy="0"/>
          </a:xfrm>
          <a:prstGeom prst="line">
            <a:avLst/>
          </a:prstGeom>
          <a:ln w="25400" cap="rnd">
            <a:solidFill>
              <a:srgbClr val="795B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49A6CD4A-EF28-42EE-9F68-4D645D15BD44}"/>
              </a:ext>
            </a:extLst>
          </p:cNvPr>
          <p:cNvCxnSpPr/>
          <p:nvPr/>
        </p:nvCxnSpPr>
        <p:spPr>
          <a:xfrm>
            <a:off x="194075" y="590239"/>
            <a:ext cx="3754819" cy="0"/>
          </a:xfrm>
          <a:prstGeom prst="line">
            <a:avLst/>
          </a:prstGeom>
          <a:ln w="25400" cap="rnd">
            <a:solidFill>
              <a:srgbClr val="795B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>
            <a:extLst>
              <a:ext uri="{FF2B5EF4-FFF2-40B4-BE49-F238E27FC236}">
                <a16:creationId xmlns:a16="http://schemas.microsoft.com/office/drawing/2014/main" id="{892BD24E-95DC-4862-9FDE-9646216E2C7F}"/>
              </a:ext>
            </a:extLst>
          </p:cNvPr>
          <p:cNvSpPr/>
          <p:nvPr/>
        </p:nvSpPr>
        <p:spPr>
          <a:xfrm>
            <a:off x="218375" y="1031219"/>
            <a:ext cx="10807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 kern="0" dirty="0">
                <a:solidFill>
                  <a:srgbClr val="7030A0"/>
                </a:solidFill>
                <a:latin typeface="Arial Narrow" panose="020B0606020202030204" pitchFamily="34" charset="0"/>
                <a:cs typeface="Arial" charset="0"/>
              </a:rPr>
              <a:t>DDG 1000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EF698E7A-3C77-4E15-9A21-20FDB9CF9E83}"/>
              </a:ext>
            </a:extLst>
          </p:cNvPr>
          <p:cNvSpPr/>
          <p:nvPr/>
        </p:nvSpPr>
        <p:spPr>
          <a:xfrm>
            <a:off x="1705469" y="1567636"/>
            <a:ext cx="476079" cy="262446"/>
          </a:xfrm>
          <a:prstGeom prst="ellipse">
            <a:avLst/>
          </a:prstGeom>
          <a:solidFill>
            <a:srgbClr val="9BBB59">
              <a:lumMod val="40000"/>
              <a:lumOff val="60000"/>
            </a:srgbClr>
          </a:solidFill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900" kern="0" dirty="0">
              <a:solidFill>
                <a:prstClr val="black"/>
              </a:solidFill>
              <a:latin typeface="Arial Narrow" panose="020B0606020202030204" pitchFamily="34" charset="0"/>
              <a:cs typeface="Arial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8F9EE4AA-3C02-4D5C-90AD-5B4595C0C415}"/>
              </a:ext>
            </a:extLst>
          </p:cNvPr>
          <p:cNvSpPr txBox="1"/>
          <p:nvPr/>
        </p:nvSpPr>
        <p:spPr>
          <a:xfrm>
            <a:off x="1638773" y="1592534"/>
            <a:ext cx="601913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800" kern="0" dirty="0">
                <a:solidFill>
                  <a:prstClr val="black"/>
                </a:solidFill>
                <a:latin typeface="Arial Narrow" panose="020B0606020202030204" pitchFamily="34" charset="0"/>
                <a:cs typeface="Arial" charset="0"/>
              </a:rPr>
              <a:t>Generator</a:t>
            </a:r>
          </a:p>
        </p:txBody>
      </p:sp>
      <p:sp>
        <p:nvSpPr>
          <p:cNvPr id="87" name="Rounded Rectangle 64">
            <a:extLst>
              <a:ext uri="{FF2B5EF4-FFF2-40B4-BE49-F238E27FC236}">
                <a16:creationId xmlns:a16="http://schemas.microsoft.com/office/drawing/2014/main" id="{A74E44EB-4B9E-4A39-88AD-09BC07768433}"/>
              </a:ext>
            </a:extLst>
          </p:cNvPr>
          <p:cNvSpPr/>
          <p:nvPr/>
        </p:nvSpPr>
        <p:spPr>
          <a:xfrm>
            <a:off x="5200137" y="569017"/>
            <a:ext cx="3754822" cy="163735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9525" cap="flat" cmpd="sng" algn="ctr">
            <a:solidFill>
              <a:srgbClr val="7030A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29706A33-F27F-44F5-8B91-C7F078E2C3E5}"/>
              </a:ext>
            </a:extLst>
          </p:cNvPr>
          <p:cNvSpPr txBox="1"/>
          <p:nvPr/>
        </p:nvSpPr>
        <p:spPr>
          <a:xfrm>
            <a:off x="5509752" y="560455"/>
            <a:ext cx="3216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200" b="1" dirty="0">
                <a:solidFill>
                  <a:srgbClr val="795B9E"/>
                </a:solidFill>
                <a:latin typeface="Arial Narrow" panose="020B0606020202030204" pitchFamily="34" charset="0"/>
                <a:cs typeface="Arial" charset="0"/>
              </a:rPr>
              <a:t>Integrated Power &amp; Energy System (IPES) =</a:t>
            </a:r>
          </a:p>
          <a:p>
            <a:pPr algn="ctr">
              <a:defRPr/>
            </a:pPr>
            <a:r>
              <a:rPr lang="en-US" sz="1200" b="1" dirty="0">
                <a:solidFill>
                  <a:srgbClr val="795B9E"/>
                </a:solidFill>
                <a:latin typeface="Arial Narrow" panose="020B0606020202030204" pitchFamily="34" charset="0"/>
                <a:cs typeface="Arial" charset="0"/>
              </a:rPr>
              <a:t>IPS + Shared Energy + Advanced Controls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187B3CBA-3617-40F0-9FEC-4592E65B294D}"/>
              </a:ext>
            </a:extLst>
          </p:cNvPr>
          <p:cNvGrpSpPr/>
          <p:nvPr/>
        </p:nvGrpSpPr>
        <p:grpSpPr>
          <a:xfrm>
            <a:off x="8795442" y="1039398"/>
            <a:ext cx="81939" cy="685187"/>
            <a:chOff x="5602724" y="1437645"/>
            <a:chExt cx="179485" cy="1438604"/>
          </a:xfrm>
        </p:grpSpPr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1D1029CD-31C2-4B65-ADA4-B3AD8B2D1160}"/>
                </a:ext>
              </a:extLst>
            </p:cNvPr>
            <p:cNvSpPr/>
            <p:nvPr/>
          </p:nvSpPr>
          <p:spPr>
            <a:xfrm>
              <a:off x="5602724" y="2139709"/>
              <a:ext cx="179433" cy="736540"/>
            </a:xfrm>
            <a:prstGeom prst="ellipse">
              <a:avLst/>
            </a:prstGeom>
            <a:solidFill>
              <a:sysClr val="window" lastClr="FFFFFF">
                <a:lumMod val="75000"/>
              </a:sysClr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800" kern="0" dirty="0">
                <a:solidFill>
                  <a:prstClr val="white"/>
                </a:solidFill>
                <a:latin typeface="Arial Narrow" panose="020B0606020202030204" pitchFamily="34" charset="0"/>
                <a:cs typeface="Arial" charset="0"/>
              </a:endParaRPr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97F32097-3D30-4238-9401-D28853FA06E5}"/>
                </a:ext>
              </a:extLst>
            </p:cNvPr>
            <p:cNvSpPr/>
            <p:nvPr/>
          </p:nvSpPr>
          <p:spPr>
            <a:xfrm>
              <a:off x="5602777" y="1437645"/>
              <a:ext cx="179432" cy="736545"/>
            </a:xfrm>
            <a:prstGeom prst="ellipse">
              <a:avLst/>
            </a:prstGeom>
            <a:solidFill>
              <a:sysClr val="window" lastClr="FFFFFF">
                <a:lumMod val="75000"/>
              </a:sysClr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800" kern="0" dirty="0">
                <a:solidFill>
                  <a:prstClr val="white"/>
                </a:solidFill>
                <a:latin typeface="Arial Narrow" panose="020B0606020202030204" pitchFamily="34" charset="0"/>
                <a:cs typeface="Arial" charset="0"/>
              </a:endParaRPr>
            </a:p>
          </p:txBody>
        </p:sp>
      </p:grp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11D78EEA-2DC5-4331-8064-0373F794A3C2}"/>
              </a:ext>
            </a:extLst>
          </p:cNvPr>
          <p:cNvCxnSpPr>
            <a:cxnSpLocks/>
          </p:cNvCxnSpPr>
          <p:nvPr/>
        </p:nvCxnSpPr>
        <p:spPr>
          <a:xfrm>
            <a:off x="7099287" y="1682624"/>
            <a:ext cx="192280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headEnd type="none" w="med" len="med"/>
            <a:tailEnd type="triangle" w="med" len="med"/>
          </a:ln>
          <a:effectLst/>
        </p:spPr>
      </p:cxnSp>
      <p:sp>
        <p:nvSpPr>
          <p:cNvPr id="91" name="Snip and Round Single Corner Rectangle 75">
            <a:extLst>
              <a:ext uri="{FF2B5EF4-FFF2-40B4-BE49-F238E27FC236}">
                <a16:creationId xmlns:a16="http://schemas.microsoft.com/office/drawing/2014/main" id="{9CB19526-133E-4191-8832-CFA4B4D34E20}"/>
              </a:ext>
            </a:extLst>
          </p:cNvPr>
          <p:cNvSpPr/>
          <p:nvPr/>
        </p:nvSpPr>
        <p:spPr>
          <a:xfrm>
            <a:off x="5246765" y="1522490"/>
            <a:ext cx="480012" cy="339318"/>
          </a:xfrm>
          <a:prstGeom prst="snipRoundRect">
            <a:avLst>
              <a:gd name="adj1" fmla="val 16667"/>
              <a:gd name="adj2" fmla="val 44276"/>
            </a:avLst>
          </a:prstGeom>
          <a:solidFill>
            <a:srgbClr val="C0504D">
              <a:lumMod val="60000"/>
              <a:lumOff val="4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800" kern="0" dirty="0">
                <a:solidFill>
                  <a:prstClr val="black"/>
                </a:solidFill>
                <a:latin typeface="Arial Narrow" panose="020B0606020202030204" pitchFamily="34" charset="0"/>
                <a:cs typeface="Arial" charset="0"/>
              </a:rPr>
              <a:t>Fuel</a:t>
            </a:r>
          </a:p>
        </p:txBody>
      </p:sp>
      <p:cxnSp>
        <p:nvCxnSpPr>
          <p:cNvPr id="92" name="Elbow Connector 76">
            <a:extLst>
              <a:ext uri="{FF2B5EF4-FFF2-40B4-BE49-F238E27FC236}">
                <a16:creationId xmlns:a16="http://schemas.microsoft.com/office/drawing/2014/main" id="{E8ADEDB8-989D-4FE9-A48F-C565ADB5816B}"/>
              </a:ext>
            </a:extLst>
          </p:cNvPr>
          <p:cNvCxnSpPr>
            <a:stCxn id="91" idx="0"/>
            <a:endCxn id="93" idx="2"/>
          </p:cNvCxnSpPr>
          <p:nvPr/>
        </p:nvCxnSpPr>
        <p:spPr>
          <a:xfrm flipV="1">
            <a:off x="5726777" y="1692149"/>
            <a:ext cx="236451" cy="1"/>
          </a:xfrm>
          <a:prstGeom prst="bentConnector3">
            <a:avLst>
              <a:gd name="adj1" fmla="val 50000"/>
            </a:avLst>
          </a:prstGeom>
          <a:noFill/>
          <a:ln w="31750" cap="flat" cmpd="sng" algn="ctr">
            <a:solidFill>
              <a:srgbClr val="00B050"/>
            </a:solidFill>
            <a:prstDash val="solid"/>
            <a:headEnd type="none" w="med" len="med"/>
            <a:tailEnd type="triangle" w="med" len="med"/>
          </a:ln>
          <a:effectLst/>
        </p:spPr>
      </p:cxnSp>
      <p:sp>
        <p:nvSpPr>
          <p:cNvPr id="93" name="Snip Same Side Corner Rectangle 77">
            <a:extLst>
              <a:ext uri="{FF2B5EF4-FFF2-40B4-BE49-F238E27FC236}">
                <a16:creationId xmlns:a16="http://schemas.microsoft.com/office/drawing/2014/main" id="{30B42C48-A794-47D5-BE92-44F93771982D}"/>
              </a:ext>
            </a:extLst>
          </p:cNvPr>
          <p:cNvSpPr/>
          <p:nvPr/>
        </p:nvSpPr>
        <p:spPr>
          <a:xfrm>
            <a:off x="5963228" y="1532560"/>
            <a:ext cx="518551" cy="319178"/>
          </a:xfrm>
          <a:prstGeom prst="snip2SameRect">
            <a:avLst/>
          </a:prstGeom>
          <a:solidFill>
            <a:srgbClr val="4F81BD">
              <a:lumMod val="60000"/>
              <a:lumOff val="4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800" kern="0" dirty="0">
                <a:solidFill>
                  <a:prstClr val="black"/>
                </a:solidFill>
                <a:latin typeface="Arial Narrow" panose="020B0606020202030204" pitchFamily="34" charset="0"/>
                <a:cs typeface="Arial" charset="0"/>
              </a:rPr>
              <a:t>Gas Turbine</a:t>
            </a:r>
          </a:p>
        </p:txBody>
      </p: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6DE1B0B7-6D88-4152-A565-125972AC362C}"/>
              </a:ext>
            </a:extLst>
          </p:cNvPr>
          <p:cNvCxnSpPr/>
          <p:nvPr/>
        </p:nvCxnSpPr>
        <p:spPr>
          <a:xfrm>
            <a:off x="6489703" y="1692150"/>
            <a:ext cx="197912" cy="1"/>
          </a:xfrm>
          <a:prstGeom prst="line">
            <a:avLst/>
          </a:prstGeom>
          <a:noFill/>
          <a:ln w="76200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A148F02B-B8D5-44F0-AB1B-E505A1734FBB}"/>
              </a:ext>
            </a:extLst>
          </p:cNvPr>
          <p:cNvCxnSpPr/>
          <p:nvPr/>
        </p:nvCxnSpPr>
        <p:spPr>
          <a:xfrm>
            <a:off x="7914843" y="1373781"/>
            <a:ext cx="182880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FF58D5C5-78ED-4EB5-9CC0-21FA9868C245}"/>
              </a:ext>
            </a:extLst>
          </p:cNvPr>
          <p:cNvCxnSpPr/>
          <p:nvPr/>
        </p:nvCxnSpPr>
        <p:spPr>
          <a:xfrm>
            <a:off x="8422918" y="1381991"/>
            <a:ext cx="413504" cy="0"/>
          </a:xfrm>
          <a:prstGeom prst="line">
            <a:avLst/>
          </a:prstGeom>
          <a:noFill/>
          <a:ln w="76200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98" name="Oval 97">
            <a:extLst>
              <a:ext uri="{FF2B5EF4-FFF2-40B4-BE49-F238E27FC236}">
                <a16:creationId xmlns:a16="http://schemas.microsoft.com/office/drawing/2014/main" id="{9A609F45-82F2-4181-A3A3-C1050140F3FF}"/>
              </a:ext>
            </a:extLst>
          </p:cNvPr>
          <p:cNvSpPr/>
          <p:nvPr/>
        </p:nvSpPr>
        <p:spPr>
          <a:xfrm>
            <a:off x="8110407" y="1176622"/>
            <a:ext cx="434949" cy="394735"/>
          </a:xfrm>
          <a:prstGeom prst="ellipse">
            <a:avLst/>
          </a:prstGeom>
          <a:solidFill>
            <a:srgbClr val="9BBB59">
              <a:lumMod val="40000"/>
              <a:lumOff val="6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100" b="1" kern="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AEC1DEDD-D75E-4C48-9FFE-7741C0B5D888}"/>
              </a:ext>
            </a:extLst>
          </p:cNvPr>
          <p:cNvSpPr txBox="1"/>
          <p:nvPr/>
        </p:nvSpPr>
        <p:spPr>
          <a:xfrm>
            <a:off x="8042832" y="1214841"/>
            <a:ext cx="554780" cy="304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800" dirty="0">
                <a:solidFill>
                  <a:prstClr val="black"/>
                </a:solidFill>
                <a:latin typeface="Arial Narrow" panose="020B0606020202030204" pitchFamily="34" charset="0"/>
                <a:cs typeface="Arial" charset="0"/>
              </a:rPr>
              <a:t>Electric Motor</a:t>
            </a:r>
          </a:p>
        </p:txBody>
      </p: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9C1CD9A1-837B-4D99-99C6-238BE5887DBF}"/>
              </a:ext>
            </a:extLst>
          </p:cNvPr>
          <p:cNvCxnSpPr/>
          <p:nvPr/>
        </p:nvCxnSpPr>
        <p:spPr>
          <a:xfrm>
            <a:off x="7914843" y="2000472"/>
            <a:ext cx="182880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F2235B86-AC8A-4B4E-A83F-2BA50713D06A}"/>
              </a:ext>
            </a:extLst>
          </p:cNvPr>
          <p:cNvCxnSpPr/>
          <p:nvPr/>
        </p:nvCxnSpPr>
        <p:spPr>
          <a:xfrm>
            <a:off x="5200137" y="981035"/>
            <a:ext cx="3754822" cy="0"/>
          </a:xfrm>
          <a:prstGeom prst="line">
            <a:avLst/>
          </a:prstGeom>
          <a:ln w="25400" cap="rnd">
            <a:solidFill>
              <a:srgbClr val="795B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498B2298-4395-4B4E-B198-C480DD1AD1AC}"/>
              </a:ext>
            </a:extLst>
          </p:cNvPr>
          <p:cNvCxnSpPr/>
          <p:nvPr/>
        </p:nvCxnSpPr>
        <p:spPr>
          <a:xfrm>
            <a:off x="5200140" y="574085"/>
            <a:ext cx="3754822" cy="0"/>
          </a:xfrm>
          <a:prstGeom prst="line">
            <a:avLst/>
          </a:prstGeom>
          <a:ln w="25400" cap="rnd">
            <a:solidFill>
              <a:srgbClr val="795B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Oval 84">
            <a:extLst>
              <a:ext uri="{FF2B5EF4-FFF2-40B4-BE49-F238E27FC236}">
                <a16:creationId xmlns:a16="http://schemas.microsoft.com/office/drawing/2014/main" id="{67DD0D76-B472-471C-87FB-7B0616E24F02}"/>
              </a:ext>
            </a:extLst>
          </p:cNvPr>
          <p:cNvSpPr/>
          <p:nvPr/>
        </p:nvSpPr>
        <p:spPr>
          <a:xfrm>
            <a:off x="6654380" y="1551482"/>
            <a:ext cx="476079" cy="262446"/>
          </a:xfrm>
          <a:prstGeom prst="ellipse">
            <a:avLst/>
          </a:prstGeom>
          <a:solidFill>
            <a:srgbClr val="9BBB59">
              <a:lumMod val="40000"/>
              <a:lumOff val="60000"/>
            </a:srgbClr>
          </a:solidFill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900" kern="0" dirty="0">
              <a:solidFill>
                <a:prstClr val="black"/>
              </a:solidFill>
              <a:latin typeface="Arial Narrow" panose="020B0606020202030204" pitchFamily="34" charset="0"/>
              <a:cs typeface="Arial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25CD3978-46BB-48A1-9AD7-8C15A9E3CE89}"/>
              </a:ext>
            </a:extLst>
          </p:cNvPr>
          <p:cNvSpPr txBox="1"/>
          <p:nvPr/>
        </p:nvSpPr>
        <p:spPr>
          <a:xfrm>
            <a:off x="6585220" y="1577579"/>
            <a:ext cx="601913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800" kern="0" dirty="0">
                <a:solidFill>
                  <a:prstClr val="black"/>
                </a:solidFill>
                <a:latin typeface="Arial Narrow" panose="020B0606020202030204" pitchFamily="34" charset="0"/>
                <a:cs typeface="Arial" charset="0"/>
              </a:rPr>
              <a:t>Generator</a:t>
            </a:r>
          </a:p>
        </p:txBody>
      </p:sp>
      <p:grpSp>
        <p:nvGrpSpPr>
          <p:cNvPr id="107" name="Group 118">
            <a:extLst>
              <a:ext uri="{FF2B5EF4-FFF2-40B4-BE49-F238E27FC236}">
                <a16:creationId xmlns:a16="http://schemas.microsoft.com/office/drawing/2014/main" id="{C1738665-D491-4E9A-BE1D-71D8A7B38B4C}"/>
              </a:ext>
            </a:extLst>
          </p:cNvPr>
          <p:cNvGrpSpPr>
            <a:grpSpLocks noChangeAspect="1"/>
          </p:cNvGrpSpPr>
          <p:nvPr/>
        </p:nvGrpSpPr>
        <p:grpSpPr bwMode="auto">
          <a:xfrm rot="5400000">
            <a:off x="7079571" y="1259615"/>
            <a:ext cx="1097280" cy="656846"/>
            <a:chOff x="2801582" y="4572000"/>
            <a:chExt cx="1794376" cy="1074236"/>
          </a:xfrm>
        </p:grpSpPr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124C15D2-3B91-4417-BC10-30892CB29B17}"/>
                </a:ext>
              </a:extLst>
            </p:cNvPr>
            <p:cNvSpPr/>
            <p:nvPr/>
          </p:nvSpPr>
          <p:spPr>
            <a:xfrm>
              <a:off x="2801582" y="4572000"/>
              <a:ext cx="1794376" cy="1074236"/>
            </a:xfrm>
            <a:prstGeom prst="rect">
              <a:avLst/>
            </a:prstGeom>
            <a:solidFill>
              <a:srgbClr val="8064A2">
                <a:lumMod val="40000"/>
                <a:lumOff val="60000"/>
              </a:srgbClr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sz="700" b="1" kern="0" dirty="0">
                  <a:solidFill>
                    <a:prstClr val="black"/>
                  </a:solidFill>
                  <a:latin typeface="Arial Narrow" panose="020B0606020202030204" pitchFamily="34" charset="0"/>
                  <a:cs typeface="Arial" charset="0"/>
                </a:rPr>
                <a:t>Distribution</a:t>
              </a:r>
            </a:p>
            <a:p>
              <a:pPr algn="ctr">
                <a:defRPr/>
              </a:pPr>
              <a:endParaRPr lang="en-US" sz="700" b="1" kern="0" dirty="0">
                <a:solidFill>
                  <a:prstClr val="black"/>
                </a:solidFill>
                <a:latin typeface="Arial Narrow" panose="020B0606020202030204" pitchFamily="34" charset="0"/>
                <a:cs typeface="Arial" charset="0"/>
              </a:endParaRPr>
            </a:p>
            <a:p>
              <a:pPr algn="ctr">
                <a:defRPr/>
              </a:pPr>
              <a:endParaRPr lang="en-US" sz="700" b="1" kern="0" dirty="0">
                <a:solidFill>
                  <a:prstClr val="black"/>
                </a:solidFill>
                <a:latin typeface="Arial Narrow" panose="020B0606020202030204" pitchFamily="34" charset="0"/>
                <a:cs typeface="Arial" charset="0"/>
              </a:endParaRPr>
            </a:p>
            <a:p>
              <a:pPr algn="ctr">
                <a:defRPr/>
              </a:pPr>
              <a:endParaRPr lang="en-US" sz="700" b="1" kern="0" dirty="0">
                <a:solidFill>
                  <a:prstClr val="black"/>
                </a:solidFill>
                <a:latin typeface="Arial Narrow" panose="020B0606020202030204" pitchFamily="34" charset="0"/>
                <a:cs typeface="Arial" charset="0"/>
              </a:endParaRPr>
            </a:p>
            <a:p>
              <a:pPr algn="ctr">
                <a:defRPr/>
              </a:pPr>
              <a:r>
                <a:rPr lang="en-US" sz="700" b="1" kern="0" dirty="0">
                  <a:solidFill>
                    <a:prstClr val="black"/>
                  </a:solidFill>
                  <a:latin typeface="Arial Narrow" panose="020B0606020202030204" pitchFamily="34" charset="0"/>
                  <a:cs typeface="Arial" charset="0"/>
                </a:rPr>
                <a:t> </a:t>
              </a:r>
            </a:p>
            <a:p>
              <a:pPr algn="ctr">
                <a:defRPr/>
              </a:pPr>
              <a:endParaRPr lang="en-US" sz="700" b="1" kern="0" dirty="0">
                <a:solidFill>
                  <a:prstClr val="black"/>
                </a:solidFill>
                <a:latin typeface="Arial Narrow" panose="020B0606020202030204" pitchFamily="34" charset="0"/>
                <a:cs typeface="Arial" charset="0"/>
              </a:endParaRPr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7F316E31-8F68-41FE-8AB6-EEB7A6729E7A}"/>
                </a:ext>
              </a:extLst>
            </p:cNvPr>
            <p:cNvSpPr/>
            <p:nvPr/>
          </p:nvSpPr>
          <p:spPr>
            <a:xfrm rot="16200000">
              <a:off x="3142624" y="4986047"/>
              <a:ext cx="747726" cy="384127"/>
            </a:xfrm>
            <a:prstGeom prst="rect">
              <a:avLst/>
            </a:prstGeom>
            <a:solidFill>
              <a:srgbClr val="020E1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8000" tIns="0" rIns="108000" bIns="0" anchor="ctr"/>
            <a:lstStyle/>
            <a:p>
              <a:pPr algn="ctr">
                <a:spcBef>
                  <a:spcPts val="600"/>
                </a:spcBef>
                <a:buClr>
                  <a:prstClr val="white"/>
                </a:buClr>
                <a:buSzPct val="100000"/>
                <a:defRPr/>
              </a:pPr>
              <a:endParaRPr lang="en-US" sz="700" b="1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526CEE22-5A87-4579-A8A9-DA7083449B4F}"/>
                </a:ext>
              </a:extLst>
            </p:cNvPr>
            <p:cNvSpPr/>
            <p:nvPr/>
          </p:nvSpPr>
          <p:spPr>
            <a:xfrm rot="16200000">
              <a:off x="3551649" y="4982490"/>
              <a:ext cx="747726" cy="384127"/>
            </a:xfrm>
            <a:prstGeom prst="rect">
              <a:avLst/>
            </a:prstGeom>
            <a:solidFill>
              <a:srgbClr val="283F6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8000" tIns="0" rIns="108000" bIns="0" anchor="ctr"/>
            <a:lstStyle/>
            <a:p>
              <a:pPr algn="ctr">
                <a:spcBef>
                  <a:spcPts val="600"/>
                </a:spcBef>
                <a:buClr>
                  <a:prstClr val="white"/>
                </a:buClr>
                <a:buSzPct val="100000"/>
                <a:defRPr/>
              </a:pPr>
              <a:endParaRPr lang="en-US" sz="700" b="1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A8C81E27-96C5-40AB-82FF-510821FDB160}"/>
                </a:ext>
              </a:extLst>
            </p:cNvPr>
            <p:cNvSpPr/>
            <p:nvPr/>
          </p:nvSpPr>
          <p:spPr>
            <a:xfrm rot="16200000">
              <a:off x="3969566" y="4986047"/>
              <a:ext cx="747726" cy="384127"/>
            </a:xfrm>
            <a:prstGeom prst="rect">
              <a:avLst/>
            </a:prstGeom>
            <a:solidFill>
              <a:srgbClr val="152B4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8000" tIns="0" rIns="108000" bIns="0" anchor="ctr"/>
            <a:lstStyle/>
            <a:p>
              <a:pPr algn="ctr">
                <a:spcBef>
                  <a:spcPts val="600"/>
                </a:spcBef>
                <a:buClr>
                  <a:prstClr val="white"/>
                </a:buClr>
                <a:buSzPct val="100000"/>
                <a:defRPr/>
              </a:pPr>
              <a:endParaRPr lang="en-US" sz="700" b="1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1875B259-774E-4CA7-83F3-53431FC30793}"/>
                </a:ext>
              </a:extLst>
            </p:cNvPr>
            <p:cNvSpPr/>
            <p:nvPr/>
          </p:nvSpPr>
          <p:spPr>
            <a:xfrm rot="16200000">
              <a:off x="2689098" y="4949483"/>
              <a:ext cx="747726" cy="448594"/>
            </a:xfrm>
            <a:prstGeom prst="rect">
              <a:avLst/>
            </a:prstGeom>
            <a:solidFill>
              <a:srgbClr val="4CAD2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8000" tIns="0" rIns="108000" bIns="0" anchor="ctr"/>
            <a:lstStyle/>
            <a:p>
              <a:pPr algn="ctr">
                <a:spcBef>
                  <a:spcPts val="600"/>
                </a:spcBef>
                <a:buClr>
                  <a:prstClr val="white"/>
                </a:buClr>
                <a:buSzPct val="100000"/>
                <a:defRPr/>
              </a:pPr>
              <a:r>
                <a:rPr lang="en-US" sz="600" b="1" dirty="0">
                  <a:solidFill>
                    <a:prstClr val="white"/>
                  </a:solidFill>
                  <a:latin typeface="Arial Narrow" panose="020B0606020202030204" pitchFamily="34" charset="0"/>
                </a:rPr>
                <a:t>Energy Storage</a:t>
              </a:r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DD9AA8E6-5FB9-40E8-B227-42906984C361}"/>
                </a:ext>
              </a:extLst>
            </p:cNvPr>
            <p:cNvSpPr/>
            <p:nvPr/>
          </p:nvSpPr>
          <p:spPr>
            <a:xfrm rot="16200000">
              <a:off x="3520734" y="5015405"/>
              <a:ext cx="766040" cy="3271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700" kern="0" dirty="0">
                  <a:solidFill>
                    <a:prstClr val="white"/>
                  </a:solidFill>
                  <a:latin typeface="Arial Narrow" panose="020B0606020202030204" pitchFamily="34" charset="0"/>
                  <a:cs typeface="Arial" charset="0"/>
                </a:rPr>
                <a:t>Filtration</a:t>
              </a:r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03BA3ACC-95BD-436B-9AC8-C45F9E34260D}"/>
                </a:ext>
              </a:extLst>
            </p:cNvPr>
            <p:cNvSpPr/>
            <p:nvPr/>
          </p:nvSpPr>
          <p:spPr>
            <a:xfrm rot="16200000">
              <a:off x="3050749" y="4923932"/>
              <a:ext cx="915472" cy="50330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700" kern="0" dirty="0">
                  <a:solidFill>
                    <a:prstClr val="white"/>
                  </a:solidFill>
                  <a:latin typeface="Arial Narrow" panose="020B0606020202030204" pitchFamily="34" charset="0"/>
                  <a:cs typeface="Arial" charset="0"/>
                </a:rPr>
                <a:t>Power</a:t>
              </a:r>
            </a:p>
            <a:p>
              <a:pPr algn="ctr">
                <a:defRPr/>
              </a:pPr>
              <a:r>
                <a:rPr lang="en-US" sz="700" kern="0" dirty="0">
                  <a:solidFill>
                    <a:prstClr val="white"/>
                  </a:solidFill>
                  <a:latin typeface="Arial Narrow" panose="020B0606020202030204" pitchFamily="34" charset="0"/>
                  <a:cs typeface="Arial" charset="0"/>
                </a:rPr>
                <a:t>Conversion</a:t>
              </a:r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D90473AB-0084-4859-BF2E-667C22C7C780}"/>
                </a:ext>
              </a:extLst>
            </p:cNvPr>
            <p:cNvSpPr/>
            <p:nvPr/>
          </p:nvSpPr>
          <p:spPr>
            <a:xfrm rot="16200000">
              <a:off x="3923247" y="5014411"/>
              <a:ext cx="821094" cy="3271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700" kern="0" dirty="0">
                  <a:solidFill>
                    <a:prstClr val="white"/>
                  </a:solidFill>
                  <a:latin typeface="Arial Narrow" panose="020B0606020202030204" pitchFamily="34" charset="0"/>
                  <a:cs typeface="Arial" charset="0"/>
                </a:rPr>
                <a:t>Switching</a:t>
              </a:r>
            </a:p>
          </p:txBody>
        </p:sp>
      </p:grpSp>
      <p:grpSp>
        <p:nvGrpSpPr>
          <p:cNvPr id="118" name="Group 55">
            <a:extLst>
              <a:ext uri="{FF2B5EF4-FFF2-40B4-BE49-F238E27FC236}">
                <a16:creationId xmlns:a16="http://schemas.microsoft.com/office/drawing/2014/main" id="{69B47179-2073-4D14-875B-B0FC678CFF51}"/>
              </a:ext>
            </a:extLst>
          </p:cNvPr>
          <p:cNvGrpSpPr>
            <a:grpSpLocks noChangeAspect="1"/>
          </p:cNvGrpSpPr>
          <p:nvPr/>
        </p:nvGrpSpPr>
        <p:grpSpPr>
          <a:xfrm>
            <a:off x="5626275" y="1056374"/>
            <a:ext cx="1202645" cy="365760"/>
            <a:chOff x="0" y="2317750"/>
            <a:chExt cx="9144001" cy="2225676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19" name="Freeform 5">
              <a:extLst>
                <a:ext uri="{FF2B5EF4-FFF2-40B4-BE49-F238E27FC236}">
                  <a16:creationId xmlns:a16="http://schemas.microsoft.com/office/drawing/2014/main" id="{6119A33C-37A3-4D38-A211-64116DAD4B27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3160713"/>
              <a:ext cx="1427163" cy="1382713"/>
            </a:xfrm>
            <a:custGeom>
              <a:avLst/>
              <a:gdLst/>
              <a:ahLst/>
              <a:cxnLst>
                <a:cxn ang="0">
                  <a:pos x="899" y="533"/>
                </a:cxn>
                <a:cxn ang="0">
                  <a:pos x="899" y="871"/>
                </a:cxn>
                <a:cxn ang="0">
                  <a:pos x="0" y="338"/>
                </a:cxn>
                <a:cxn ang="0">
                  <a:pos x="0" y="0"/>
                </a:cxn>
                <a:cxn ang="0">
                  <a:pos x="899" y="533"/>
                </a:cxn>
              </a:cxnLst>
              <a:rect l="0" t="0" r="r" b="b"/>
              <a:pathLst>
                <a:path w="899" h="871">
                  <a:moveTo>
                    <a:pt x="899" y="533"/>
                  </a:moveTo>
                  <a:lnTo>
                    <a:pt x="899" y="871"/>
                  </a:lnTo>
                  <a:lnTo>
                    <a:pt x="0" y="338"/>
                  </a:lnTo>
                  <a:lnTo>
                    <a:pt x="0" y="0"/>
                  </a:lnTo>
                  <a:lnTo>
                    <a:pt x="899" y="533"/>
                  </a:lnTo>
                  <a:close/>
                </a:path>
              </a:pathLst>
            </a:custGeom>
            <a:gradFill rotWithShape="0">
              <a:gsLst>
                <a:gs pos="0">
                  <a:srgbClr val="F3C6AF"/>
                </a:gs>
                <a:gs pos="100000">
                  <a:srgbClr val="CA6E3F"/>
                </a:gs>
              </a:gsLst>
              <a:lin ang="2700000" scaled="1"/>
            </a:gradFill>
            <a:ln w="9525">
              <a:noFill/>
              <a:prstDash val="sysDash"/>
              <a:miter lim="800000"/>
              <a:headEnd/>
              <a:tailEnd/>
            </a:ln>
          </p:spPr>
          <p:txBody>
            <a:bodyPr lIns="18288" tIns="18288" rIns="18288" bIns="18288" anchor="ctr" anchorCtr="1"/>
            <a:lstStyle/>
            <a:p>
              <a:pPr algn="ctr">
                <a:lnSpc>
                  <a:spcPct val="85000"/>
                </a:lnSpc>
                <a:spcBef>
                  <a:spcPct val="20000"/>
                </a:spcBef>
                <a:defRPr/>
              </a:pPr>
              <a:endParaRPr lang="en-US" sz="1600" b="1" dirty="0">
                <a:solidFill>
                  <a:prstClr val="white"/>
                </a:solidFill>
                <a:latin typeface="Arial Narrow" pitchFamily="112" charset="0"/>
                <a:cs typeface="Arial" charset="0"/>
              </a:endParaRPr>
            </a:p>
          </p:txBody>
        </p:sp>
        <p:sp>
          <p:nvSpPr>
            <p:cNvPr id="120" name="Freeform 6">
              <a:extLst>
                <a:ext uri="{FF2B5EF4-FFF2-40B4-BE49-F238E27FC236}">
                  <a16:creationId xmlns:a16="http://schemas.microsoft.com/office/drawing/2014/main" id="{76146D4D-1187-47BA-AAAB-39BC5912ADD0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3663" y="3160713"/>
              <a:ext cx="1430338" cy="1382713"/>
            </a:xfrm>
            <a:custGeom>
              <a:avLst/>
              <a:gdLst/>
              <a:ahLst/>
              <a:cxnLst>
                <a:cxn ang="0">
                  <a:pos x="901" y="0"/>
                </a:cxn>
                <a:cxn ang="0">
                  <a:pos x="901" y="338"/>
                </a:cxn>
                <a:cxn ang="0">
                  <a:pos x="0" y="871"/>
                </a:cxn>
                <a:cxn ang="0">
                  <a:pos x="0" y="533"/>
                </a:cxn>
                <a:cxn ang="0">
                  <a:pos x="901" y="0"/>
                </a:cxn>
              </a:cxnLst>
              <a:rect l="0" t="0" r="r" b="b"/>
              <a:pathLst>
                <a:path w="901" h="871">
                  <a:moveTo>
                    <a:pt x="901" y="0"/>
                  </a:moveTo>
                  <a:lnTo>
                    <a:pt x="901" y="338"/>
                  </a:lnTo>
                  <a:lnTo>
                    <a:pt x="0" y="871"/>
                  </a:lnTo>
                  <a:lnTo>
                    <a:pt x="0" y="533"/>
                  </a:lnTo>
                  <a:lnTo>
                    <a:pt x="901" y="0"/>
                  </a:lnTo>
                  <a:close/>
                </a:path>
              </a:pathLst>
            </a:custGeom>
            <a:gradFill rotWithShape="0">
              <a:gsLst>
                <a:gs pos="0">
                  <a:srgbClr val="883C16"/>
                </a:gs>
                <a:gs pos="100000">
                  <a:srgbClr val="703112"/>
                </a:gs>
              </a:gsLst>
              <a:lin ang="0" scaled="0"/>
            </a:gradFill>
            <a:ln w="9525">
              <a:noFill/>
              <a:prstDash val="sysDash"/>
              <a:miter lim="800000"/>
              <a:headEnd/>
              <a:tailEnd/>
            </a:ln>
          </p:spPr>
          <p:txBody>
            <a:bodyPr lIns="18288" tIns="18288" rIns="18288" bIns="18288" anchor="ctr" anchorCtr="1"/>
            <a:lstStyle/>
            <a:p>
              <a:pPr algn="ctr">
                <a:lnSpc>
                  <a:spcPct val="85000"/>
                </a:lnSpc>
                <a:spcBef>
                  <a:spcPct val="20000"/>
                </a:spcBef>
                <a:defRPr/>
              </a:pPr>
              <a:endParaRPr lang="en-US" sz="1600" b="1" dirty="0">
                <a:solidFill>
                  <a:prstClr val="white"/>
                </a:solidFill>
                <a:latin typeface="Arial Narrow" pitchFamily="112" charset="0"/>
                <a:cs typeface="Arial" charset="0"/>
              </a:endParaRPr>
            </a:p>
          </p:txBody>
        </p:sp>
        <p:sp>
          <p:nvSpPr>
            <p:cNvPr id="121" name="Rectangle 8">
              <a:extLst>
                <a:ext uri="{FF2B5EF4-FFF2-40B4-BE49-F238E27FC236}">
                  <a16:creationId xmlns:a16="http://schemas.microsoft.com/office/drawing/2014/main" id="{E96F5871-DB44-4D6C-91CC-4BEB154AE5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5576" y="4006850"/>
              <a:ext cx="6289674" cy="536575"/>
            </a:xfrm>
            <a:prstGeom prst="rect">
              <a:avLst/>
            </a:prstGeom>
            <a:gradFill rotWithShape="0">
              <a:gsLst>
                <a:gs pos="0">
                  <a:srgbClr val="E99971"/>
                </a:gs>
                <a:gs pos="100000">
                  <a:srgbClr val="B44F1C"/>
                </a:gs>
              </a:gsLst>
              <a:lin ang="0" scaled="0"/>
            </a:gradFill>
            <a:ln w="9525">
              <a:noFill/>
              <a:prstDash val="sysDash"/>
              <a:miter lim="800000"/>
              <a:headEnd/>
              <a:tailEnd/>
            </a:ln>
          </p:spPr>
          <p:txBody>
            <a:bodyPr lIns="18288" tIns="18288" rIns="18288" bIns="18288" anchor="ctr" anchorCtr="1"/>
            <a:lstStyle/>
            <a:p>
              <a:pPr algn="ctr">
                <a:lnSpc>
                  <a:spcPct val="85000"/>
                </a:lnSpc>
                <a:spcBef>
                  <a:spcPct val="20000"/>
                </a:spcBef>
                <a:defRPr/>
              </a:pPr>
              <a:endParaRPr lang="en-US" sz="1600" b="1" dirty="0">
                <a:solidFill>
                  <a:prstClr val="white"/>
                </a:solidFill>
                <a:latin typeface="Arial Narrow" pitchFamily="112" charset="0"/>
                <a:cs typeface="Arial" charset="0"/>
              </a:endParaRPr>
            </a:p>
          </p:txBody>
        </p:sp>
        <p:sp>
          <p:nvSpPr>
            <p:cNvPr id="122" name="Freeform 7">
              <a:extLst>
                <a:ext uri="{FF2B5EF4-FFF2-40B4-BE49-F238E27FC236}">
                  <a16:creationId xmlns:a16="http://schemas.microsoft.com/office/drawing/2014/main" id="{FCA7F211-F560-4D86-8FE4-360E02E3D001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2317750"/>
              <a:ext cx="9144001" cy="1692276"/>
            </a:xfrm>
            <a:custGeom>
              <a:avLst/>
              <a:gdLst/>
              <a:ahLst/>
              <a:cxnLst>
                <a:cxn ang="0">
                  <a:pos x="4859" y="0"/>
                </a:cxn>
                <a:cxn ang="0">
                  <a:pos x="5760" y="533"/>
                </a:cxn>
                <a:cxn ang="0">
                  <a:pos x="4859" y="1066"/>
                </a:cxn>
                <a:cxn ang="0">
                  <a:pos x="899" y="1066"/>
                </a:cxn>
                <a:cxn ang="0">
                  <a:pos x="0" y="533"/>
                </a:cxn>
                <a:cxn ang="0">
                  <a:pos x="899" y="0"/>
                </a:cxn>
                <a:cxn ang="0">
                  <a:pos x="4859" y="0"/>
                </a:cxn>
              </a:cxnLst>
              <a:rect l="0" t="0" r="r" b="b"/>
              <a:pathLst>
                <a:path w="5760" h="1066">
                  <a:moveTo>
                    <a:pt x="4859" y="0"/>
                  </a:moveTo>
                  <a:lnTo>
                    <a:pt x="5760" y="533"/>
                  </a:lnTo>
                  <a:lnTo>
                    <a:pt x="4859" y="1066"/>
                  </a:lnTo>
                  <a:lnTo>
                    <a:pt x="899" y="1066"/>
                  </a:lnTo>
                  <a:lnTo>
                    <a:pt x="0" y="533"/>
                  </a:lnTo>
                  <a:lnTo>
                    <a:pt x="899" y="0"/>
                  </a:lnTo>
                  <a:lnTo>
                    <a:pt x="4859" y="0"/>
                  </a:lnTo>
                  <a:close/>
                </a:path>
              </a:pathLst>
            </a:custGeom>
            <a:gradFill rotWithShape="0">
              <a:gsLst>
                <a:gs pos="0">
                  <a:srgbClr val="F3C6AF"/>
                </a:gs>
                <a:gs pos="100000">
                  <a:srgbClr val="DD6227"/>
                </a:gs>
              </a:gsLst>
              <a:lin ang="0" scaled="0"/>
            </a:gradFill>
            <a:ln w="9525">
              <a:noFill/>
              <a:prstDash val="sysDash"/>
              <a:miter lim="800000"/>
              <a:headEnd/>
              <a:tailEnd/>
            </a:ln>
          </p:spPr>
          <p:txBody>
            <a:bodyPr lIns="18288" tIns="18288" rIns="18288" bIns="18288" anchor="ctr" anchorCtr="1"/>
            <a:lstStyle/>
            <a:p>
              <a:pPr algn="ctr">
                <a:lnSpc>
                  <a:spcPct val="85000"/>
                </a:lnSpc>
                <a:defRPr/>
              </a:pPr>
              <a:r>
                <a:rPr lang="en-US" sz="1200" b="1" dirty="0">
                  <a:solidFill>
                    <a:srgbClr val="152B48"/>
                  </a:solidFill>
                  <a:latin typeface="Arial Narrow" pitchFamily="112" charset="0"/>
                  <a:cs typeface="Arial" charset="0"/>
                </a:rPr>
                <a:t>Advanced </a:t>
              </a:r>
            </a:p>
            <a:p>
              <a:pPr algn="ctr">
                <a:lnSpc>
                  <a:spcPct val="85000"/>
                </a:lnSpc>
                <a:defRPr/>
              </a:pPr>
              <a:r>
                <a:rPr lang="en-US" sz="1200" b="1" dirty="0">
                  <a:solidFill>
                    <a:srgbClr val="152B48"/>
                  </a:solidFill>
                  <a:latin typeface="Arial Narrow" pitchFamily="112" charset="0"/>
                  <a:cs typeface="Arial" charset="0"/>
                </a:rPr>
                <a:t>Controls</a:t>
              </a:r>
            </a:p>
          </p:txBody>
        </p:sp>
      </p:grpSp>
      <p:sp>
        <p:nvSpPr>
          <p:cNvPr id="70" name="Text Box 30">
            <a:extLst>
              <a:ext uri="{FF2B5EF4-FFF2-40B4-BE49-F238E27FC236}">
                <a16:creationId xmlns:a16="http://schemas.microsoft.com/office/drawing/2014/main" id="{D38E8585-CF4B-43CA-9AD4-E89A6DBD8316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57339" y="5370059"/>
            <a:ext cx="9015984" cy="112008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xtLst/>
        </p:spPr>
        <p:txBody>
          <a:bodyPr wrap="square" anchor="t"/>
          <a:lstStyle>
            <a:defPPr>
              <a:defRPr lang="en-US"/>
            </a:defPPr>
            <a:lvl1pPr marR="0" lvl="0" indent="0" algn="ctr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9pPr>
          </a:lstStyle>
          <a:p>
            <a:pPr algn="l">
              <a:defRPr/>
            </a:pPr>
            <a:endParaRPr lang="en-US" altLang="en-US" sz="600" dirty="0">
              <a:solidFill>
                <a:srgbClr val="FFFFFF"/>
              </a:solidFill>
            </a:endParaRPr>
          </a:p>
          <a:p>
            <a:pPr algn="l">
              <a:defRPr/>
            </a:pPr>
            <a:r>
              <a:rPr lang="en-US" altLang="en-US" dirty="0">
                <a:solidFill>
                  <a:srgbClr val="FFFFFF"/>
                </a:solidFill>
              </a:rPr>
              <a:t>Industry is currently implementing this concept, e.g. Siemens BlueDrive, </a:t>
            </a:r>
          </a:p>
          <a:p>
            <a:pPr algn="l">
              <a:defRPr/>
            </a:pPr>
            <a:r>
              <a:rPr lang="en-US" altLang="en-US" dirty="0">
                <a:solidFill>
                  <a:srgbClr val="FFFFFF"/>
                </a:solidFill>
              </a:rPr>
              <a:t>providing similar benefits with a significantly smaller footprint, </a:t>
            </a:r>
          </a:p>
          <a:p>
            <a:pPr algn="l">
              <a:defRPr/>
            </a:pPr>
            <a:r>
              <a:rPr lang="en-US" altLang="en-US" dirty="0">
                <a:solidFill>
                  <a:srgbClr val="FFFFFF"/>
                </a:solidFill>
              </a:rPr>
              <a:t>reduced weight, and lower operating costs.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115782E-7FA0-4003-A250-930D2AA27E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60" b="94025" l="4164" r="94829">
                        <a14:foregroundMark x1="7925" y1="55009" x2="7925" y2="55009"/>
                        <a14:foregroundMark x1="4365" y1="53427" x2="4365" y2="53427"/>
                        <a14:foregroundMark x1="73875" y1="19508" x2="73875" y2="19508"/>
                        <a14:foregroundMark x1="70719" y1="8787" x2="70719" y2="8787"/>
                        <a14:foregroundMark x1="70786" y1="10369" x2="70786" y2="10369"/>
                        <a14:foregroundMark x1="71592" y1="85237" x2="71592" y2="85237"/>
                        <a14:foregroundMark x1="93553" y1="82953" x2="93553" y2="82953"/>
                        <a14:foregroundMark x1="94829" y1="55009" x2="94829" y2="55009"/>
                        <a14:foregroundMark x1="76360" y1="35501" x2="76360" y2="35501"/>
                        <a14:foregroundMark x1="58428" y1="72056" x2="58428" y2="72056"/>
                        <a14:foregroundMark x1="75621" y1="94025" x2="75621" y2="94025"/>
                        <a14:foregroundMark x1="67831" y1="33919" x2="65792" y2="32312"/>
                        <a14:foregroundMark x1="68362" y1="8517" x2="71103" y2="4403"/>
                        <a14:backgroundMark x1="59167" y1="41828" x2="59167" y2="41828"/>
                        <a14:backgroundMark x1="61451" y1="47100" x2="61451" y2="47100"/>
                        <a14:backgroundMark x1="64741" y1="36731" x2="64741" y2="36731"/>
                        <a14:backgroundMark x1="64406" y1="32337" x2="64406" y2="32337"/>
                        <a14:backgroundMark x1="63801" y1="14236" x2="63801" y2="14236"/>
                        <a14:backgroundMark x1="66420" y1="18453" x2="66420" y2="18453"/>
                        <a14:backgroundMark x1="66756" y1="18453" x2="66756" y2="18453"/>
                        <a14:backgroundMark x1="76964" y1="7381" x2="76964" y2="7381"/>
                        <a14:backgroundMark x1="79919" y1="7381" x2="79919" y2="7381"/>
                        <a14:backgroundMark x1="76964" y1="8084" x2="76964" y2="8084"/>
                        <a14:backgroundMark x1="75353" y1="4745" x2="75353" y2="4745"/>
                        <a14:backgroundMark x1="76629" y1="7381" x2="76629" y2="7381"/>
                        <a14:backgroundMark x1="86568" y1="30580" x2="90195" y2="35852"/>
                        <a14:backgroundMark x1="85897" y1="26362" x2="91807" y2="34974"/>
                        <a14:backgroundMark x1="91135" y1="37610" x2="91135" y2="37610"/>
                        <a14:backgroundMark x1="90396" y1="39016" x2="90396" y2="39016"/>
                        <a14:backgroundMark x1="90866" y1="39016" x2="90866" y2="39016"/>
                        <a14:backgroundMark x1="90866" y1="36907" x2="90665" y2="38137"/>
                        <a14:backgroundMark x1="90531" y1="39016" x2="91538" y2="39895"/>
                        <a14:backgroundMark x1="92210" y1="40773" x2="90866" y2="37786"/>
                        <a14:backgroundMark x1="91202" y1="39895" x2="90866" y2="39543"/>
                        <a14:backgroundMark x1="91336" y1="41652" x2="90866" y2="40422"/>
                        <a14:backgroundMark x1="71323" y1="1757" x2="76629" y2="4394"/>
                        <a14:backgroundMark x1="74614" y1="5624" x2="86904" y2="24780"/>
                        <a14:backgroundMark x1="68972" y1="10018" x2="61518" y2="24253"/>
                        <a14:backgroundMark x1="68637" y1="15993" x2="65480" y2="25132"/>
                        <a14:backgroundMark x1="68838" y1="10896" x2="68301" y2="5272"/>
                        <a14:backgroundMark x1="59033" y1="36380" x2="62861" y2="48682"/>
                        <a14:backgroundMark x1="62861" y1="32513" x2="65144" y2="36380"/>
                        <a14:backgroundMark x1="62995" y1="32513" x2="63331" y2="39543"/>
                        <a14:backgroundMark x1="65010" y1="26889" x2="64003" y2="41301"/>
                        <a14:backgroundMark x1="61652" y1="26011" x2="61652" y2="42531"/>
                        <a14:backgroundMark x1="63331" y1="28295" x2="60712" y2="35677"/>
                        <a14:backgroundMark x1="61316" y1="24780" x2="59033" y2="36028"/>
                        <a14:backgroundMark x1="59167" y1="27417" x2="58160" y2="35677"/>
                        <a14:backgroundMark x1="58026" y1="26538" x2="57690" y2="33040"/>
                        <a14:backgroundMark x1="57891" y1="26011" x2="57220" y2="32162"/>
                        <a14:backgroundMark x1="56347" y1="28647" x2="61854" y2="27417"/>
                        <a14:backgroundMark x1="60175" y1="27417" x2="53526" y2="27417"/>
                        <a14:backgroundMark x1="63667" y1="26889" x2="62995" y2="282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144296">
            <a:off x="6344056" y="5377073"/>
            <a:ext cx="2743200" cy="104827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6EB2732-CDB5-4DB7-9499-B80215F3C7B6}"/>
              </a:ext>
            </a:extLst>
          </p:cNvPr>
          <p:cNvSpPr/>
          <p:nvPr/>
        </p:nvSpPr>
        <p:spPr>
          <a:xfrm>
            <a:off x="4859452" y="2279457"/>
            <a:ext cx="4114800" cy="301752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defTabSz="457200"/>
            <a:r>
              <a:rPr lang="en-US" b="1" dirty="0">
                <a:solidFill>
                  <a:prstClr val="white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IPES Tactical Advantages: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white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Flexibility</a:t>
            </a:r>
          </a:p>
          <a:p>
            <a:pPr marL="742950" lvl="1" indent="-285750" defTabSz="4572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white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Enable Undefined Future Warfare Capability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white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Adaptability</a:t>
            </a:r>
            <a:endParaRPr lang="en-US" dirty="0">
              <a:solidFill>
                <a:prstClr val="white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742950" lvl="1" indent="-285750" defTabSz="4572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white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Support Evolving Mission Requirements/</a:t>
            </a:r>
          </a:p>
          <a:p>
            <a:pPr marL="739775" lvl="1" defTabSz="457200"/>
            <a:r>
              <a:rPr lang="en-US" sz="1400" dirty="0">
                <a:solidFill>
                  <a:prstClr val="white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Systems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white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Survivability</a:t>
            </a:r>
            <a:endParaRPr lang="en-US" dirty="0">
              <a:solidFill>
                <a:prstClr val="white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742950" lvl="1" indent="-285750" defTabSz="4572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white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Limit Casualty Impact and Speed Recovery</a:t>
            </a:r>
          </a:p>
          <a:p>
            <a:pPr marL="742950" lvl="1" indent="-285750" defTabSz="4572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white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Whole Ship Power Backup</a:t>
            </a:r>
          </a:p>
          <a:p>
            <a:pPr marL="742950" lvl="1" indent="-285750" defTabSz="4572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white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Maneuver on “Battery”</a:t>
            </a:r>
          </a:p>
          <a:p>
            <a:pPr marL="742950" lvl="1" indent="-285750" defTabSz="4572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white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Engage Until Last Drop of Fuel Expended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white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Endurance/Efficiency</a:t>
            </a:r>
          </a:p>
          <a:p>
            <a:pPr marL="742950" lvl="1" indent="-285750" defTabSz="4572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white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Greater Range &amp; Time on Station</a:t>
            </a:r>
          </a:p>
        </p:txBody>
      </p:sp>
      <p:sp>
        <p:nvSpPr>
          <p:cNvPr id="72" name="Freeform 16">
            <a:extLst>
              <a:ext uri="{FF2B5EF4-FFF2-40B4-BE49-F238E27FC236}">
                <a16:creationId xmlns:a16="http://schemas.microsoft.com/office/drawing/2014/main" id="{586ADA78-39C0-4E0A-90C1-91262AC0FB81}"/>
              </a:ext>
            </a:extLst>
          </p:cNvPr>
          <p:cNvSpPr>
            <a:spLocks noChangeAspect="1"/>
          </p:cNvSpPr>
          <p:nvPr/>
        </p:nvSpPr>
        <p:spPr bwMode="auto">
          <a:xfrm flipH="1">
            <a:off x="3824100" y="1146586"/>
            <a:ext cx="1645920" cy="335817"/>
          </a:xfrm>
          <a:prstGeom prst="leftArrow">
            <a:avLst/>
          </a:prstGeom>
          <a:gradFill flip="none" rotWithShape="1">
            <a:gsLst>
              <a:gs pos="100000">
                <a:srgbClr val="123456">
                  <a:alpha val="36000"/>
                </a:srgbClr>
              </a:gs>
              <a:gs pos="0">
                <a:srgbClr val="288EC6">
                  <a:alpha val="50000"/>
                </a:srgbClr>
              </a:gs>
            </a:gsLst>
            <a:lin ang="5400000" scaled="0"/>
            <a:tileRect/>
          </a:gradFill>
          <a:ln w="635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4472C4">
                    <a:lumMod val="50000"/>
                  </a:srgbClr>
                </a:solidFill>
                <a:latin typeface="Arial Narrow" panose="020B0606020202030204" pitchFamily="34" charset="0"/>
                <a:cs typeface="Arial" charset="0"/>
              </a:rPr>
              <a:t>Evolutionary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50" dirty="0">
              <a:solidFill>
                <a:srgbClr val="4472C4">
                  <a:lumMod val="50000"/>
                </a:srgbClr>
              </a:solidFill>
              <a:latin typeface="Arial Narrow" panose="020B0606020202030204" pitchFamily="34" charset="0"/>
              <a:cs typeface="Arial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4472C4">
                    <a:lumMod val="50000"/>
                  </a:srgbClr>
                </a:solidFill>
                <a:latin typeface="Arial Narrow" panose="020B0606020202030204" pitchFamily="34" charset="0"/>
                <a:cs typeface="Arial" charset="0"/>
              </a:rPr>
              <a:t>Approach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56A1D14E-6658-42C4-85F7-D9044F4E9D0B}"/>
              </a:ext>
            </a:extLst>
          </p:cNvPr>
          <p:cNvSpPr/>
          <p:nvPr/>
        </p:nvSpPr>
        <p:spPr>
          <a:xfrm>
            <a:off x="8106867" y="1648126"/>
            <a:ext cx="566037" cy="491817"/>
          </a:xfrm>
          <a:prstGeom prst="rect">
            <a:avLst/>
          </a:prstGeom>
          <a:solidFill>
            <a:srgbClr val="F79646">
              <a:lumMod val="60000"/>
              <a:lumOff val="4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800" kern="0" dirty="0">
              <a:solidFill>
                <a:prstClr val="white"/>
              </a:solidFill>
              <a:latin typeface="Arial Narrow" panose="020B0606020202030204" pitchFamily="34" charset="0"/>
              <a:cs typeface="Arial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0800F06E-86DC-418E-AE17-BD17000294EE}"/>
              </a:ext>
            </a:extLst>
          </p:cNvPr>
          <p:cNvSpPr txBox="1"/>
          <p:nvPr/>
        </p:nvSpPr>
        <p:spPr>
          <a:xfrm>
            <a:off x="8091698" y="1644051"/>
            <a:ext cx="60353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900" dirty="0">
                <a:solidFill>
                  <a:prstClr val="black"/>
                </a:solidFill>
                <a:latin typeface="Arial Narrow" panose="020B0606020202030204" pitchFamily="34" charset="0"/>
                <a:cs typeface="Arial" charset="0"/>
              </a:rPr>
              <a:t>Ship Service &amp; Weapons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CCC3F7-48EE-46F5-8037-67E37D4F3B9E}"/>
              </a:ext>
            </a:extLst>
          </p:cNvPr>
          <p:cNvSpPr txBox="1"/>
          <p:nvPr/>
        </p:nvSpPr>
        <p:spPr>
          <a:xfrm>
            <a:off x="5861417" y="6240985"/>
            <a:ext cx="3335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200" i="1" dirty="0">
                <a:solidFill>
                  <a:prstClr val="white"/>
                </a:solidFill>
                <a:latin typeface="Arial Narrow" panose="020B0606020202030204" pitchFamily="34" charset="0"/>
              </a:rPr>
              <a:t>Notional Offshore Service Vessel (OSV) with BlueDrive</a:t>
            </a:r>
          </a:p>
        </p:txBody>
      </p:sp>
    </p:spTree>
    <p:extLst>
      <p:ext uri="{BB962C8B-B14F-4D97-AF65-F5344CB8AC3E}">
        <p14:creationId xmlns:p14="http://schemas.microsoft.com/office/powerpoint/2010/main" val="17041263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>
          <a:xfrm>
            <a:off x="703491" y="381000"/>
            <a:ext cx="7949174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8" name="Picture 17"/>
          <p:cNvPicPr>
            <a:picLocks/>
          </p:cNvPicPr>
          <p:nvPr/>
        </p:nvPicPr>
        <p:blipFill rotWithShape="1">
          <a:blip r:embed="rId3"/>
          <a:srcRect l="12752" t="5875" r="13034" b="5625"/>
          <a:stretch/>
        </p:blipFill>
        <p:spPr>
          <a:xfrm>
            <a:off x="47463" y="410523"/>
            <a:ext cx="9052560" cy="6080760"/>
          </a:xfrm>
          <a:prstGeom prst="rect">
            <a:avLst/>
          </a:prstGeom>
          <a:ln>
            <a:noFill/>
          </a:ln>
        </p:spPr>
      </p:pic>
      <p:sp>
        <p:nvSpPr>
          <p:cNvPr id="20" name="Text Box 30"/>
          <p:cNvSpPr txBox="1">
            <a:spLocks noChangeArrowheads="1"/>
          </p:cNvSpPr>
          <p:nvPr/>
        </p:nvSpPr>
        <p:spPr bwMode="gray">
          <a:xfrm>
            <a:off x="53340" y="6141042"/>
            <a:ext cx="9034272" cy="369291"/>
          </a:xfrm>
          <a:prstGeom prst="rect">
            <a:avLst/>
          </a:prstGeom>
          <a:solidFill>
            <a:srgbClr val="002060"/>
          </a:solidFill>
          <a:ln>
            <a:noFill/>
          </a:ln>
          <a:extLst/>
        </p:spPr>
        <p:txBody>
          <a:bodyPr wrap="none" anchor="ctr"/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Continued Active Partnership with Academia &amp; Industry is Vital</a:t>
            </a:r>
          </a:p>
        </p:txBody>
      </p:sp>
      <p:sp>
        <p:nvSpPr>
          <p:cNvPr id="8" name="Snip Single Corner Rectangle 74">
            <a:extLst>
              <a:ext uri="{FF2B5EF4-FFF2-40B4-BE49-F238E27FC236}">
                <a16:creationId xmlns:a16="http://schemas.microsoft.com/office/drawing/2014/main" id="{59E9D933-EA92-4267-B190-5964880A7F2B}"/>
              </a:ext>
            </a:extLst>
          </p:cNvPr>
          <p:cNvSpPr/>
          <p:nvPr/>
        </p:nvSpPr>
        <p:spPr bwMode="auto">
          <a:xfrm>
            <a:off x="45121" y="54531"/>
            <a:ext cx="3200400" cy="365760"/>
          </a:xfrm>
          <a:prstGeom prst="snip1Rect">
            <a:avLst>
              <a:gd name="adj" fmla="val 41176"/>
            </a:avLst>
          </a:prstGeom>
          <a:solidFill>
            <a:srgbClr val="003057"/>
          </a:solidFill>
          <a:ln w="6350">
            <a:noFill/>
            <a:miter lim="800000"/>
            <a:headEnd/>
            <a:tailEnd/>
          </a:ln>
        </p:spPr>
        <p:txBody>
          <a:bodyPr lIns="100913" tIns="274320" rIns="100913" bIns="50457" rtlCol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sm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Program Manager Thoughts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1489594-D1EF-474E-99A4-F4D6DD424D17}"/>
              </a:ext>
            </a:extLst>
          </p:cNvPr>
          <p:cNvSpPr/>
          <p:nvPr/>
        </p:nvSpPr>
        <p:spPr>
          <a:xfrm>
            <a:off x="160782" y="609600"/>
            <a:ext cx="8822436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Fruits of multiple investments in warfighting technology are maturing in near future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LSC Power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system attributes driven by evolving </a:t>
            </a:r>
            <a:r>
              <a:rPr lang="en-US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Requirements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9897754-04A4-48C7-A111-40F479CEB490}"/>
              </a:ext>
            </a:extLst>
          </p:cNvPr>
          <p:cNvSpPr/>
          <p:nvPr/>
        </p:nvSpPr>
        <p:spPr>
          <a:xfrm>
            <a:off x="170307" y="1522184"/>
            <a:ext cx="41148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Markle Crystal Ball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Stable Bus servicing highly dynamic DC loads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Marriage between Combat Systems and Machinery Control Systems</a:t>
            </a:r>
          </a:p>
          <a:p>
            <a:pPr marL="10858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“Active State Anticipation”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Uninterruptable Stable Back Up Power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New way to look at Service Life Margin</a:t>
            </a:r>
          </a:p>
          <a:p>
            <a:pPr marL="10858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Total Ship Power Perspective</a:t>
            </a:r>
          </a:p>
          <a:p>
            <a:pPr marL="10858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Flexibility for the Future</a:t>
            </a:r>
          </a:p>
          <a:p>
            <a:pPr marL="1543050" marR="0" lvl="3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Interfaces</a:t>
            </a:r>
          </a:p>
          <a:p>
            <a:pPr marL="1543050" marR="0" lvl="3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Design “For” but “Not Fit With” at build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Innovative data analysis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 automated decision making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597A99-BAF9-43F9-A91D-69CDC12BD340}"/>
              </a:ext>
            </a:extLst>
          </p:cNvPr>
          <p:cNvSpPr/>
          <p:nvPr/>
        </p:nvSpPr>
        <p:spPr>
          <a:xfrm>
            <a:off x="4778612" y="1517809"/>
            <a:ext cx="4114800" cy="4431983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Technological enablers for the future: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Expanded use of M&amp;S to include heavy reliance on CHIL and PHIL</a:t>
            </a:r>
          </a:p>
          <a:p>
            <a:pPr marL="10858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kVDC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IPES Emulation at  FSU CAPS FY19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kVDC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power generation and distribution</a:t>
            </a:r>
          </a:p>
          <a:p>
            <a:pPr marL="10858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Dual-wound variable speed prime movers</a:t>
            </a:r>
          </a:p>
          <a:p>
            <a:pPr marL="10858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Efficient low loss power conversion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High frequency power conversion</a:t>
            </a:r>
          </a:p>
          <a:p>
            <a:pPr marL="10858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Wide Band Gap Materials (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SiC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GaN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Ga</a:t>
            </a:r>
            <a:r>
              <a:rPr kumimoji="0" lang="en-US" sz="12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  <a:r>
              <a:rPr kumimoji="0" lang="en-US" sz="12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based devices)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Agile Advanced Controls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Integrated shared and distributed energy storage</a:t>
            </a:r>
          </a:p>
          <a:p>
            <a:pPr marL="10858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Media selected by dynamic responses required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Thermal Electric Power Generation part of the Holy Grail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Thermal Management Technologies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Validated Specifications and Standards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2D0CF64-A3F4-44DB-8793-200C689D5A8C}"/>
              </a:ext>
            </a:extLst>
          </p:cNvPr>
          <p:cNvCxnSpPr/>
          <p:nvPr/>
        </p:nvCxnSpPr>
        <p:spPr>
          <a:xfrm>
            <a:off x="137160" y="1447800"/>
            <a:ext cx="8869680" cy="0"/>
          </a:xfrm>
          <a:prstGeom prst="line">
            <a:avLst/>
          </a:prstGeom>
          <a:ln>
            <a:solidFill>
              <a:schemeClr val="bg1">
                <a:lumMod val="9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CE5B751-CE5E-4262-9633-749DDA2A8EEF}"/>
              </a:ext>
            </a:extLst>
          </p:cNvPr>
          <p:cNvCxnSpPr>
            <a:cxnSpLocks/>
          </p:cNvCxnSpPr>
          <p:nvPr/>
        </p:nvCxnSpPr>
        <p:spPr>
          <a:xfrm flipV="1">
            <a:off x="4572000" y="1447800"/>
            <a:ext cx="0" cy="4572000"/>
          </a:xfrm>
          <a:prstGeom prst="line">
            <a:avLst/>
          </a:prstGeom>
          <a:ln>
            <a:solidFill>
              <a:schemeClr val="bg1">
                <a:lumMod val="9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8334880"/>
      </p:ext>
    </p:extLst>
  </p:cSld>
  <p:clrMapOvr>
    <a:masterClrMapping/>
  </p:clrMapOvr>
  <p:transition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46" y="81144"/>
            <a:ext cx="8733642" cy="311401"/>
          </a:xfrm>
        </p:spPr>
        <p:txBody>
          <a:bodyPr>
            <a:noAutofit/>
          </a:bodyPr>
          <a:lstStyle/>
          <a:p>
            <a:r>
              <a:rPr lang="en-US" dirty="0" smtClean="0"/>
              <a:t>USS NEW MEXICO (BB40) – US Navy’s First All Electric Ship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6671" y="4260288"/>
            <a:ext cx="7321138" cy="1853025"/>
          </a:xfrm>
        </p:spPr>
        <p:txBody>
          <a:bodyPr>
            <a:normAutofit/>
          </a:bodyPr>
          <a:lstStyle/>
          <a:p>
            <a:r>
              <a:rPr lang="en-US" sz="1200" dirty="0"/>
              <a:t>All the crew in lifeboats</a:t>
            </a:r>
          </a:p>
          <a:p>
            <a:r>
              <a:rPr lang="en-US" sz="1200" dirty="0"/>
              <a:t>All the </a:t>
            </a:r>
            <a:r>
              <a:rPr lang="en-US" sz="1200" dirty="0" smtClean="0"/>
              <a:t>gun magazines </a:t>
            </a:r>
            <a:r>
              <a:rPr lang="en-US" sz="1200" dirty="0"/>
              <a:t>expended</a:t>
            </a:r>
          </a:p>
          <a:p>
            <a:r>
              <a:rPr lang="en-US" sz="1200" dirty="0"/>
              <a:t>All the decoys gone</a:t>
            </a:r>
          </a:p>
          <a:p>
            <a:r>
              <a:rPr lang="en-US" sz="1200" dirty="0"/>
              <a:t>All the coffee consumed</a:t>
            </a:r>
          </a:p>
          <a:p>
            <a:r>
              <a:rPr lang="en-US" sz="1200" dirty="0"/>
              <a:t>Every array face and electric weapon hot to the touch</a:t>
            </a:r>
          </a:p>
          <a:p>
            <a:r>
              <a:rPr lang="en-US" sz="1200" dirty="0"/>
              <a:t>Energy </a:t>
            </a:r>
            <a:r>
              <a:rPr lang="en-US" sz="1200" dirty="0" smtClean="0"/>
              <a:t>Magazine completely </a:t>
            </a:r>
            <a:r>
              <a:rPr lang="en-US" sz="1200" dirty="0"/>
              <a:t>discharged</a:t>
            </a:r>
          </a:p>
          <a:p>
            <a:r>
              <a:rPr lang="en-US" sz="1200" dirty="0"/>
              <a:t>FUEL TANKS EMPTY!</a:t>
            </a:r>
          </a:p>
        </p:txBody>
      </p:sp>
      <p:graphicFrame>
        <p:nvGraphicFramePr>
          <p:cNvPr id="4" name="Object 3">
            <a:hlinkClick r:id="" action="ppaction://ole?verb=0"/>
          </p:cNvPr>
          <p:cNvGraphicFramePr>
            <a:graphicFrameLocks noChangeAspect="1"/>
          </p:cNvGraphicFramePr>
          <p:nvPr>
            <p:extLst/>
          </p:nvPr>
        </p:nvGraphicFramePr>
        <p:xfrm>
          <a:off x="898580" y="545297"/>
          <a:ext cx="7357370" cy="36906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Document" r:id="rId4" imgW="2942948" imgH="1476266" progId="Word.Document.8">
                  <p:embed/>
                </p:oleObj>
              </mc:Choice>
              <mc:Fallback>
                <p:oleObj name="Document" r:id="rId4" imgW="2942948" imgH="1476266" progId="Word.Document.8">
                  <p:embed/>
                  <p:pic>
                    <p:nvPicPr>
                      <p:cNvPr id="4" name="Object 3">
                        <a:hlinkClick r:id="" action="ppaction://ole?verb=0"/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8580" y="545297"/>
                        <a:ext cx="7357370" cy="369066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30">
            <a:extLst>
              <a:ext uri="{FF2B5EF4-FFF2-40B4-BE49-F238E27FC236}">
                <a16:creationId xmlns:a16="http://schemas.microsoft.com/office/drawing/2014/main" id="{5DF490C4-8EA5-448D-9163-409DA4A7CD19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64554" y="5932877"/>
            <a:ext cx="9025128" cy="369291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wrap="square" lIns="91399" tIns="45700" rIns="91399" bIns="45700">
            <a:spAutoFit/>
          </a:bodyPr>
          <a:lstStyle>
            <a:defPPr>
              <a:defRPr lang="en-US"/>
            </a:defPPr>
            <a:lvl1pPr lvl="0" algn="ctr">
              <a:defRPr sz="2000" b="1" i="1" ker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1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“Nobel End” for an Electric Warship having met an Overmatching Threat…</a:t>
            </a:r>
            <a:endParaRPr kumimoji="0" lang="en-US" altLang="en-US" sz="1800" b="1" i="1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27279" y="3879279"/>
            <a:ext cx="1529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Circa 1918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48039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67000" y="6463934"/>
            <a:ext cx="3352800" cy="3940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8000" tIns="0" rIns="108000" bIns="0" rtlCol="0" anchor="ctr"/>
          <a:lstStyle/>
          <a:p>
            <a:pPr algn="ctr">
              <a:spcBef>
                <a:spcPts val="600"/>
              </a:spcBef>
              <a:buClr>
                <a:schemeClr val="bg1"/>
              </a:buClr>
              <a:buSzPct val="100000"/>
            </a:pPr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" y="15651"/>
            <a:ext cx="9144000" cy="68137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0" y="6446520"/>
            <a:ext cx="463296" cy="3474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56" t="46161" r="21734" b="16029"/>
          <a:stretch/>
        </p:blipFill>
        <p:spPr>
          <a:xfrm>
            <a:off x="6781800" y="6463934"/>
            <a:ext cx="502920" cy="33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0364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7A8CE-EB71-478D-980B-7D25C704C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752522" cy="408266"/>
          </a:xfrm>
        </p:spPr>
        <p:txBody>
          <a:bodyPr/>
          <a:lstStyle/>
          <a:p>
            <a:r>
              <a:rPr lang="en-US" dirty="0"/>
              <a:t>Preparing the Test Bed for DDG51 Flight III AMDR PCM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3A0A11-B4A2-47E9-BE7F-DD1302717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174" y="4869953"/>
            <a:ext cx="8121651" cy="1530566"/>
          </a:xfrm>
        </p:spPr>
        <p:txBody>
          <a:bodyPr/>
          <a:lstStyle/>
          <a:p>
            <a:r>
              <a:rPr lang="en-US" sz="1400" dirty="0"/>
              <a:t>Triton PCM 4 880KW used as surrogate</a:t>
            </a:r>
          </a:p>
          <a:p>
            <a:r>
              <a:rPr lang="en-US" sz="1400" dirty="0"/>
              <a:t>ONR 331/ PMS 320 (50/50) (Approx. $150K each) to refurbish and set to work @ FSU CAPS</a:t>
            </a:r>
          </a:p>
          <a:p>
            <a:r>
              <a:rPr lang="en-US" sz="1400" dirty="0"/>
              <a:t>Compact power:  tested at FSU CAPS </a:t>
            </a:r>
            <a:r>
              <a:rPr lang="en-US" sz="1400" dirty="0" smtClean="0"/>
              <a:t>4</a:t>
            </a:r>
            <a:r>
              <a:rPr lang="en-US" sz="1400" baseline="30000" dirty="0" smtClean="0"/>
              <a:t>th</a:t>
            </a:r>
            <a:r>
              <a:rPr lang="en-US" sz="1400" dirty="0" smtClean="0"/>
              <a:t> QTR 2014 (3 months)</a:t>
            </a:r>
            <a:endParaRPr lang="en-US" sz="1400" dirty="0"/>
          </a:p>
          <a:p>
            <a:pPr marL="0" indent="0">
              <a:buNone/>
            </a:pPr>
            <a:r>
              <a:rPr lang="en-US" sz="1400" dirty="0"/>
              <a:t>	                   tested at NSWCPD LBTS </a:t>
            </a:r>
            <a:r>
              <a:rPr lang="en-US" sz="1400" dirty="0" smtClean="0"/>
              <a:t>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QTR – 3</a:t>
            </a:r>
            <a:r>
              <a:rPr lang="en-US" sz="1400" baseline="30000" dirty="0" smtClean="0"/>
              <a:t>rd</a:t>
            </a:r>
            <a:r>
              <a:rPr lang="en-US" sz="1400" dirty="0" smtClean="0"/>
              <a:t> QTR 2015 (9 months)</a:t>
            </a:r>
            <a:endParaRPr lang="en-US" sz="1400" dirty="0"/>
          </a:p>
          <a:p>
            <a:r>
              <a:rPr lang="en-US" sz="1400" dirty="0"/>
              <a:t>Models validated/tested, accreditation letter signed February 2016</a:t>
            </a:r>
          </a:p>
          <a:p>
            <a:r>
              <a:rPr lang="en-US" sz="1400" dirty="0"/>
              <a:t>AMDR PCM Tested at FSU CAPS, October 2017 (available for test at NSWCPD today)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75DC9E-C50A-4716-BB0D-D4A4174E60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6096BD-FD89-4662-AA77-6A6A52B87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266F58-0957-4CA1-A36F-27A63D2D4C50}"/>
              </a:ext>
            </a:extLst>
          </p:cNvPr>
          <p:cNvSpPr txBox="1"/>
          <p:nvPr/>
        </p:nvSpPr>
        <p:spPr>
          <a:xfrm>
            <a:off x="407617" y="4629385"/>
            <a:ext cx="3959351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Verification, Validation &amp; Accreditation Letter Feb 2016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132A30-6252-4A1A-9706-E80CD07745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r="1962"/>
          <a:stretch/>
        </p:blipFill>
        <p:spPr>
          <a:xfrm>
            <a:off x="568231" y="504064"/>
            <a:ext cx="3959352" cy="16949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AEEE56-69EC-4D5E-AC7E-BC24125F0F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937" t="12667" r="64583" b="8744"/>
          <a:stretch/>
        </p:blipFill>
        <p:spPr>
          <a:xfrm>
            <a:off x="495299" y="2362200"/>
            <a:ext cx="1781175" cy="224569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27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A5EA73E-C30D-4AE5-9A5B-8432ACDEA0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312" t="12667" r="65208" b="16666"/>
          <a:stretch/>
        </p:blipFill>
        <p:spPr>
          <a:xfrm>
            <a:off x="2352675" y="2597176"/>
            <a:ext cx="1781176" cy="20193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Rectangle 11"/>
          <p:cNvSpPr/>
          <p:nvPr/>
        </p:nvSpPr>
        <p:spPr>
          <a:xfrm>
            <a:off x="6005015" y="3234519"/>
            <a:ext cx="382137" cy="232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Isosceles Triangle 14"/>
          <p:cNvSpPr/>
          <p:nvPr/>
        </p:nvSpPr>
        <p:spPr>
          <a:xfrm rot="18369488" flipH="1">
            <a:off x="6309708" y="2790507"/>
            <a:ext cx="197941" cy="17834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4460395" y="518910"/>
            <a:ext cx="4578076" cy="4458021"/>
            <a:chOff x="4465158" y="518910"/>
            <a:chExt cx="4578076" cy="4458021"/>
          </a:xfrm>
        </p:grpSpPr>
        <p:grpSp>
          <p:nvGrpSpPr>
            <p:cNvPr id="16" name="Group 15"/>
            <p:cNvGrpSpPr/>
            <p:nvPr/>
          </p:nvGrpSpPr>
          <p:grpSpPr>
            <a:xfrm>
              <a:off x="4465158" y="518910"/>
              <a:ext cx="4578076" cy="4458021"/>
              <a:chOff x="4465158" y="518910"/>
              <a:chExt cx="4578076" cy="4458021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8FCF946E-663F-4D73-B3B6-F48299179A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465158" y="518910"/>
                <a:ext cx="4578076" cy="4458021"/>
              </a:xfrm>
              <a:prstGeom prst="rect">
                <a:avLst/>
              </a:prstGeom>
            </p:spPr>
          </p:pic>
          <p:sp>
            <p:nvSpPr>
              <p:cNvPr id="11" name="Rectangle 10"/>
              <p:cNvSpPr/>
              <p:nvPr/>
            </p:nvSpPr>
            <p:spPr>
              <a:xfrm>
                <a:off x="6018663" y="2348552"/>
                <a:ext cx="991737" cy="5311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6018663" y="2834611"/>
                <a:ext cx="382137" cy="35484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7" name="Rectangle 16"/>
            <p:cNvSpPr/>
            <p:nvPr/>
          </p:nvSpPr>
          <p:spPr>
            <a:xfrm>
              <a:off x="6023426" y="3233878"/>
              <a:ext cx="368489" cy="2320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4" name="Isosceles Triangle 23"/>
          <p:cNvSpPr/>
          <p:nvPr/>
        </p:nvSpPr>
        <p:spPr>
          <a:xfrm rot="18679031">
            <a:off x="6310311" y="2813839"/>
            <a:ext cx="175643" cy="181781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2" descr="C:\Users\donald.DALESSANDRO\AppData\Local\Microsoft\Windows\Temporary Internet Files\Content.Outlook\C2YASHEF\PCMinHighBay_02111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10" r="15074"/>
          <a:stretch/>
        </p:blipFill>
        <p:spPr bwMode="auto">
          <a:xfrm>
            <a:off x="5733289" y="2881926"/>
            <a:ext cx="1733620" cy="1138908"/>
          </a:xfrm>
          <a:prstGeom prst="rect">
            <a:avLst/>
          </a:prstGeom>
          <a:noFill/>
          <a:ln w="38100"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IMG_3178.jpg"/>
          <p:cNvPicPr>
            <a:picLocks noChangeAspect="1"/>
          </p:cNvPicPr>
          <p:nvPr/>
        </p:nvPicPr>
        <p:blipFill rotWithShape="1">
          <a:blip r:embed="rId7" cstate="print"/>
          <a:srcRect l="4842" t="12881" r="47158" b="23438"/>
          <a:stretch/>
        </p:blipFill>
        <p:spPr>
          <a:xfrm>
            <a:off x="5944742" y="2717837"/>
            <a:ext cx="1270431" cy="1264094"/>
          </a:xfrm>
          <a:prstGeom prst="rect">
            <a:avLst/>
          </a:prstGeom>
          <a:ln w="38100"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Content Placeholder 3">
            <a:extLst>
              <a:ext uri="{FF2B5EF4-FFF2-40B4-BE49-F238E27FC236}">
                <a16:creationId xmlns:a16="http://schemas.microsoft.com/office/drawing/2014/main" id="{19DAEF54-E185-4188-8025-752E7E65816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289" y="2908997"/>
            <a:ext cx="1901416" cy="1147086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797546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icture 10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" r="52658" b="10317"/>
          <a:stretch/>
        </p:blipFill>
        <p:spPr bwMode="auto">
          <a:xfrm>
            <a:off x="4130619" y="2458746"/>
            <a:ext cx="611631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nip Single Corner Rectangle 96">
            <a:extLst>
              <a:ext uri="{FF2B5EF4-FFF2-40B4-BE49-F238E27FC236}">
                <a16:creationId xmlns:a16="http://schemas.microsoft.com/office/drawing/2014/main" id="{530F4691-A5E8-4E8B-9B35-0A9DD2881451}"/>
              </a:ext>
            </a:extLst>
          </p:cNvPr>
          <p:cNvSpPr/>
          <p:nvPr/>
        </p:nvSpPr>
        <p:spPr bwMode="auto">
          <a:xfrm>
            <a:off x="49801" y="43487"/>
            <a:ext cx="5996259" cy="365760"/>
          </a:xfrm>
          <a:prstGeom prst="snip1Rect">
            <a:avLst>
              <a:gd name="adj" fmla="val 41176"/>
            </a:avLst>
          </a:prstGeom>
          <a:solidFill>
            <a:srgbClr val="003057"/>
          </a:solidFill>
          <a:ln w="6350">
            <a:noFill/>
            <a:miter lim="800000"/>
            <a:headEnd/>
            <a:tailEnd/>
          </a:ln>
        </p:spPr>
        <p:txBody>
          <a:bodyPr lIns="100913" tIns="274320" rIns="100913" bIns="50457" rtlCol="0" anchor="b" anchorCtr="0">
            <a:noAutofit/>
          </a:bodyPr>
          <a:lstStyle/>
          <a:p>
            <a:pPr marL="0" marR="0" lvl="0" indent="0" algn="l" defTabSz="9636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57300" algn="l"/>
              </a:tabLst>
              <a:defRPr/>
            </a:pPr>
            <a:r>
              <a:rPr kumimoji="0" lang="en-US" sz="2000" b="1" i="0" u="none" strike="noStrike" kern="1200" cap="sm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Energy Magazine: PEO Ships Leveraging ONR Investment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121D982-C390-4819-993B-E2BEDD268F12}"/>
              </a:ext>
            </a:extLst>
          </p:cNvPr>
          <p:cNvSpPr/>
          <p:nvPr/>
        </p:nvSpPr>
        <p:spPr>
          <a:xfrm>
            <a:off x="92961" y="1541124"/>
            <a:ext cx="28295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2013: Energy </a:t>
            </a: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Storage </a:t>
            </a:r>
            <a:r>
              <a:rPr kumimoji="0" lang="en-US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Module-Land (ESM-L):  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1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Proof of Concept for SSL-TM Land Demo Testing</a:t>
            </a:r>
          </a:p>
          <a:p>
            <a:pPr marL="0" marR="0" lvl="1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Lead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acid </a:t>
            </a: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battery based technology in 28’ </a:t>
            </a:r>
            <a:r>
              <a:rPr kumimoji="0" lang="en-US" sz="105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conex</a:t>
            </a: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box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85" name="Rectangle 44">
            <a:extLst>
              <a:ext uri="{FF2B5EF4-FFF2-40B4-BE49-F238E27FC236}">
                <a16:creationId xmlns:a16="http://schemas.microsoft.com/office/drawing/2014/main" id="{80835DA7-4800-45C6-B278-861A2177BD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35" y="4643100"/>
            <a:ext cx="9030004" cy="1856844"/>
          </a:xfrm>
          <a:prstGeom prst="rect">
            <a:avLst/>
          </a:prstGeom>
          <a:solidFill>
            <a:srgbClr val="D0D8FC"/>
          </a:solidFill>
          <a:ln w="19050">
            <a:solidFill>
              <a:srgbClr val="003057"/>
            </a:solidFill>
            <a:miter lim="800000"/>
            <a:headEnd/>
            <a:tailEnd/>
          </a:ln>
        </p:spPr>
        <p:txBody>
          <a:bodyPr lIns="100913" tIns="50457" rIns="100913" bIns="50457" anchor="ctr"/>
          <a:lstStyle>
            <a:lvl1pPr defTabSz="963613" eaLnBrk="0" hangingPunct="0">
              <a:tabLst>
                <a:tab pos="12573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defTabSz="963613" eaLnBrk="0" hangingPunct="0">
              <a:tabLst>
                <a:tab pos="12573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defTabSz="963613" eaLnBrk="0" hangingPunct="0">
              <a:tabLst>
                <a:tab pos="12573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defTabSz="963613" eaLnBrk="0" hangingPunct="0">
              <a:tabLst>
                <a:tab pos="12573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defTabSz="963613" eaLnBrk="0" hangingPunct="0">
              <a:tabLst>
                <a:tab pos="12573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tabLst>
                <a:tab pos="12573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tabLst>
                <a:tab pos="12573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tabLst>
                <a:tab pos="12573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tabLst>
                <a:tab pos="12573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0" marR="0" lvl="0" indent="0" algn="ctr" defTabSz="9636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57300" algn="l"/>
              </a:tabLst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pic>
        <p:nvPicPr>
          <p:cNvPr id="52" name="Picture 2" descr="C:\Users\erin.kampschroer\AppData\Local\Microsoft\Windows\Temporary Internet Files\Content.Outlook\TFH501GU\Image.png">
            <a:extLst>
              <a:ext uri="{FF2B5EF4-FFF2-40B4-BE49-F238E27FC236}">
                <a16:creationId xmlns:a16="http://schemas.microsoft.com/office/drawing/2014/main" id="{B2442CFE-378B-475A-9CB6-48214A531E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7120" y="549737"/>
            <a:ext cx="1556648" cy="981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TextBox 100"/>
          <p:cNvSpPr txBox="1"/>
          <p:nvPr/>
        </p:nvSpPr>
        <p:spPr>
          <a:xfrm>
            <a:off x="6193633" y="1449412"/>
            <a:ext cx="2317741" cy="76944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171450" indent="-171450">
              <a:buFont typeface="Arial" panose="020B0604020202020204" pitchFamily="34" charset="0"/>
              <a:buChar char="•"/>
              <a:defRPr sz="110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defRPr>
            </a:lvl1pPr>
            <a:lvl2pPr marL="0" lvl="1" indent="0">
              <a:buClrTx/>
              <a:buNone/>
              <a:defRPr sz="1200" b="1" ker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2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2019: Multi-function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Energy Storage </a:t>
            </a: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Module (MFESM)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Power Electronics with Hybridized Energy Storage:  Batteries + Capacitors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102" name="Picture 101"/>
          <p:cNvPicPr>
            <a:picLocks noChangeAspect="1"/>
          </p:cNvPicPr>
          <p:nvPr/>
        </p:nvPicPr>
        <p:blipFill rotWithShape="1">
          <a:blip r:embed="rId5"/>
          <a:srcRect r="3537"/>
          <a:stretch/>
        </p:blipFill>
        <p:spPr>
          <a:xfrm>
            <a:off x="6358417" y="457295"/>
            <a:ext cx="444204" cy="524474"/>
          </a:xfrm>
          <a:prstGeom prst="rect">
            <a:avLst/>
          </a:prstGeom>
          <a:ln w="19050">
            <a:solidFill>
              <a:srgbClr val="63B6AC"/>
            </a:solidFill>
          </a:ln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7125" y="1033370"/>
            <a:ext cx="604941" cy="451625"/>
          </a:xfrm>
          <a:prstGeom prst="rect">
            <a:avLst/>
          </a:prstGeom>
          <a:ln w="19050">
            <a:solidFill>
              <a:srgbClr val="63B6AC"/>
            </a:solidFill>
          </a:ln>
        </p:spPr>
      </p:pic>
      <p:pic>
        <p:nvPicPr>
          <p:cNvPr id="111" name="Picture 110"/>
          <p:cNvPicPr>
            <a:picLocks noChangeAspect="1"/>
          </p:cNvPicPr>
          <p:nvPr/>
        </p:nvPicPr>
        <p:blipFill rotWithShape="1">
          <a:blip r:embed="rId5"/>
          <a:srcRect l="13202"/>
          <a:stretch/>
        </p:blipFill>
        <p:spPr>
          <a:xfrm>
            <a:off x="4753262" y="2472494"/>
            <a:ext cx="688075" cy="902878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420275" y="2270985"/>
            <a:ext cx="2344817" cy="1702412"/>
            <a:chOff x="4518606" y="2465885"/>
            <a:chExt cx="2344817" cy="1702412"/>
          </a:xfrm>
        </p:grpSpPr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6BDBA58D-36DB-444E-B57C-BDEC7112FE5C}"/>
                </a:ext>
              </a:extLst>
            </p:cNvPr>
            <p:cNvSpPr/>
            <p:nvPr/>
          </p:nvSpPr>
          <p:spPr>
            <a:xfrm>
              <a:off x="4518606" y="3583522"/>
              <a:ext cx="234481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Arial Narrow" panose="020B0606020202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2020: Combined Energy 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Arial Narrow" panose="020B0606020202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Magazine (EM) </a:t>
              </a:r>
              <a:endPara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Early Transition of MFESM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Batteries with Energy Magazine Prototype</a:t>
              </a: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  <p:cxnSp>
          <p:nvCxnSpPr>
            <p:cNvPr id="12" name="Elbow Connector 11"/>
            <p:cNvCxnSpPr>
              <a:stCxn id="48" idx="2"/>
              <a:endCxn id="105" idx="1"/>
            </p:cNvCxnSpPr>
            <p:nvPr/>
          </p:nvCxnSpPr>
          <p:spPr>
            <a:xfrm rot="5400000">
              <a:off x="5074799" y="2620036"/>
              <a:ext cx="644962" cy="336659"/>
            </a:xfrm>
            <a:prstGeom prst="bentConnector4">
              <a:avLst>
                <a:gd name="adj1" fmla="val 14556"/>
                <a:gd name="adj2" fmla="val 167903"/>
              </a:avLst>
            </a:prstGeom>
            <a:ln w="38100">
              <a:solidFill>
                <a:srgbClr val="EAB8E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" name="Elbow Connector 13"/>
          <p:cNvCxnSpPr>
            <a:stCxn id="102" idx="1"/>
            <a:endCxn id="111" idx="3"/>
          </p:cNvCxnSpPr>
          <p:nvPr/>
        </p:nvCxnSpPr>
        <p:spPr>
          <a:xfrm rot="10800000" flipV="1">
            <a:off x="5441337" y="719531"/>
            <a:ext cx="917080" cy="2204401"/>
          </a:xfrm>
          <a:prstGeom prst="bentConnector3">
            <a:avLst>
              <a:gd name="adj1" fmla="val 50000"/>
            </a:avLst>
          </a:prstGeom>
          <a:ln w="38100">
            <a:solidFill>
              <a:srgbClr val="EAB8E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/>
        </p:nvGrpSpPr>
        <p:grpSpPr>
          <a:xfrm>
            <a:off x="140722" y="568298"/>
            <a:ext cx="5701118" cy="3473725"/>
            <a:chOff x="140722" y="568298"/>
            <a:chExt cx="5701118" cy="3473725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6BDBA58D-36DB-444E-B57C-BDEC7112FE5C}"/>
                </a:ext>
              </a:extLst>
            </p:cNvPr>
            <p:cNvSpPr/>
            <p:nvPr/>
          </p:nvSpPr>
          <p:spPr>
            <a:xfrm>
              <a:off x="3092716" y="1686209"/>
              <a:ext cx="274912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Arial Narrow" panose="020B0606020202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2018: Energy Magazine Laser 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Arial Narrow" panose="020B0606020202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(</a:t>
              </a:r>
              <a:r>
                <a:rPr kumimoji="0" lang="en-US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Arial Narrow" panose="020B0606020202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EM-L)</a:t>
              </a:r>
              <a:endPara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ESM Capability in 1/10 the size with lithium batteries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Supports Laser Engagement Profiles</a:t>
              </a: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  <p:pic>
          <p:nvPicPr>
            <p:cNvPr id="87" name="Picture 86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1" b="10317"/>
            <a:stretch/>
          </p:blipFill>
          <p:spPr bwMode="auto">
            <a:xfrm>
              <a:off x="3498173" y="696479"/>
              <a:ext cx="1424579" cy="9812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1" name="Content Placeholder 3" descr="SSL-VLS Build V5-no-strt.tif">
              <a:extLst>
                <a:ext uri="{FF2B5EF4-FFF2-40B4-BE49-F238E27FC236}">
                  <a16:creationId xmlns:a16="http://schemas.microsoft.com/office/drawing/2014/main" id="{DA3A8DE2-6B42-4E58-B22E-131264E53F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/>
            <a:srcRect l="37721" t="9939" r="11000" b="27612"/>
            <a:stretch/>
          </p:blipFill>
          <p:spPr>
            <a:xfrm>
              <a:off x="1085499" y="2234318"/>
              <a:ext cx="1382492" cy="1182712"/>
            </a:xfrm>
            <a:prstGeom prst="rect">
              <a:avLst/>
            </a:prstGeom>
          </p:spPr>
        </p:pic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5121D982-C390-4819-993B-E2BEDD268F12}"/>
                </a:ext>
              </a:extLst>
            </p:cNvPr>
            <p:cNvSpPr/>
            <p:nvPr/>
          </p:nvSpPr>
          <p:spPr>
            <a:xfrm>
              <a:off x="153196" y="3457248"/>
              <a:ext cx="286937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Arial Narrow" panose="020B0606020202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2019: Energy 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Arial Narrow" panose="020B0606020202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Storage </a:t>
              </a:r>
              <a:r>
                <a:rPr kumimoji="0" lang="en-US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Arial Narrow" panose="020B0606020202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Module-Ship (ESM-S):  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  <a:p>
              <a:pPr marL="0" marR="0" lvl="1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Second ESM Unit Modified for SSL-TM on LPD 27</a:t>
              </a:r>
            </a:p>
            <a:p>
              <a:pPr marL="0" marR="0" lvl="1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Enables 4 min of SSL operation</a:t>
              </a: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  <p:sp>
          <p:nvSpPr>
            <p:cNvPr id="117" name="TextBox 116"/>
            <p:cNvSpPr txBox="1"/>
            <p:nvPr/>
          </p:nvSpPr>
          <p:spPr>
            <a:xfrm rot="10800000" flipV="1">
              <a:off x="140722" y="2282494"/>
              <a:ext cx="1021433" cy="4600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200">
                  <a:latin typeface="Arial Narrow" panose="020B0606020202030204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Upgrade for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Shipboard Use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003560" y="568298"/>
              <a:ext cx="8231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200">
                  <a:latin typeface="Arial Narrow" panose="020B0606020202030204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Upgrade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Technology</a:t>
              </a:r>
            </a:p>
          </p:txBody>
        </p:sp>
        <p:cxnSp>
          <p:nvCxnSpPr>
            <p:cNvPr id="18" name="Elbow Connector 17"/>
            <p:cNvCxnSpPr>
              <a:stCxn id="52" idx="3"/>
              <a:endCxn id="87" idx="1"/>
            </p:cNvCxnSpPr>
            <p:nvPr/>
          </p:nvCxnSpPr>
          <p:spPr>
            <a:xfrm>
              <a:off x="1903768" y="1040373"/>
              <a:ext cx="1594405" cy="146742"/>
            </a:xfrm>
            <a:prstGeom prst="bentConnector3">
              <a:avLst/>
            </a:prstGeom>
            <a:ln w="38100">
              <a:solidFill>
                <a:srgbClr val="EAB8E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Elbow Connector 21"/>
            <p:cNvCxnSpPr>
              <a:endCxn id="91" idx="1"/>
            </p:cNvCxnSpPr>
            <p:nvPr/>
          </p:nvCxnSpPr>
          <p:spPr>
            <a:xfrm>
              <a:off x="140722" y="2125899"/>
              <a:ext cx="944777" cy="699775"/>
            </a:xfrm>
            <a:prstGeom prst="bentConnector3">
              <a:avLst>
                <a:gd name="adj1" fmla="val 556"/>
              </a:avLst>
            </a:prstGeom>
            <a:ln w="38100">
              <a:solidFill>
                <a:srgbClr val="EAB8E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8"/>
          <a:srcRect l="13337"/>
          <a:stretch/>
        </p:blipFill>
        <p:spPr>
          <a:xfrm>
            <a:off x="7270376" y="454000"/>
            <a:ext cx="717377" cy="993462"/>
          </a:xfrm>
          <a:prstGeom prst="rect">
            <a:avLst/>
          </a:prstGeom>
          <a:ln>
            <a:noFill/>
          </a:ln>
        </p:spPr>
      </p:pic>
      <p:cxnSp>
        <p:nvCxnSpPr>
          <p:cNvPr id="36" name="Elbow Connector 35"/>
          <p:cNvCxnSpPr>
            <a:stCxn id="102" idx="3"/>
            <a:endCxn id="32" idx="1"/>
          </p:cNvCxnSpPr>
          <p:nvPr/>
        </p:nvCxnSpPr>
        <p:spPr>
          <a:xfrm>
            <a:off x="6802621" y="719532"/>
            <a:ext cx="467755" cy="231199"/>
          </a:xfrm>
          <a:prstGeom prst="bentConnector3">
            <a:avLst/>
          </a:prstGeom>
          <a:ln>
            <a:solidFill>
              <a:srgbClr val="63B6AC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5" name="Elbow Connector 114"/>
          <p:cNvCxnSpPr>
            <a:stCxn id="103" idx="3"/>
            <a:endCxn id="32" idx="1"/>
          </p:cNvCxnSpPr>
          <p:nvPr/>
        </p:nvCxnSpPr>
        <p:spPr>
          <a:xfrm flipV="1">
            <a:off x="6962066" y="950731"/>
            <a:ext cx="308310" cy="308452"/>
          </a:xfrm>
          <a:prstGeom prst="bentConnector3">
            <a:avLst/>
          </a:prstGeom>
          <a:ln>
            <a:solidFill>
              <a:srgbClr val="63B6AC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57" name="Group 56"/>
          <p:cNvGrpSpPr/>
          <p:nvPr/>
        </p:nvGrpSpPr>
        <p:grpSpPr>
          <a:xfrm>
            <a:off x="3131929" y="4620172"/>
            <a:ext cx="5720959" cy="1479410"/>
            <a:chOff x="3196358" y="384747"/>
            <a:chExt cx="5720959" cy="1479410"/>
          </a:xfrm>
        </p:grpSpPr>
        <p:grpSp>
          <p:nvGrpSpPr>
            <p:cNvPr id="58" name="Group 57"/>
            <p:cNvGrpSpPr/>
            <p:nvPr/>
          </p:nvGrpSpPr>
          <p:grpSpPr>
            <a:xfrm>
              <a:off x="4640069" y="479162"/>
              <a:ext cx="4277248" cy="1384995"/>
              <a:chOff x="4640069" y="479162"/>
              <a:chExt cx="4277248" cy="1384995"/>
            </a:xfrm>
          </p:grpSpPr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9928442C-4121-4952-951B-19DD347FC0A4}"/>
                  </a:ext>
                </a:extLst>
              </p:cNvPr>
              <p:cNvSpPr txBox="1"/>
              <p:nvPr/>
            </p:nvSpPr>
            <p:spPr>
              <a:xfrm>
                <a:off x="5219348" y="479162"/>
                <a:ext cx="2371456" cy="138499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+mn-cs"/>
                  </a:rPr>
                  <a:t>Energy Magazine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+mn-cs"/>
                  </a:rPr>
                  <a:t> </a:t>
                </a: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64" name="Group 63"/>
              <p:cNvGrpSpPr/>
              <p:nvPr/>
            </p:nvGrpSpPr>
            <p:grpSpPr>
              <a:xfrm>
                <a:off x="4640069" y="541178"/>
                <a:ext cx="4277248" cy="1318019"/>
                <a:chOff x="7093953" y="697879"/>
                <a:chExt cx="4277248" cy="1318019"/>
              </a:xfrm>
            </p:grpSpPr>
            <p:grpSp>
              <p:nvGrpSpPr>
                <p:cNvPr id="65" name="Group 64">
                  <a:extLst>
                    <a:ext uri="{FF2B5EF4-FFF2-40B4-BE49-F238E27FC236}">
                      <a16:creationId xmlns:a16="http://schemas.microsoft.com/office/drawing/2014/main" id="{63BC8D73-2676-4696-8350-C719D19ACE4F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7784508" y="697879"/>
                  <a:ext cx="3586693" cy="1318019"/>
                  <a:chOff x="7132203" y="809160"/>
                  <a:chExt cx="4842039" cy="1739064"/>
                </a:xfrm>
              </p:grpSpPr>
              <p:pic>
                <p:nvPicPr>
                  <p:cNvPr id="67" name="Picture 66">
                    <a:extLst>
                      <a:ext uri="{FF2B5EF4-FFF2-40B4-BE49-F238E27FC236}">
                        <a16:creationId xmlns:a16="http://schemas.microsoft.com/office/drawing/2014/main" id="{C672B31E-4CBD-447A-894C-752C034E79E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rcRect r="34239"/>
                  <a:stretch/>
                </p:blipFill>
                <p:spPr>
                  <a:xfrm>
                    <a:off x="7383169" y="1196290"/>
                    <a:ext cx="1480407" cy="998629"/>
                  </a:xfrm>
                  <a:prstGeom prst="rect">
                    <a:avLst/>
                  </a:prstGeom>
                  <a:ln>
                    <a:noFill/>
                  </a:ln>
                  <a:effectLst>
                    <a:outerShdw blurRad="50800" dist="50800" dir="17100000" sx="103000" sy="103000" algn="l" rotWithShape="0">
                      <a:prstClr val="black">
                        <a:alpha val="70000"/>
                      </a:prstClr>
                    </a:outerShdw>
                  </a:effectLst>
                </p:spPr>
              </p:pic>
              <p:pic>
                <p:nvPicPr>
                  <p:cNvPr id="68" name="Picture 67">
                    <a:extLst>
                      <a:ext uri="{FF2B5EF4-FFF2-40B4-BE49-F238E27FC236}">
                        <a16:creationId xmlns:a16="http://schemas.microsoft.com/office/drawing/2014/main" id="{D5A009AE-4B9F-48DB-A3ED-A66259C22A9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rcRect l="65890"/>
                  <a:stretch/>
                </p:blipFill>
                <p:spPr>
                  <a:xfrm>
                    <a:off x="9209521" y="1191028"/>
                    <a:ext cx="767876" cy="998629"/>
                  </a:xfrm>
                  <a:prstGeom prst="rect">
                    <a:avLst/>
                  </a:prstGeom>
                  <a:ln>
                    <a:noFill/>
                  </a:ln>
                  <a:effectLst>
                    <a:outerShdw blurRad="50800" dist="50800" dir="17100000" sx="103000" sy="103000" algn="l" rotWithShape="0">
                      <a:prstClr val="black">
                        <a:alpha val="70000"/>
                      </a:prstClr>
                    </a:outerShdw>
                  </a:effectLst>
                </p:spPr>
              </p:pic>
              <p:pic>
                <p:nvPicPr>
                  <p:cNvPr id="69" name="Picture 68">
                    <a:extLst>
                      <a:ext uri="{FF2B5EF4-FFF2-40B4-BE49-F238E27FC236}">
                        <a16:creationId xmlns:a16="http://schemas.microsoft.com/office/drawing/2014/main" id="{3F8B5B15-B352-4DB3-AD22-22A6D5963D5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0">
                    <a:clrChange>
                      <a:clrFrom>
                        <a:srgbClr val="003344"/>
                      </a:clrFrom>
                      <a:clrTo>
                        <a:srgbClr val="003344">
                          <a:alpha val="0"/>
                        </a:srgbClr>
                      </a:clrTo>
                    </a:clrChange>
                    <a:duotone>
                      <a:srgbClr val="2F539C">
                        <a:shade val="45000"/>
                        <a:satMod val="135000"/>
                      </a:srgbClr>
                      <a:prstClr val="white"/>
                    </a:duotone>
                    <a:extLst/>
                  </a:blip>
                  <a:srcRect l="52424" t="7275" r="20544" b="9033"/>
                  <a:stretch/>
                </p:blipFill>
                <p:spPr>
                  <a:xfrm>
                    <a:off x="10614353" y="809160"/>
                    <a:ext cx="856769" cy="914401"/>
                  </a:xfrm>
                  <a:prstGeom prst="rect">
                    <a:avLst/>
                  </a:prstGeom>
                </p:spPr>
              </p:pic>
              <p:pic>
                <p:nvPicPr>
                  <p:cNvPr id="70" name="Picture 69">
                    <a:extLst>
                      <a:ext uri="{FF2B5EF4-FFF2-40B4-BE49-F238E27FC236}">
                        <a16:creationId xmlns:a16="http://schemas.microsoft.com/office/drawing/2014/main" id="{565DA2D0-61F9-4E63-8D72-989E054CB1D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1">
                    <a:clrChange>
                      <a:clrFrom>
                        <a:srgbClr val="003344"/>
                      </a:clrFrom>
                      <a:clrTo>
                        <a:srgbClr val="003344">
                          <a:alpha val="0"/>
                        </a:srgbClr>
                      </a:clrTo>
                    </a:clrChange>
                    <a:duotone>
                      <a:prstClr val="black"/>
                      <a:schemeClr val="accent1">
                        <a:tint val="45000"/>
                        <a:satMod val="400000"/>
                      </a:schemeClr>
                    </a:duotone>
                    <a:extLst/>
                  </a:blip>
                  <a:srcRect l="55584" t="22767" r="16682" b="10098"/>
                  <a:stretch/>
                </p:blipFill>
                <p:spPr>
                  <a:xfrm>
                    <a:off x="10897189" y="1649515"/>
                    <a:ext cx="1077053" cy="898709"/>
                  </a:xfrm>
                  <a:prstGeom prst="rect">
                    <a:avLst/>
                  </a:prstGeom>
                </p:spPr>
              </p:pic>
              <p:sp>
                <p:nvSpPr>
                  <p:cNvPr id="71" name="Arrow: Right 19">
                    <a:extLst>
                      <a:ext uri="{FF2B5EF4-FFF2-40B4-BE49-F238E27FC236}">
                        <a16:creationId xmlns:a16="http://schemas.microsoft.com/office/drawing/2014/main" id="{72D1521E-AEEC-4206-BC66-A88B0642E19A}"/>
                      </a:ext>
                    </a:extLst>
                  </p:cNvPr>
                  <p:cNvSpPr/>
                  <p:nvPr/>
                </p:nvSpPr>
                <p:spPr>
                  <a:xfrm>
                    <a:off x="10182431" y="1339109"/>
                    <a:ext cx="416879" cy="384450"/>
                  </a:xfrm>
                  <a:prstGeom prst="rightArrow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2" name="Rectangle 72">
                    <a:extLst>
                      <a:ext uri="{FF2B5EF4-FFF2-40B4-BE49-F238E27FC236}">
                        <a16:creationId xmlns:a16="http://schemas.microsoft.com/office/drawing/2014/main" id="{723C192C-2D50-48FD-9865-B259B63F9F1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132203" y="2146687"/>
                    <a:ext cx="2009224" cy="30457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9pPr>
                  </a:lstStyle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900" b="1" i="0" u="none" strike="noStrike" kern="1200" cap="none" spc="0" normalizeH="0" baseline="0" noProof="1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Narrow" pitchFamily="34" charset="0"/>
                        <a:ea typeface="+mn-ea"/>
                        <a:cs typeface="Arial" charset="0"/>
                      </a:rPr>
                      <a:t>Power Electronics</a:t>
                    </a:r>
                    <a:endParaRPr kumimoji="0" lang="en-US" altLang="en-US" sz="900" b="1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 Narrow" pitchFamily="34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73" name="Rectangle 72">
                    <a:extLst>
                      <a:ext uri="{FF2B5EF4-FFF2-40B4-BE49-F238E27FC236}">
                        <a16:creationId xmlns:a16="http://schemas.microsoft.com/office/drawing/2014/main" id="{88AE213D-D595-4216-B15A-2DEC17AD61B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8420450" y="2177061"/>
                    <a:ext cx="2346018" cy="30457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900" b="1" i="0" u="none" strike="noStrike" kern="1200" cap="none" spc="0" normalizeH="0" baseline="0" noProof="1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Narrow" pitchFamily="34" charset="0"/>
                        <a:ea typeface="+mn-ea"/>
                        <a:cs typeface="Arial" charset="0"/>
                      </a:rPr>
                      <a:t>Energy Storage</a:t>
                    </a:r>
                    <a:endParaRPr kumimoji="0" lang="en-US" altLang="en-US" sz="900" b="1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 Narrow" pitchFamily="34" charset="0"/>
                      <a:ea typeface="+mn-ea"/>
                      <a:cs typeface="Arial" charset="0"/>
                    </a:endParaRPr>
                  </a:p>
                </p:txBody>
              </p:sp>
            </p:grpSp>
            <p:sp>
              <p:nvSpPr>
                <p:cNvPr id="66" name="Left-Right Arrow 65"/>
                <p:cNvSpPr/>
                <p:nvPr/>
              </p:nvSpPr>
              <p:spPr>
                <a:xfrm>
                  <a:off x="7093953" y="1096242"/>
                  <a:ext cx="568707" cy="283461"/>
                </a:xfrm>
                <a:prstGeom prst="leftRightArrow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59" name="Group 256"/>
            <p:cNvGrpSpPr>
              <a:grpSpLocks/>
            </p:cNvGrpSpPr>
            <p:nvPr/>
          </p:nvGrpSpPr>
          <p:grpSpPr bwMode="auto">
            <a:xfrm rot="20696348">
              <a:off x="3196358" y="384747"/>
              <a:ext cx="1380116" cy="882489"/>
              <a:chOff x="19597387" y="5051260"/>
              <a:chExt cx="8243437" cy="4806860"/>
            </a:xfrm>
          </p:grpSpPr>
          <p:sp>
            <p:nvSpPr>
              <p:cNvPr id="61" name="Freeform 60"/>
              <p:cNvSpPr/>
              <p:nvPr/>
            </p:nvSpPr>
            <p:spPr>
              <a:xfrm>
                <a:off x="19830931" y="5344360"/>
                <a:ext cx="7776348" cy="4220661"/>
              </a:xfrm>
              <a:custGeom>
                <a:avLst/>
                <a:gdLst>
                  <a:gd name="connsiteX0" fmla="*/ 793820 w 7777424"/>
                  <a:gd name="connsiteY0" fmla="*/ 0 h 4220307"/>
                  <a:gd name="connsiteX1" fmla="*/ 844062 w 7777424"/>
                  <a:gd name="connsiteY1" fmla="*/ 0 h 4220307"/>
                  <a:gd name="connsiteX2" fmla="*/ 0 w 7777424"/>
                  <a:gd name="connsiteY2" fmla="*/ 391885 h 4220307"/>
                  <a:gd name="connsiteX3" fmla="*/ 20097 w 7777424"/>
                  <a:gd name="connsiteY3" fmla="*/ 512465 h 4220307"/>
                  <a:gd name="connsiteX4" fmla="*/ 2311121 w 7777424"/>
                  <a:gd name="connsiteY4" fmla="*/ 1979525 h 4220307"/>
                  <a:gd name="connsiteX5" fmla="*/ 3486778 w 7777424"/>
                  <a:gd name="connsiteY5" fmla="*/ 2692958 h 4220307"/>
                  <a:gd name="connsiteX6" fmla="*/ 4682532 w 7777424"/>
                  <a:gd name="connsiteY6" fmla="*/ 3295859 h 4220307"/>
                  <a:gd name="connsiteX7" fmla="*/ 6943411 w 7777424"/>
                  <a:gd name="connsiteY7" fmla="*/ 4220307 h 4220307"/>
                  <a:gd name="connsiteX8" fmla="*/ 7626699 w 7777424"/>
                  <a:gd name="connsiteY8" fmla="*/ 4129872 h 4220307"/>
                  <a:gd name="connsiteX9" fmla="*/ 7777424 w 7777424"/>
                  <a:gd name="connsiteY9" fmla="*/ 4119824 h 4220307"/>
                  <a:gd name="connsiteX10" fmla="*/ 7737231 w 7777424"/>
                  <a:gd name="connsiteY10" fmla="*/ 3959050 h 4220307"/>
                  <a:gd name="connsiteX11" fmla="*/ 7586506 w 7777424"/>
                  <a:gd name="connsiteY11" fmla="*/ 3798276 h 4220307"/>
                  <a:gd name="connsiteX12" fmla="*/ 7375490 w 7777424"/>
                  <a:gd name="connsiteY12" fmla="*/ 3607358 h 4220307"/>
                  <a:gd name="connsiteX13" fmla="*/ 6852976 w 7777424"/>
                  <a:gd name="connsiteY13" fmla="*/ 3235569 h 4220307"/>
                  <a:gd name="connsiteX14" fmla="*/ 6109398 w 7777424"/>
                  <a:gd name="connsiteY14" fmla="*/ 2713055 h 4220307"/>
                  <a:gd name="connsiteX15" fmla="*/ 4752870 w 7777424"/>
                  <a:gd name="connsiteY15" fmla="*/ 2029767 h 4220307"/>
                  <a:gd name="connsiteX16" fmla="*/ 4692580 w 7777424"/>
                  <a:gd name="connsiteY16" fmla="*/ 1678074 h 4220307"/>
                  <a:gd name="connsiteX17" fmla="*/ 4662435 w 7777424"/>
                  <a:gd name="connsiteY17" fmla="*/ 1507252 h 4220307"/>
                  <a:gd name="connsiteX18" fmla="*/ 4471517 w 7777424"/>
                  <a:gd name="connsiteY18" fmla="*/ 1386672 h 4220307"/>
                  <a:gd name="connsiteX19" fmla="*/ 4411227 w 7777424"/>
                  <a:gd name="connsiteY19" fmla="*/ 1286189 h 4220307"/>
                  <a:gd name="connsiteX20" fmla="*/ 4350936 w 7777424"/>
                  <a:gd name="connsiteY20" fmla="*/ 1215850 h 4220307"/>
                  <a:gd name="connsiteX21" fmla="*/ 4330840 w 7777424"/>
                  <a:gd name="connsiteY21" fmla="*/ 1095270 h 4220307"/>
                  <a:gd name="connsiteX22" fmla="*/ 4230356 w 7777424"/>
                  <a:gd name="connsiteY22" fmla="*/ 1125415 h 4220307"/>
                  <a:gd name="connsiteX23" fmla="*/ 4190163 w 7777424"/>
                  <a:gd name="connsiteY23" fmla="*/ 1235947 h 4220307"/>
                  <a:gd name="connsiteX24" fmla="*/ 4190163 w 7777424"/>
                  <a:gd name="connsiteY24" fmla="*/ 1235947 h 4220307"/>
                  <a:gd name="connsiteX25" fmla="*/ 4059534 w 7777424"/>
                  <a:gd name="connsiteY25" fmla="*/ 1356527 h 4220307"/>
                  <a:gd name="connsiteX26" fmla="*/ 4039438 w 7777424"/>
                  <a:gd name="connsiteY26" fmla="*/ 1406769 h 4220307"/>
                  <a:gd name="connsiteX27" fmla="*/ 3557117 w 7777424"/>
                  <a:gd name="connsiteY27" fmla="*/ 1245995 h 4220307"/>
                  <a:gd name="connsiteX28" fmla="*/ 3557117 w 7777424"/>
                  <a:gd name="connsiteY28" fmla="*/ 1256044 h 4220307"/>
                  <a:gd name="connsiteX29" fmla="*/ 2903974 w 7777424"/>
                  <a:gd name="connsiteY29" fmla="*/ 914400 h 4220307"/>
                  <a:gd name="connsiteX30" fmla="*/ 2863780 w 7777424"/>
                  <a:gd name="connsiteY30" fmla="*/ 823964 h 4220307"/>
                  <a:gd name="connsiteX31" fmla="*/ 2773345 w 7777424"/>
                  <a:gd name="connsiteY31" fmla="*/ 753626 h 4220307"/>
                  <a:gd name="connsiteX32" fmla="*/ 2612572 w 7777424"/>
                  <a:gd name="connsiteY32" fmla="*/ 753626 h 4220307"/>
                  <a:gd name="connsiteX33" fmla="*/ 1567543 w 7777424"/>
                  <a:gd name="connsiteY33" fmla="*/ 211015 h 4220307"/>
                  <a:gd name="connsiteX34" fmla="*/ 1356528 w 7777424"/>
                  <a:gd name="connsiteY34" fmla="*/ 301450 h 4220307"/>
                  <a:gd name="connsiteX35" fmla="*/ 793820 w 7777424"/>
                  <a:gd name="connsiteY35" fmla="*/ 0 h 4220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777424" h="4220307">
                    <a:moveTo>
                      <a:pt x="793820" y="0"/>
                    </a:moveTo>
                    <a:lnTo>
                      <a:pt x="844062" y="0"/>
                    </a:lnTo>
                    <a:lnTo>
                      <a:pt x="0" y="391885"/>
                    </a:lnTo>
                    <a:lnTo>
                      <a:pt x="20097" y="512465"/>
                    </a:lnTo>
                    <a:lnTo>
                      <a:pt x="2311121" y="1979525"/>
                    </a:lnTo>
                    <a:lnTo>
                      <a:pt x="3486778" y="2692958"/>
                    </a:lnTo>
                    <a:lnTo>
                      <a:pt x="4682532" y="3295859"/>
                    </a:lnTo>
                    <a:lnTo>
                      <a:pt x="6943411" y="4220307"/>
                    </a:lnTo>
                    <a:lnTo>
                      <a:pt x="7626699" y="4129872"/>
                    </a:lnTo>
                    <a:lnTo>
                      <a:pt x="7777424" y="4119824"/>
                    </a:lnTo>
                    <a:lnTo>
                      <a:pt x="7737231" y="3959050"/>
                    </a:lnTo>
                    <a:lnTo>
                      <a:pt x="7586506" y="3798276"/>
                    </a:lnTo>
                    <a:lnTo>
                      <a:pt x="7375490" y="3607358"/>
                    </a:lnTo>
                    <a:lnTo>
                      <a:pt x="6852976" y="3235569"/>
                    </a:lnTo>
                    <a:lnTo>
                      <a:pt x="6109398" y="2713055"/>
                    </a:lnTo>
                    <a:lnTo>
                      <a:pt x="4752870" y="2029767"/>
                    </a:lnTo>
                    <a:lnTo>
                      <a:pt x="4692580" y="1678074"/>
                    </a:lnTo>
                    <a:lnTo>
                      <a:pt x="4662435" y="1507252"/>
                    </a:lnTo>
                    <a:lnTo>
                      <a:pt x="4471517" y="1386672"/>
                    </a:lnTo>
                    <a:lnTo>
                      <a:pt x="4411227" y="1286189"/>
                    </a:lnTo>
                    <a:lnTo>
                      <a:pt x="4350936" y="1215850"/>
                    </a:lnTo>
                    <a:lnTo>
                      <a:pt x="4330840" y="1095270"/>
                    </a:lnTo>
                    <a:lnTo>
                      <a:pt x="4230356" y="1125415"/>
                    </a:lnTo>
                    <a:lnTo>
                      <a:pt x="4190163" y="1235947"/>
                    </a:lnTo>
                    <a:lnTo>
                      <a:pt x="4190163" y="1235947"/>
                    </a:lnTo>
                    <a:lnTo>
                      <a:pt x="4059534" y="1356527"/>
                    </a:lnTo>
                    <a:lnTo>
                      <a:pt x="4039438" y="1406769"/>
                    </a:lnTo>
                    <a:lnTo>
                      <a:pt x="3557117" y="1245995"/>
                    </a:lnTo>
                    <a:lnTo>
                      <a:pt x="3557117" y="1256044"/>
                    </a:lnTo>
                    <a:lnTo>
                      <a:pt x="2903974" y="914400"/>
                    </a:lnTo>
                    <a:lnTo>
                      <a:pt x="2863780" y="823964"/>
                    </a:lnTo>
                    <a:lnTo>
                      <a:pt x="2773345" y="753626"/>
                    </a:lnTo>
                    <a:lnTo>
                      <a:pt x="2612572" y="753626"/>
                    </a:lnTo>
                    <a:lnTo>
                      <a:pt x="1567543" y="211015"/>
                    </a:lnTo>
                    <a:lnTo>
                      <a:pt x="1356528" y="301450"/>
                    </a:lnTo>
                    <a:lnTo>
                      <a:pt x="793820" y="0"/>
                    </a:lnTo>
                    <a:close/>
                  </a:path>
                </a:pathLst>
              </a:custGeom>
              <a:solidFill>
                <a:schemeClr val="bg1"/>
              </a:solidFill>
              <a:ln w="12700">
                <a:noFill/>
              </a:ln>
              <a:effectLst>
                <a:outerShdw blurRad="254000" dist="63500" dir="5400000" algn="t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62" name="Picture 258"/>
              <p:cNvPicPr>
                <a:picLocks noChangeAspect="1"/>
              </p:cNvPicPr>
              <p:nvPr/>
            </p:nvPicPr>
            <p:blipFill>
              <a:blip r:embed="rId1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338" t="17870" r="19366" b="11298"/>
              <a:stretch>
                <a:fillRect/>
              </a:stretch>
            </p:blipFill>
            <p:spPr bwMode="auto">
              <a:xfrm>
                <a:off x="19597387" y="5051260"/>
                <a:ext cx="8243437" cy="48068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4F620BE5-3069-4AA5-949B-3C05D539EA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0206" y="1072606"/>
              <a:ext cx="1193651" cy="398138"/>
            </a:xfrm>
            <a:prstGeom prst="rect">
              <a:avLst/>
            </a:prstGeom>
            <a:noFill/>
          </p:spPr>
        </p:pic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9928442C-4121-4952-951B-19DD347FC0A4}"/>
              </a:ext>
            </a:extLst>
          </p:cNvPr>
          <p:cNvSpPr txBox="1"/>
          <p:nvPr/>
        </p:nvSpPr>
        <p:spPr>
          <a:xfrm>
            <a:off x="125321" y="4759346"/>
            <a:ext cx="2728601" cy="1600438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2023 Energy Magazine (2020 BES)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Stores and Provides Energy from Ships Power to Directed Energy Weapons &amp; Sensors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“Reloadable” Magazine for multiple engagements</a:t>
            </a:r>
          </a:p>
        </p:txBody>
      </p:sp>
      <p:pic>
        <p:nvPicPr>
          <p:cNvPr id="75" name="Picture 74" descr="silhouette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063" y="5816707"/>
            <a:ext cx="1659494" cy="33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1085499" y="3973398"/>
            <a:ext cx="7327810" cy="665868"/>
            <a:chOff x="1085499" y="3953520"/>
            <a:chExt cx="7327810" cy="665868"/>
          </a:xfrm>
        </p:grpSpPr>
        <p:sp>
          <p:nvSpPr>
            <p:cNvPr id="76" name="Right Arrow 75"/>
            <p:cNvSpPr/>
            <p:nvPr/>
          </p:nvSpPr>
          <p:spPr>
            <a:xfrm rot="5400000">
              <a:off x="1772737" y="3991958"/>
              <a:ext cx="639982" cy="606333"/>
            </a:xfrm>
            <a:prstGeom prst="rightArrow">
              <a:avLst/>
            </a:prstGeom>
            <a:gradFill flip="none" rotWithShape="1">
              <a:gsLst>
                <a:gs pos="0">
                  <a:srgbClr val="D0D8FC"/>
                </a:gs>
                <a:gs pos="97000">
                  <a:srgbClr val="D9E9F5">
                    <a:alpha val="0"/>
                  </a:srgbClr>
                </a:gs>
              </a:gsLst>
              <a:lin ang="8100000" scaled="0"/>
              <a:tileRect/>
            </a:gradFill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1085499" y="3953520"/>
              <a:ext cx="7327810" cy="665868"/>
              <a:chOff x="1085499" y="3953520"/>
              <a:chExt cx="7327810" cy="665868"/>
            </a:xfrm>
          </p:grpSpPr>
          <p:sp>
            <p:nvSpPr>
              <p:cNvPr id="80" name="Right Arrow 79"/>
              <p:cNvSpPr/>
              <p:nvPr/>
            </p:nvSpPr>
            <p:spPr>
              <a:xfrm rot="5400000">
                <a:off x="4716654" y="3970344"/>
                <a:ext cx="639982" cy="606333"/>
              </a:xfrm>
              <a:prstGeom prst="rightArrow">
                <a:avLst/>
              </a:prstGeom>
              <a:gradFill flip="none" rotWithShape="1">
                <a:gsLst>
                  <a:gs pos="0">
                    <a:srgbClr val="D0D8FC"/>
                  </a:gs>
                  <a:gs pos="97000">
                    <a:srgbClr val="D9E9F5">
                      <a:alpha val="0"/>
                    </a:srgbClr>
                  </a:gs>
                </a:gsLst>
                <a:lin ang="8100000" scaled="0"/>
                <a:tileRect/>
              </a:gra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7" name="TextBox 106"/>
              <p:cNvSpPr txBox="1"/>
              <p:nvPr/>
            </p:nvSpPr>
            <p:spPr>
              <a:xfrm>
                <a:off x="4311579" y="4119610"/>
                <a:ext cx="94712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 sz="1200">
                    <a:latin typeface="Arial Narrow" panose="020B0606020202030204" pitchFamily="34" charset="0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+mn-cs"/>
                  </a:rPr>
                  <a:t>Leverage  Investment</a:t>
                </a:r>
              </a:p>
            </p:txBody>
          </p:sp>
          <p:sp>
            <p:nvSpPr>
              <p:cNvPr id="125" name="TextBox 124"/>
              <p:cNvSpPr txBox="1"/>
              <p:nvPr/>
            </p:nvSpPr>
            <p:spPr>
              <a:xfrm>
                <a:off x="1085499" y="4116577"/>
                <a:ext cx="132180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 sz="1200">
                    <a:latin typeface="Arial Narrow" panose="020B0606020202030204" pitchFamily="34" charset="0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+mn-cs"/>
                  </a:rPr>
                  <a:t>Incorporate Ship Readiness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1" name="Right Arrow 80"/>
              <p:cNvSpPr/>
              <p:nvPr/>
            </p:nvSpPr>
            <p:spPr>
              <a:xfrm rot="5400000">
                <a:off x="7752509" y="3996230"/>
                <a:ext cx="639982" cy="606333"/>
              </a:xfrm>
              <a:prstGeom prst="rightArrow">
                <a:avLst/>
              </a:prstGeom>
              <a:gradFill flip="none" rotWithShape="1">
                <a:gsLst>
                  <a:gs pos="18000">
                    <a:srgbClr val="D0D8FC"/>
                  </a:gs>
                  <a:gs pos="97000">
                    <a:srgbClr val="D9E9F5">
                      <a:alpha val="0"/>
                    </a:srgbClr>
                  </a:gs>
                </a:gsLst>
                <a:lin ang="8100000" scaled="0"/>
                <a:tileRect/>
              </a:gra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2" name="TextBox 81"/>
              <p:cNvSpPr txBox="1"/>
              <p:nvPr/>
            </p:nvSpPr>
            <p:spPr>
              <a:xfrm>
                <a:off x="7466187" y="4138757"/>
                <a:ext cx="94712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 sz="1200">
                    <a:latin typeface="Arial Narrow" panose="020B0606020202030204" pitchFamily="34" charset="0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+mn-cs"/>
                  </a:rPr>
                  <a:t>Expand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+mn-cs"/>
                  </a:rPr>
                  <a:t>Portfolio</a:t>
                </a:r>
              </a:p>
            </p:txBody>
          </p:sp>
        </p:grpSp>
      </p:grpSp>
      <p:grpSp>
        <p:nvGrpSpPr>
          <p:cNvPr id="24" name="Group 23"/>
          <p:cNvGrpSpPr/>
          <p:nvPr/>
        </p:nvGrpSpPr>
        <p:grpSpPr>
          <a:xfrm>
            <a:off x="5916091" y="950731"/>
            <a:ext cx="3412338" cy="3504520"/>
            <a:chOff x="5916091" y="950731"/>
            <a:chExt cx="3412338" cy="3504520"/>
          </a:xfrm>
        </p:grpSpPr>
        <p:grpSp>
          <p:nvGrpSpPr>
            <p:cNvPr id="16" name="Group 15"/>
            <p:cNvGrpSpPr/>
            <p:nvPr/>
          </p:nvGrpSpPr>
          <p:grpSpPr>
            <a:xfrm>
              <a:off x="7251050" y="950731"/>
              <a:ext cx="2077379" cy="2848460"/>
              <a:chOff x="7251050" y="950731"/>
              <a:chExt cx="2077379" cy="2848460"/>
            </a:xfrm>
          </p:grpSpPr>
          <p:sp>
            <p:nvSpPr>
              <p:cNvPr id="113" name="TextBox 112"/>
              <p:cNvSpPr txBox="1"/>
              <p:nvPr/>
            </p:nvSpPr>
            <p:spPr>
              <a:xfrm>
                <a:off x="7251050" y="3199027"/>
                <a:ext cx="2077379" cy="6001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171450" indent="-171450">
                  <a:buFont typeface="Arial" panose="020B0604020202020204" pitchFamily="34" charset="0"/>
                  <a:buChar char="•"/>
                  <a:defRPr sz="1100">
                    <a:solidFill>
                      <a:schemeClr val="accent1">
                        <a:lumMod val="50000"/>
                      </a:schemeClr>
                    </a:solidFill>
                    <a:latin typeface="Arial Narrow" panose="020B0606020202030204" pitchFamily="34" charset="0"/>
                  </a:defRPr>
                </a:lvl1pPr>
                <a:lvl2pPr marL="0" lvl="1" indent="0">
                  <a:buClrTx/>
                  <a:buNone/>
                  <a:defRPr sz="1200" b="1" kern="0">
                    <a:solidFill>
                      <a:schemeClr val="accent1">
                        <a:lumMod val="50000"/>
                      </a:schemeClr>
                    </a:solidFill>
                    <a:latin typeface="Arial Narrow" panose="020B0606020202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defRPr>
                </a:lvl2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11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4F81BD">
                        <a:lumMod val="50000"/>
                      </a:srgbClr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+mn-cs"/>
                  </a:rPr>
                  <a:t>2021: PEBB Expansion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4F81BD">
                        <a:lumMod val="50000"/>
                      </a:srgbClr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+mn-cs"/>
                  </a:rPr>
                  <a:t>4160VAC Converter with MFESM Power Electronics Building Blocks </a:t>
                </a:r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16" name="Picture 115"/>
              <p:cNvPicPr>
                <a:picLocks noChangeAspect="1"/>
              </p:cNvPicPr>
              <p:nvPr/>
            </p:nvPicPr>
            <p:blipFill rotWithShape="1">
              <a:blip r:embed="rId8"/>
              <a:srcRect l="13337"/>
              <a:stretch/>
            </p:blipFill>
            <p:spPr>
              <a:xfrm>
                <a:off x="7695932" y="2255074"/>
                <a:ext cx="717377" cy="993462"/>
              </a:xfrm>
              <a:prstGeom prst="rect">
                <a:avLst/>
              </a:prstGeom>
            </p:spPr>
          </p:pic>
          <p:cxnSp>
            <p:nvCxnSpPr>
              <p:cNvPr id="118" name="Elbow Connector 117"/>
              <p:cNvCxnSpPr>
                <a:stCxn id="32" idx="3"/>
                <a:endCxn id="116" idx="3"/>
              </p:cNvCxnSpPr>
              <p:nvPr/>
            </p:nvCxnSpPr>
            <p:spPr>
              <a:xfrm>
                <a:off x="7987753" y="950731"/>
                <a:ext cx="425556" cy="1801074"/>
              </a:xfrm>
              <a:prstGeom prst="bentConnector3">
                <a:avLst>
                  <a:gd name="adj1" fmla="val 153718"/>
                </a:avLst>
              </a:prstGeom>
              <a:ln w="38100">
                <a:solidFill>
                  <a:srgbClr val="EAB8E3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3091" y="2948652"/>
              <a:ext cx="1011522" cy="924940"/>
            </a:xfrm>
            <a:prstGeom prst="rect">
              <a:avLst/>
            </a:prstGeom>
          </p:spPr>
        </p:pic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6BDBA58D-36DB-444E-B57C-BDEC7112FE5C}"/>
                </a:ext>
              </a:extLst>
            </p:cNvPr>
            <p:cNvSpPr/>
            <p:nvPr/>
          </p:nvSpPr>
          <p:spPr>
            <a:xfrm>
              <a:off x="5916091" y="3855087"/>
              <a:ext cx="2051935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Arial Narrow" panose="020B0606020202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2019: Advanced Circuit Protection</a:t>
              </a:r>
            </a:p>
            <a:p>
              <a:pPr marL="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Arial Narrow" panose="020B0606020202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For DC Architectures</a:t>
              </a:r>
              <a:r>
                <a:rPr kumimoji="0" lang="en-US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Arial Narrow" panose="020B0606020202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</a:p>
            <a:p>
              <a:pPr marL="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78" name="Rectangle 77"/>
          <p:cNvSpPr/>
          <p:nvPr/>
        </p:nvSpPr>
        <p:spPr>
          <a:xfrm>
            <a:off x="8807174" y="6561889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19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058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791 -0.31203 L 0.14791 -0.3118 C 0.14444 -0.31435 0.14097 -0.31713 0.1375 -0.31898 C 0.12291 -0.32569 0.09427 -0.3206 0.08645 -0.32037 C 0.08611 -0.30763 0.08524 -0.2949 0.08541 -0.28217 C 0.08559 -0.22824 0.08715 -0.15578 0.08854 -0.09675 C 0.08715 -0.06134 0.09913 -0.02037 0.08437 0.00926 C 0.08229 0.01343 0.00017 0.0044 -0.00521 0.00371 C -0.00157 0.00047 -0.0033 0.00186 4.72222E-6 -0.00023 L 4.72222E-6 -4.44444E-6 " pathEditMode="relative" rAng="0" ptsTypes="AAAAAAAAAA">
                                      <p:cBhvr>
                                        <p:cTn id="16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56" y="1560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701 -0.25648 L -0.06701 -0.25625 C -0.0625 -0.23032 -0.0658 -0.25185 -0.06476 -0.18426 L -0.06389 -0.12893 C -0.06354 -0.08727 -0.07188 -0.03657 -0.06285 -0.00347 C -0.05608 0.02153 -0.04063 -0.00185 -0.02951 -0.00069 C -0.02778 -0.00069 -0.02587 -0.00023 -0.02431 -0.00023 C -0.01632 0.00023 -0.00851 -0.00023 5.55556E-7 -0.00023 L 5.55556E-7 -1.48148E-6 " pathEditMode="relative" rAng="0" ptsTypes="AAAAAAAAA">
                                      <p:cBhvr>
                                        <p:cTn id="24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1" y="1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136A0-F6AA-4F60-BF53-FBEB1713D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6805613" cy="443345"/>
          </a:xfrm>
        </p:spPr>
        <p:txBody>
          <a:bodyPr/>
          <a:lstStyle/>
          <a:p>
            <a:r>
              <a:rPr lang="en-US" sz="2000" dirty="0"/>
              <a:t>Power System Considerations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62DBE6-8A2B-4F5B-946F-80F9186752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6096BD-FD89-4662-AA77-6A6A52B87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12A1C6-BF88-4AB0-A7AB-2FD5A5D32E3F}"/>
              </a:ext>
            </a:extLst>
          </p:cNvPr>
          <p:cNvSpPr/>
          <p:nvPr/>
        </p:nvSpPr>
        <p:spPr>
          <a:xfrm>
            <a:off x="602646" y="940766"/>
            <a:ext cx="48310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“I’m going to buy as much as I can afford. As much power as I can afford. Because I know by the time I retire the ship I’ll use it all.”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3F0240B-C6F3-4467-81BE-7D9FE3D2C855}"/>
              </a:ext>
            </a:extLst>
          </p:cNvPr>
          <p:cNvSpPr/>
          <p:nvPr/>
        </p:nvSpPr>
        <p:spPr>
          <a:xfrm>
            <a:off x="3132260" y="2030182"/>
            <a:ext cx="246771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Admiral John Richardson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31</a:t>
            </a:r>
            <a:r>
              <a:rPr kumimoji="0" lang="en-US" sz="900" b="0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U.S. Chief of Naval Operations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Directed Energy Summit I March 29, 2017</a:t>
            </a:r>
          </a:p>
        </p:txBody>
      </p:sp>
      <p:pic>
        <p:nvPicPr>
          <p:cNvPr id="8" name="Picture 2" descr="https://www.armytimes.com/resizer/bBJur5mcjr9qFGR80n1TYjEzR2A=/1200x0/filters:quality(100)/arc-anglerfish-arc2-prod-mco.s3.amazonaws.com/public/DVFHN3O7I5CBVIUIITIWXITEVY.jpg">
            <a:extLst>
              <a:ext uri="{FF2B5EF4-FFF2-40B4-BE49-F238E27FC236}">
                <a16:creationId xmlns:a16="http://schemas.microsoft.com/office/drawing/2014/main" id="{09707A7B-B314-4665-8B23-7100917C4D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/>
          <a:stretch/>
        </p:blipFill>
        <p:spPr bwMode="auto">
          <a:xfrm>
            <a:off x="5779141" y="585809"/>
            <a:ext cx="2487404" cy="2517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D6BB521-582E-4AB1-838E-0F6C4074F6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487" y="2909458"/>
            <a:ext cx="8569058" cy="3611415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b="0" dirty="0"/>
              <a:t>Buy as much power as you can afford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dirty="0"/>
              <a:t>Power (esp. with electric propulsion) is fundamental to ship design and affects major components, arrangements, superstructure, compartmentalization, &amp; ship control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500" b="0" dirty="0"/>
          </a:p>
          <a:p>
            <a:pPr marL="342900" lvl="1" indent="-342900"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1800" b="0" dirty="0"/>
              <a:t>The power system must include a better approach to distribution flexibility throughout the ship’s service life; current  design practices optimize for current requirements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b="0" dirty="0"/>
              <a:t>DDG 1000 has plenty of installed power but a distribution system limited to current requirements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b="0" dirty="0"/>
              <a:t>DDG 51 Flight III includes a costly power system upgrade for AMDR that was not in the original design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500" b="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b="0" dirty="0"/>
              <a:t>Follow the N96 Surface Capability Evolution Plan (SCEP</a:t>
            </a:r>
            <a:r>
              <a:rPr lang="en-US" b="0" dirty="0" smtClean="0"/>
              <a:t>)</a:t>
            </a:r>
            <a:endParaRPr lang="en-US" b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A9B709-E3F5-4C1A-8772-E8535FC82757}"/>
              </a:ext>
            </a:extLst>
          </p:cNvPr>
          <p:cNvSpPr/>
          <p:nvPr/>
        </p:nvSpPr>
        <p:spPr>
          <a:xfrm>
            <a:off x="76200" y="5980141"/>
            <a:ext cx="8991600" cy="400110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Electric Power System is the Foundation of the Ship’s Kill Chain</a:t>
            </a:r>
          </a:p>
        </p:txBody>
      </p:sp>
    </p:spTree>
    <p:extLst>
      <p:ext uri="{BB962C8B-B14F-4D97-AF65-F5344CB8AC3E}">
        <p14:creationId xmlns:p14="http://schemas.microsoft.com/office/powerpoint/2010/main" val="35608942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D2BC3-BC75-4745-AB83-DBFE10BC7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805613" cy="397164"/>
          </a:xfrm>
        </p:spPr>
        <p:txBody>
          <a:bodyPr/>
          <a:lstStyle/>
          <a:p>
            <a:pPr defTabSz="685800">
              <a:defRPr/>
            </a:pPr>
            <a:r>
              <a:rPr lang="en-US" dirty="0"/>
              <a:t>Evolution of the next large surface combatant…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1A2B69-DCC0-4540-858C-E2E04196A1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6096BD-FD89-4662-AA77-6A6A52B87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4A9B709-E3F5-4C1A-8772-E8535FC82757}"/>
              </a:ext>
            </a:extLst>
          </p:cNvPr>
          <p:cNvSpPr/>
          <p:nvPr/>
        </p:nvSpPr>
        <p:spPr>
          <a:xfrm>
            <a:off x="6008975" y="4230897"/>
            <a:ext cx="253787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Naval Directed Energy Weapons and Sensors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6F0EA9F-CE62-4C52-8BB6-9F6D11EF9A7A}"/>
              </a:ext>
            </a:extLst>
          </p:cNvPr>
          <p:cNvSpPr/>
          <p:nvPr/>
        </p:nvSpPr>
        <p:spPr>
          <a:xfrm>
            <a:off x="299541" y="728544"/>
            <a:ext cx="310533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FUTURE FORCE STRUCTURE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E062075-5C49-44B9-8BAC-BEDD21B678E8}"/>
              </a:ext>
            </a:extLst>
          </p:cNvPr>
          <p:cNvSpPr/>
          <p:nvPr/>
        </p:nvSpPr>
        <p:spPr>
          <a:xfrm>
            <a:off x="313986" y="2593803"/>
            <a:ext cx="291618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DISRUPTIVE TECHNOLOGY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8FA8A73-905D-4FB9-98A5-E98974CF642F}"/>
              </a:ext>
            </a:extLst>
          </p:cNvPr>
          <p:cNvCxnSpPr/>
          <p:nvPr/>
        </p:nvCxnSpPr>
        <p:spPr>
          <a:xfrm>
            <a:off x="527661" y="2392172"/>
            <a:ext cx="5326557" cy="0"/>
          </a:xfrm>
          <a:prstGeom prst="line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293527FF-DB8E-4A2C-831E-7EFE36534138}"/>
              </a:ext>
            </a:extLst>
          </p:cNvPr>
          <p:cNvSpPr/>
          <p:nvPr/>
        </p:nvSpPr>
        <p:spPr>
          <a:xfrm>
            <a:off x="2145447" y="1849385"/>
            <a:ext cx="357662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Annual Long-Range Plan for Construction of Naval Vessels (2019)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B26F1AF-450E-4349-A139-EDF1DEB9B325}"/>
              </a:ext>
            </a:extLst>
          </p:cNvPr>
          <p:cNvSpPr/>
          <p:nvPr/>
        </p:nvSpPr>
        <p:spPr>
          <a:xfrm>
            <a:off x="592725" y="1199397"/>
            <a:ext cx="2263140" cy="644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3ECBFF5-5190-4164-BB48-10199C3E0FCF}"/>
              </a:ext>
            </a:extLst>
          </p:cNvPr>
          <p:cNvSpPr/>
          <p:nvPr/>
        </p:nvSpPr>
        <p:spPr>
          <a:xfrm>
            <a:off x="548913" y="1026154"/>
            <a:ext cx="593366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“The prioritized shipbuilding plan assigns the highest priority to frontline combat platforms, affording the opportunity to </a:t>
            </a:r>
            <a:r>
              <a:rPr kumimoji="0" lang="en-US" sz="16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quickly adopt new capabilities in response to emerging disruptive capabilities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…”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97C61C1-8059-44D9-8225-EC135EF590CB}"/>
              </a:ext>
            </a:extLst>
          </p:cNvPr>
          <p:cNvSpPr/>
          <p:nvPr/>
        </p:nvSpPr>
        <p:spPr>
          <a:xfrm>
            <a:off x="192807" y="3032110"/>
            <a:ext cx="591201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High energy weapons and sensors required to pace technology, outpace adversaries, and maintain maritime dominance</a:t>
            </a:r>
          </a:p>
          <a:p>
            <a:pPr marL="285750" marR="0" lvl="0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Maintain flexibility to rapidly introduce new mission systems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43027BB-6331-4518-8034-9C38CD6FD67E}"/>
              </a:ext>
            </a:extLst>
          </p:cNvPr>
          <p:cNvGrpSpPr/>
          <p:nvPr/>
        </p:nvGrpSpPr>
        <p:grpSpPr>
          <a:xfrm>
            <a:off x="3645789" y="2469618"/>
            <a:ext cx="560760" cy="499265"/>
            <a:chOff x="3215964" y="1829417"/>
            <a:chExt cx="4158872" cy="4786850"/>
          </a:xfrm>
        </p:grpSpPr>
        <p:sp>
          <p:nvSpPr>
            <p:cNvPr id="35" name="Freeform 6">
              <a:extLst>
                <a:ext uri="{FF2B5EF4-FFF2-40B4-BE49-F238E27FC236}">
                  <a16:creationId xmlns:a16="http://schemas.microsoft.com/office/drawing/2014/main" id="{CF705B72-E227-4AB5-9587-DFB1FE3426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8470" y="5973479"/>
              <a:ext cx="26659" cy="94789"/>
            </a:xfrm>
            <a:custGeom>
              <a:avLst/>
              <a:gdLst>
                <a:gd name="T0" fmla="*/ 3 w 3"/>
                <a:gd name="T1" fmla="*/ 11 h 11"/>
                <a:gd name="T2" fmla="*/ 3 w 3"/>
                <a:gd name="T3" fmla="*/ 11 h 11"/>
                <a:gd name="T4" fmla="*/ 0 w 3"/>
                <a:gd name="T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1">
                  <a:moveTo>
                    <a:pt x="3" y="11"/>
                  </a:moveTo>
                  <a:lnTo>
                    <a:pt x="3" y="11"/>
                  </a:lnTo>
                  <a:lnTo>
                    <a:pt x="0" y="0"/>
                  </a:lnTo>
                </a:path>
              </a:pathLst>
            </a:custGeom>
            <a:noFill/>
            <a:ln w="19050" cap="rnd">
              <a:solidFill>
                <a:schemeClr val="accent2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Freeform 7">
              <a:extLst>
                <a:ext uri="{FF2B5EF4-FFF2-40B4-BE49-F238E27FC236}">
                  <a16:creationId xmlns:a16="http://schemas.microsoft.com/office/drawing/2014/main" id="{7151D9F7-AED8-432F-A76B-DBB2BF4544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15964" y="6616267"/>
              <a:ext cx="4158872" cy="0"/>
            </a:xfrm>
            <a:custGeom>
              <a:avLst/>
              <a:gdLst>
                <a:gd name="T0" fmla="*/ 181 w 472"/>
                <a:gd name="T1" fmla="*/ 181 w 472"/>
                <a:gd name="T2" fmla="*/ 0 w 472"/>
                <a:gd name="T3" fmla="*/ 472 w 472"/>
                <a:gd name="T4" fmla="*/ 472 w 472"/>
                <a:gd name="T5" fmla="*/ 279 w 47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472">
                  <a:moveTo>
                    <a:pt x="181" y="0"/>
                  </a:moveTo>
                  <a:lnTo>
                    <a:pt x="181" y="0"/>
                  </a:lnTo>
                  <a:lnTo>
                    <a:pt x="0" y="0"/>
                  </a:lnTo>
                  <a:moveTo>
                    <a:pt x="472" y="0"/>
                  </a:moveTo>
                  <a:lnTo>
                    <a:pt x="472" y="0"/>
                  </a:lnTo>
                  <a:lnTo>
                    <a:pt x="279" y="0"/>
                  </a:lnTo>
                </a:path>
              </a:pathLst>
            </a:custGeom>
            <a:noFill/>
            <a:ln w="19050" cap="rnd">
              <a:solidFill>
                <a:schemeClr val="accent2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Freeform 8">
              <a:extLst>
                <a:ext uri="{FF2B5EF4-FFF2-40B4-BE49-F238E27FC236}">
                  <a16:creationId xmlns:a16="http://schemas.microsoft.com/office/drawing/2014/main" id="{B1FCBFC9-CAB9-4614-A093-56CF73042A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42406" y="4818236"/>
              <a:ext cx="2618549" cy="1418875"/>
            </a:xfrm>
            <a:custGeom>
              <a:avLst/>
              <a:gdLst>
                <a:gd name="T0" fmla="*/ 28 w 297"/>
                <a:gd name="T1" fmla="*/ 120 h 161"/>
                <a:gd name="T2" fmla="*/ 28 w 297"/>
                <a:gd name="T3" fmla="*/ 120 h 161"/>
                <a:gd name="T4" fmla="*/ 65 w 297"/>
                <a:gd name="T5" fmla="*/ 154 h 161"/>
                <a:gd name="T6" fmla="*/ 0 w 297"/>
                <a:gd name="T7" fmla="*/ 91 h 161"/>
                <a:gd name="T8" fmla="*/ 0 w 297"/>
                <a:gd name="T9" fmla="*/ 91 h 161"/>
                <a:gd name="T10" fmla="*/ 2 w 297"/>
                <a:gd name="T11" fmla="*/ 93 h 161"/>
                <a:gd name="T12" fmla="*/ 60 w 297"/>
                <a:gd name="T13" fmla="*/ 0 h 161"/>
                <a:gd name="T14" fmla="*/ 60 w 297"/>
                <a:gd name="T15" fmla="*/ 0 h 161"/>
                <a:gd name="T16" fmla="*/ 61 w 297"/>
                <a:gd name="T17" fmla="*/ 3 h 161"/>
                <a:gd name="T18" fmla="*/ 90 w 297"/>
                <a:gd name="T19" fmla="*/ 92 h 161"/>
                <a:gd name="T20" fmla="*/ 90 w 297"/>
                <a:gd name="T21" fmla="*/ 92 h 161"/>
                <a:gd name="T22" fmla="*/ 75 w 297"/>
                <a:gd name="T23" fmla="*/ 43 h 161"/>
                <a:gd name="T24" fmla="*/ 259 w 297"/>
                <a:gd name="T25" fmla="*/ 131 h 161"/>
                <a:gd name="T26" fmla="*/ 259 w 297"/>
                <a:gd name="T27" fmla="*/ 131 h 161"/>
                <a:gd name="T28" fmla="*/ 219 w 297"/>
                <a:gd name="T29" fmla="*/ 161 h 161"/>
                <a:gd name="T30" fmla="*/ 297 w 297"/>
                <a:gd name="T31" fmla="*/ 109 h 161"/>
                <a:gd name="T32" fmla="*/ 297 w 297"/>
                <a:gd name="T33" fmla="*/ 109 h 161"/>
                <a:gd name="T34" fmla="*/ 288 w 297"/>
                <a:gd name="T35" fmla="*/ 115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7" h="161">
                  <a:moveTo>
                    <a:pt x="28" y="120"/>
                  </a:moveTo>
                  <a:lnTo>
                    <a:pt x="28" y="120"/>
                  </a:lnTo>
                  <a:lnTo>
                    <a:pt x="65" y="154"/>
                  </a:lnTo>
                  <a:moveTo>
                    <a:pt x="0" y="91"/>
                  </a:moveTo>
                  <a:lnTo>
                    <a:pt x="0" y="91"/>
                  </a:lnTo>
                  <a:lnTo>
                    <a:pt x="2" y="93"/>
                  </a:lnTo>
                  <a:moveTo>
                    <a:pt x="60" y="0"/>
                  </a:moveTo>
                  <a:lnTo>
                    <a:pt x="60" y="0"/>
                  </a:lnTo>
                  <a:lnTo>
                    <a:pt x="61" y="3"/>
                  </a:lnTo>
                  <a:moveTo>
                    <a:pt x="90" y="92"/>
                  </a:moveTo>
                  <a:lnTo>
                    <a:pt x="90" y="92"/>
                  </a:lnTo>
                  <a:lnTo>
                    <a:pt x="75" y="43"/>
                  </a:lnTo>
                  <a:moveTo>
                    <a:pt x="259" y="131"/>
                  </a:moveTo>
                  <a:lnTo>
                    <a:pt x="259" y="131"/>
                  </a:lnTo>
                  <a:lnTo>
                    <a:pt x="219" y="161"/>
                  </a:lnTo>
                  <a:moveTo>
                    <a:pt x="297" y="109"/>
                  </a:moveTo>
                  <a:lnTo>
                    <a:pt x="297" y="109"/>
                  </a:lnTo>
                  <a:lnTo>
                    <a:pt x="288" y="115"/>
                  </a:lnTo>
                </a:path>
              </a:pathLst>
            </a:custGeom>
            <a:solidFill>
              <a:srgbClr val="FFFFFF"/>
            </a:solidFill>
            <a:ln w="19050" cap="rnd">
              <a:solidFill>
                <a:schemeClr val="accent2">
                  <a:lumMod val="7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Freeform 39">
              <a:extLst>
                <a:ext uri="{FF2B5EF4-FFF2-40B4-BE49-F238E27FC236}">
                  <a16:creationId xmlns:a16="http://schemas.microsoft.com/office/drawing/2014/main" id="{064DBCA7-BEF6-4680-AEAD-ADB1AFE4FD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7670" y="1829417"/>
              <a:ext cx="2168301" cy="4582461"/>
            </a:xfrm>
            <a:custGeom>
              <a:avLst/>
              <a:gdLst>
                <a:gd name="T0" fmla="*/ 20 w 246"/>
                <a:gd name="T1" fmla="*/ 507 h 520"/>
                <a:gd name="T2" fmla="*/ 20 w 246"/>
                <a:gd name="T3" fmla="*/ 507 h 520"/>
                <a:gd name="T4" fmla="*/ 70 w 246"/>
                <a:gd name="T5" fmla="*/ 319 h 520"/>
                <a:gd name="T6" fmla="*/ 63 w 246"/>
                <a:gd name="T7" fmla="*/ 309 h 520"/>
                <a:gd name="T8" fmla="*/ 10 w 246"/>
                <a:gd name="T9" fmla="*/ 309 h 520"/>
                <a:gd name="T10" fmla="*/ 4 w 246"/>
                <a:gd name="T11" fmla="*/ 297 h 520"/>
                <a:gd name="T12" fmla="*/ 230 w 246"/>
                <a:gd name="T13" fmla="*/ 7 h 520"/>
                <a:gd name="T14" fmla="*/ 243 w 246"/>
                <a:gd name="T15" fmla="*/ 14 h 520"/>
                <a:gd name="T16" fmla="*/ 150 w 246"/>
                <a:gd name="T17" fmla="*/ 218 h 520"/>
                <a:gd name="T18" fmla="*/ 157 w 246"/>
                <a:gd name="T19" fmla="*/ 228 h 520"/>
                <a:gd name="T20" fmla="*/ 223 w 246"/>
                <a:gd name="T21" fmla="*/ 228 h 520"/>
                <a:gd name="T22" fmla="*/ 229 w 246"/>
                <a:gd name="T23" fmla="*/ 240 h 520"/>
                <a:gd name="T24" fmla="*/ 33 w 246"/>
                <a:gd name="T25" fmla="*/ 513 h 520"/>
                <a:gd name="T26" fmla="*/ 20 w 246"/>
                <a:gd name="T27" fmla="*/ 507 h 520"/>
                <a:gd name="T28" fmla="*/ 20 w 246"/>
                <a:gd name="T29" fmla="*/ 507 h 5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6" h="520">
                  <a:moveTo>
                    <a:pt x="20" y="507"/>
                  </a:moveTo>
                  <a:lnTo>
                    <a:pt x="20" y="507"/>
                  </a:lnTo>
                  <a:lnTo>
                    <a:pt x="70" y="319"/>
                  </a:lnTo>
                  <a:cubicBezTo>
                    <a:pt x="72" y="314"/>
                    <a:pt x="68" y="309"/>
                    <a:pt x="63" y="309"/>
                  </a:cubicBezTo>
                  <a:lnTo>
                    <a:pt x="10" y="309"/>
                  </a:lnTo>
                  <a:cubicBezTo>
                    <a:pt x="3" y="309"/>
                    <a:pt x="0" y="302"/>
                    <a:pt x="4" y="297"/>
                  </a:cubicBezTo>
                  <a:lnTo>
                    <a:pt x="230" y="7"/>
                  </a:lnTo>
                  <a:cubicBezTo>
                    <a:pt x="235" y="0"/>
                    <a:pt x="246" y="6"/>
                    <a:pt x="243" y="14"/>
                  </a:cubicBezTo>
                  <a:lnTo>
                    <a:pt x="150" y="218"/>
                  </a:lnTo>
                  <a:cubicBezTo>
                    <a:pt x="149" y="223"/>
                    <a:pt x="152" y="228"/>
                    <a:pt x="157" y="228"/>
                  </a:cubicBezTo>
                  <a:lnTo>
                    <a:pt x="223" y="228"/>
                  </a:lnTo>
                  <a:cubicBezTo>
                    <a:pt x="229" y="228"/>
                    <a:pt x="233" y="235"/>
                    <a:pt x="229" y="240"/>
                  </a:cubicBezTo>
                  <a:lnTo>
                    <a:pt x="33" y="513"/>
                  </a:lnTo>
                  <a:cubicBezTo>
                    <a:pt x="28" y="520"/>
                    <a:pt x="18" y="515"/>
                    <a:pt x="20" y="507"/>
                  </a:cubicBezTo>
                  <a:lnTo>
                    <a:pt x="20" y="507"/>
                  </a:lnTo>
                  <a:close/>
                </a:path>
              </a:pathLst>
            </a:custGeom>
            <a:noFill/>
            <a:ln w="19050" cap="rnd">
              <a:solidFill>
                <a:schemeClr val="accent2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39" name="Picture 4" descr="http://thecoolgadgets.com/wp-content/uploads/2011/03/laser-weapon-us-navy-lab.jpg">
            <a:extLst>
              <a:ext uri="{FF2B5EF4-FFF2-40B4-BE49-F238E27FC236}">
                <a16:creationId xmlns:a16="http://schemas.microsoft.com/office/drawing/2014/main" id="{3E12FA3C-1B8D-48C2-965E-196FB91D6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110" y="2432674"/>
            <a:ext cx="2513739" cy="1747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4F828666-0207-4B56-96A2-48D4E7172689}"/>
              </a:ext>
            </a:extLst>
          </p:cNvPr>
          <p:cNvGrpSpPr/>
          <p:nvPr/>
        </p:nvGrpSpPr>
        <p:grpSpPr>
          <a:xfrm>
            <a:off x="640517" y="4569033"/>
            <a:ext cx="4771959" cy="793771"/>
            <a:chOff x="3849819" y="3152224"/>
            <a:chExt cx="6362612" cy="1058361"/>
          </a:xfrm>
        </p:grpSpPr>
        <p:sp>
          <p:nvSpPr>
            <p:cNvPr id="42" name="Rounded Rectangle 135">
              <a:extLst>
                <a:ext uri="{FF2B5EF4-FFF2-40B4-BE49-F238E27FC236}">
                  <a16:creationId xmlns:a16="http://schemas.microsoft.com/office/drawing/2014/main" id="{2B5DB4A1-C14D-4885-A108-2B63036441AA}"/>
                </a:ext>
              </a:extLst>
            </p:cNvPr>
            <p:cNvSpPr/>
            <p:nvPr/>
          </p:nvSpPr>
          <p:spPr bwMode="auto">
            <a:xfrm rot="5400000">
              <a:off x="5448262" y="1553781"/>
              <a:ext cx="1058361" cy="4255247"/>
            </a:xfrm>
            <a:prstGeom prst="roundRect">
              <a:avLst>
                <a:gd name="adj" fmla="val 4115"/>
              </a:avLst>
            </a:prstGeom>
            <a:solidFill>
              <a:srgbClr val="BFBFBF">
                <a:alpha val="25098"/>
              </a:srgb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81000" tIns="0" rIns="81000" bIns="0" anchor="ctr"/>
            <a:lstStyle/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ts val="450"/>
                </a:spcBef>
                <a:spcAft>
                  <a:spcPct val="0"/>
                </a:spcAft>
                <a:buClr>
                  <a:prstClr val="white"/>
                </a:buClr>
                <a:buSzPct val="100000"/>
                <a:buFontTx/>
                <a:buNone/>
                <a:tabLst/>
                <a:defRPr/>
              </a:pPr>
              <a:endPara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  <p:sp>
          <p:nvSpPr>
            <p:cNvPr id="43" name="Down Arrow 141">
              <a:extLst>
                <a:ext uri="{FF2B5EF4-FFF2-40B4-BE49-F238E27FC236}">
                  <a16:creationId xmlns:a16="http://schemas.microsoft.com/office/drawing/2014/main" id="{967D6768-CD77-43C0-8054-F7AC6A44CBA8}"/>
                </a:ext>
              </a:extLst>
            </p:cNvPr>
            <p:cNvSpPr/>
            <p:nvPr/>
          </p:nvSpPr>
          <p:spPr bwMode="auto">
            <a:xfrm rot="5400000" flipV="1">
              <a:off x="8155606" y="3503820"/>
              <a:ext cx="177689" cy="322809"/>
            </a:xfrm>
            <a:prstGeom prst="downArrow">
              <a:avLst>
                <a:gd name="adj1" fmla="val 50000"/>
                <a:gd name="adj2" fmla="val 68703"/>
              </a:avLst>
            </a:prstGeom>
            <a:solidFill>
              <a:srgbClr val="123456"/>
            </a:solidFill>
            <a:ln w="12700" cap="flat" cmpd="sng" algn="ctr">
              <a:solidFill>
                <a:schemeClr val="bg1">
                  <a:lumMod val="75000"/>
                </a:scheme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endParaRPr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DEC42947-313D-4AB6-8E81-D78D4B6DD805}"/>
                </a:ext>
              </a:extLst>
            </p:cNvPr>
            <p:cNvGrpSpPr/>
            <p:nvPr/>
          </p:nvGrpSpPr>
          <p:grpSpPr>
            <a:xfrm>
              <a:off x="6719525" y="3264527"/>
              <a:ext cx="1261872" cy="835498"/>
              <a:chOff x="4074834" y="3253212"/>
              <a:chExt cx="1261872" cy="835498"/>
            </a:xfrm>
          </p:grpSpPr>
          <p:pic>
            <p:nvPicPr>
              <p:cNvPr id="58" name="Picture 57" descr="EM-SEWIP_Output02">
                <a:extLst>
                  <a:ext uri="{FF2B5EF4-FFF2-40B4-BE49-F238E27FC236}">
                    <a16:creationId xmlns:a16="http://schemas.microsoft.com/office/drawing/2014/main" id="{665BF20A-CAB2-44BF-BD5D-0C1074F7663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4092065" y="3253212"/>
                <a:ext cx="1234440" cy="642853"/>
              </a:xfrm>
              <a:prstGeom prst="rect">
                <a:avLst/>
              </a:prstGeom>
              <a:noFill/>
              <a:ln w="6350">
                <a:solidFill>
                  <a:srgbClr val="003366"/>
                </a:solidFill>
                <a:miter lim="800000"/>
                <a:headEnd/>
                <a:tailEnd/>
              </a:ln>
            </p:spPr>
          </p:pic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ECD7B1F1-D8FF-4A32-B056-93428D10F8C9}"/>
                  </a:ext>
                </a:extLst>
              </p:cNvPr>
              <p:cNvSpPr/>
              <p:nvPr/>
            </p:nvSpPr>
            <p:spPr bwMode="auto">
              <a:xfrm>
                <a:off x="4074834" y="3768670"/>
                <a:ext cx="1261872" cy="320040"/>
              </a:xfrm>
              <a:prstGeom prst="rect">
                <a:avLst/>
              </a:prstGeom>
              <a:solidFill>
                <a:srgbClr val="C55A11"/>
              </a:solidFill>
              <a:ln w="127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75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Arial" charset="0"/>
                  </a:rPr>
                  <a:t>EW </a:t>
                </a:r>
              </a:p>
              <a:p>
                <a:pPr marL="0" marR="0" lvl="0" indent="0" algn="ctr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75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Arial" charset="0"/>
                  </a:rPr>
                  <a:t>Demand</a:t>
                </a:r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5ABE6C22-E9AD-4F4A-AEEF-9AF1E51BDDC0}"/>
                </a:ext>
              </a:extLst>
            </p:cNvPr>
            <p:cNvGrpSpPr/>
            <p:nvPr/>
          </p:nvGrpSpPr>
          <p:grpSpPr>
            <a:xfrm>
              <a:off x="3978192" y="3259081"/>
              <a:ext cx="1289304" cy="840944"/>
              <a:chOff x="5428430" y="3268116"/>
              <a:chExt cx="1289304" cy="840944"/>
            </a:xfrm>
          </p:grpSpPr>
          <p:pic>
            <p:nvPicPr>
              <p:cNvPr id="56" name="Picture 55" descr="C:\Users\john.kuseian\Pictures\SSL wave form.png">
                <a:extLst>
                  <a:ext uri="{FF2B5EF4-FFF2-40B4-BE49-F238E27FC236}">
                    <a16:creationId xmlns:a16="http://schemas.microsoft.com/office/drawing/2014/main" id="{FBD20B10-AB18-4A88-98C3-A95FB71CBF2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39800" y="3268116"/>
                <a:ext cx="1263387" cy="640080"/>
              </a:xfrm>
              <a:prstGeom prst="rect">
                <a:avLst/>
              </a:prstGeom>
              <a:noFill/>
              <a:ln w="6350">
                <a:solidFill>
                  <a:srgbClr val="003366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86F22FFC-6656-44E5-A4A5-5F2ACD16B7F1}"/>
                  </a:ext>
                </a:extLst>
              </p:cNvPr>
              <p:cNvSpPr/>
              <p:nvPr/>
            </p:nvSpPr>
            <p:spPr bwMode="auto">
              <a:xfrm>
                <a:off x="5428430" y="3789020"/>
                <a:ext cx="1289304" cy="320040"/>
              </a:xfrm>
              <a:prstGeom prst="rect">
                <a:avLst/>
              </a:prstGeom>
              <a:solidFill>
                <a:srgbClr val="C55A11"/>
              </a:solidFill>
              <a:ln w="127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75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Arial" charset="0"/>
                  </a:rPr>
                  <a:t>Weapon Demand</a:t>
                </a:r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6D8758C8-E175-498B-A6D4-9841E5BE3448}"/>
                </a:ext>
              </a:extLst>
            </p:cNvPr>
            <p:cNvGrpSpPr/>
            <p:nvPr/>
          </p:nvGrpSpPr>
          <p:grpSpPr>
            <a:xfrm>
              <a:off x="5381754" y="3277433"/>
              <a:ext cx="1252728" cy="822592"/>
              <a:chOff x="6573566" y="3158625"/>
              <a:chExt cx="1252728" cy="822592"/>
            </a:xfrm>
          </p:grpSpPr>
          <p:pic>
            <p:nvPicPr>
              <p:cNvPr id="54" name="Picture 53" descr="EM-Radar_Output">
                <a:extLst>
                  <a:ext uri="{FF2B5EF4-FFF2-40B4-BE49-F238E27FC236}">
                    <a16:creationId xmlns:a16="http://schemas.microsoft.com/office/drawing/2014/main" id="{F594D1AC-1D62-4D1A-964B-6AE70200AA8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6584899" y="3158625"/>
                <a:ext cx="1234763" cy="640080"/>
              </a:xfrm>
              <a:prstGeom prst="rect">
                <a:avLst/>
              </a:prstGeom>
              <a:noFill/>
              <a:ln w="3175">
                <a:solidFill>
                  <a:srgbClr val="003366"/>
                </a:solidFill>
                <a:miter lim="800000"/>
                <a:headEnd/>
                <a:tailEnd/>
              </a:ln>
            </p:spPr>
          </p:pic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1126B656-7911-4BBE-81CD-74EC9080885B}"/>
                  </a:ext>
                </a:extLst>
              </p:cNvPr>
              <p:cNvSpPr/>
              <p:nvPr/>
            </p:nvSpPr>
            <p:spPr bwMode="auto">
              <a:xfrm>
                <a:off x="6573566" y="3661177"/>
                <a:ext cx="1252728" cy="320040"/>
              </a:xfrm>
              <a:prstGeom prst="rect">
                <a:avLst/>
              </a:prstGeom>
              <a:solidFill>
                <a:srgbClr val="C55A11"/>
              </a:solidFill>
              <a:ln w="127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75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Arial" charset="0"/>
                  </a:rPr>
                  <a:t>Sensor Demand</a:t>
                </a:r>
              </a:p>
            </p:txBody>
          </p:sp>
        </p:grpSp>
        <p:sp>
          <p:nvSpPr>
            <p:cNvPr id="47" name="Cross 46">
              <a:extLst>
                <a:ext uri="{FF2B5EF4-FFF2-40B4-BE49-F238E27FC236}">
                  <a16:creationId xmlns:a16="http://schemas.microsoft.com/office/drawing/2014/main" id="{A52AE602-103F-4DA9-8C71-9B6EDE88DE74}"/>
                </a:ext>
              </a:extLst>
            </p:cNvPr>
            <p:cNvSpPr/>
            <p:nvPr/>
          </p:nvSpPr>
          <p:spPr>
            <a:xfrm flipV="1">
              <a:off x="5177126" y="3440697"/>
              <a:ext cx="300038" cy="290512"/>
            </a:xfrm>
            <a:prstGeom prst="plus">
              <a:avLst>
                <a:gd name="adj" fmla="val 38476"/>
              </a:avLst>
            </a:prstGeom>
            <a:solidFill>
              <a:srgbClr val="C55A1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81000" tIns="0" rIns="81000" bIns="0" anchor="ctr"/>
            <a:lstStyle/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ts val="450"/>
                </a:spcBef>
                <a:spcAft>
                  <a:spcPct val="0"/>
                </a:spcAft>
                <a:buClr>
                  <a:prstClr val="white"/>
                </a:buClr>
                <a:buSzPct val="100000"/>
                <a:buFontTx/>
                <a:buNone/>
                <a:tabLst/>
                <a:defRPr/>
              </a:pPr>
              <a:endPara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  <p:sp>
          <p:nvSpPr>
            <p:cNvPr id="48" name="Cross 47">
              <a:extLst>
                <a:ext uri="{FF2B5EF4-FFF2-40B4-BE49-F238E27FC236}">
                  <a16:creationId xmlns:a16="http://schemas.microsoft.com/office/drawing/2014/main" id="{97BB9BB0-CE8D-407C-9820-E484AD7BC487}"/>
                </a:ext>
              </a:extLst>
            </p:cNvPr>
            <p:cNvSpPr/>
            <p:nvPr/>
          </p:nvSpPr>
          <p:spPr>
            <a:xfrm flipV="1">
              <a:off x="6544766" y="3448629"/>
              <a:ext cx="300038" cy="290512"/>
            </a:xfrm>
            <a:prstGeom prst="plus">
              <a:avLst>
                <a:gd name="adj" fmla="val 38476"/>
              </a:avLst>
            </a:prstGeom>
            <a:solidFill>
              <a:srgbClr val="C55A1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81000" tIns="0" rIns="81000" bIns="0" anchor="ctr"/>
            <a:lstStyle/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ts val="450"/>
                </a:spcBef>
                <a:spcAft>
                  <a:spcPct val="0"/>
                </a:spcAft>
                <a:buClr>
                  <a:prstClr val="white"/>
                </a:buClr>
                <a:buSzPct val="100000"/>
                <a:buFontTx/>
                <a:buNone/>
                <a:tabLst/>
                <a:defRPr/>
              </a:pPr>
              <a:endPara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5D1920B2-7B9D-474B-832C-B06F889AE793}"/>
                </a:ext>
              </a:extLst>
            </p:cNvPr>
            <p:cNvGrpSpPr/>
            <p:nvPr/>
          </p:nvGrpSpPr>
          <p:grpSpPr>
            <a:xfrm>
              <a:off x="8542381" y="3158322"/>
              <a:ext cx="1670050" cy="1046163"/>
              <a:chOff x="3086965" y="954867"/>
              <a:chExt cx="1670050" cy="1046163"/>
            </a:xfrm>
          </p:grpSpPr>
          <p:sp>
            <p:nvSpPr>
              <p:cNvPr id="51" name="Rounded Rectangle 23">
                <a:extLst>
                  <a:ext uri="{FF2B5EF4-FFF2-40B4-BE49-F238E27FC236}">
                    <a16:creationId xmlns:a16="http://schemas.microsoft.com/office/drawing/2014/main" id="{6FDD6E23-1C11-482B-8A7A-F580A4A2C5FB}"/>
                  </a:ext>
                </a:extLst>
              </p:cNvPr>
              <p:cNvSpPr/>
              <p:nvPr/>
            </p:nvSpPr>
            <p:spPr bwMode="auto">
              <a:xfrm>
                <a:off x="3086965" y="954867"/>
                <a:ext cx="1670050" cy="1046163"/>
              </a:xfrm>
              <a:prstGeom prst="roundRect">
                <a:avLst/>
              </a:prstGeom>
              <a:solidFill>
                <a:srgbClr val="283F64">
                  <a:alpha val="50196"/>
                </a:srgbClr>
              </a:solidFill>
              <a:ln w="3175" cap="flat" cmpd="sng" algn="ctr">
                <a:solidFill>
                  <a:schemeClr val="bg1">
                    <a:lumMod val="75000"/>
                  </a:schemeClr>
                </a:solidFill>
                <a:prstDash val="solid"/>
              </a:ln>
              <a:effectLst/>
            </p:spPr>
            <p:txBody>
              <a:bodyPr lIns="81000" tIns="0" rIns="81000" bIns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450"/>
                  </a:spcBef>
                  <a:spcAft>
                    <a:spcPts val="0"/>
                  </a:spcAft>
                  <a:buClr>
                    <a:prstClr val="white"/>
                  </a:buClr>
                  <a:buSzPct val="100000"/>
                  <a:buFontTx/>
                  <a:buNone/>
                  <a:tabLst/>
                  <a:defRPr/>
                </a:pPr>
                <a:endPara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charset="0"/>
                </a:endParaRPr>
              </a:p>
            </p:txBody>
          </p:sp>
          <p:pic>
            <p:nvPicPr>
              <p:cNvPr id="52" name="Picture 21" descr="20131129-CompositeLoadPowerEnergy.jpg">
                <a:extLst>
                  <a:ext uri="{FF2B5EF4-FFF2-40B4-BE49-F238E27FC236}">
                    <a16:creationId xmlns:a16="http://schemas.microsoft.com/office/drawing/2014/main" id="{63477B48-B924-44E5-836A-4158DBF5780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42057" y="1060654"/>
                <a:ext cx="1368948" cy="712010"/>
              </a:xfrm>
              <a:prstGeom prst="rect">
                <a:avLst/>
              </a:prstGeom>
              <a:noFill/>
              <a:ln w="25400">
                <a:solidFill>
                  <a:srgbClr val="12345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3" name="Rectangle 47">
                <a:extLst>
                  <a:ext uri="{FF2B5EF4-FFF2-40B4-BE49-F238E27FC236}">
                    <a16:creationId xmlns:a16="http://schemas.microsoft.com/office/drawing/2014/main" id="{13EC4C2D-8862-4A46-8959-8751F1A6EB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77552" y="1061230"/>
                <a:ext cx="206375" cy="690562"/>
              </a:xfrm>
              <a:prstGeom prst="rect">
                <a:avLst/>
              </a:prstGeom>
              <a:solidFill>
                <a:srgbClr val="FFC000">
                  <a:alpha val="43137"/>
                </a:srgbClr>
              </a:solidFill>
              <a:ln w="25400" algn="ctr">
                <a:noFill/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lnSpc>
                    <a:spcPct val="85000"/>
                  </a:lnSpc>
                  <a:spcBef>
                    <a:spcPct val="20000"/>
                  </a:spcBef>
                  <a:buChar char="•"/>
                  <a:defRPr sz="2800" b="1">
                    <a:solidFill>
                      <a:srgbClr val="003399"/>
                    </a:solidFill>
                    <a:latin typeface="Arial Narrow" pitchFamily="34" charset="0"/>
                  </a:defRPr>
                </a:lvl1pPr>
                <a:lvl2pPr marL="742950" indent="-285750" eaLnBrk="0" hangingPunct="0">
                  <a:lnSpc>
                    <a:spcPct val="85000"/>
                  </a:lnSpc>
                  <a:spcBef>
                    <a:spcPct val="20000"/>
                  </a:spcBef>
                  <a:buChar char="–"/>
                  <a:defRPr sz="2800" b="1">
                    <a:solidFill>
                      <a:srgbClr val="003399"/>
                    </a:solidFill>
                    <a:latin typeface="Arial Narrow" pitchFamily="34" charset="0"/>
                  </a:defRPr>
                </a:lvl2pPr>
                <a:lvl3pPr marL="1143000" indent="-228600" eaLnBrk="0" hangingPunct="0">
                  <a:lnSpc>
                    <a:spcPct val="85000"/>
                  </a:lnSpc>
                  <a:spcBef>
                    <a:spcPct val="20000"/>
                  </a:spcBef>
                  <a:buChar char="•"/>
                  <a:defRPr sz="2800" b="1">
                    <a:solidFill>
                      <a:srgbClr val="003399"/>
                    </a:solidFill>
                    <a:latin typeface="Arial Narrow" pitchFamily="34" charset="0"/>
                  </a:defRPr>
                </a:lvl3pPr>
                <a:lvl4pPr marL="1600200" indent="-228600" eaLnBrk="0" hangingPunct="0">
                  <a:lnSpc>
                    <a:spcPct val="85000"/>
                  </a:lnSpc>
                  <a:spcBef>
                    <a:spcPct val="20000"/>
                  </a:spcBef>
                  <a:buChar char="–"/>
                  <a:defRPr sz="2800" b="1">
                    <a:solidFill>
                      <a:srgbClr val="003399"/>
                    </a:solidFill>
                    <a:latin typeface="Arial Narrow" pitchFamily="34" charset="0"/>
                  </a:defRPr>
                </a:lvl4pPr>
                <a:lvl5pPr marL="2057400" indent="-228600" eaLnBrk="0" hangingPunct="0">
                  <a:lnSpc>
                    <a:spcPct val="85000"/>
                  </a:lnSpc>
                  <a:spcBef>
                    <a:spcPct val="20000"/>
                  </a:spcBef>
                  <a:buChar char="»"/>
                  <a:defRPr sz="2800" b="1">
                    <a:solidFill>
                      <a:srgbClr val="003399"/>
                    </a:solidFill>
                    <a:latin typeface="Arial Narrow" pitchFamily="34" charset="0"/>
                  </a:defRPr>
                </a:lvl5pPr>
                <a:lvl6pPr marL="2514600" indent="-22860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 b="1">
                    <a:solidFill>
                      <a:srgbClr val="003399"/>
                    </a:solidFill>
                    <a:latin typeface="Arial Narrow" pitchFamily="34" charset="0"/>
                  </a:defRPr>
                </a:lvl6pPr>
                <a:lvl7pPr marL="2971800" indent="-22860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 b="1">
                    <a:solidFill>
                      <a:srgbClr val="003399"/>
                    </a:solidFill>
                    <a:latin typeface="Arial Narrow" pitchFamily="34" charset="0"/>
                  </a:defRPr>
                </a:lvl7pPr>
                <a:lvl8pPr marL="3429000" indent="-22860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 b="1">
                    <a:solidFill>
                      <a:srgbClr val="003399"/>
                    </a:solidFill>
                    <a:latin typeface="Arial Narrow" pitchFamily="34" charset="0"/>
                  </a:defRPr>
                </a:lvl8pPr>
                <a:lvl9pPr marL="3886200" indent="-22860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 b="1">
                    <a:solidFill>
                      <a:srgbClr val="003399"/>
                    </a:solidFill>
                    <a:latin typeface="Arial Narrow" pitchFamily="34" charset="0"/>
                  </a:defRPr>
                </a:lvl9pPr>
              </a:lstStyle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750" b="1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Calibri" pitchFamily="34" charset="0"/>
                </a:endParaRPr>
              </a:p>
            </p:txBody>
          </p:sp>
        </p:grp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D6FDBF04-5A7F-4002-B50F-1C3B82A28F92}"/>
                </a:ext>
              </a:extLst>
            </p:cNvPr>
            <p:cNvSpPr/>
            <p:nvPr/>
          </p:nvSpPr>
          <p:spPr bwMode="auto">
            <a:xfrm>
              <a:off x="8614590" y="4018494"/>
              <a:ext cx="1525631" cy="138072"/>
            </a:xfrm>
            <a:prstGeom prst="rect">
              <a:avLst/>
            </a:prstGeom>
            <a:solidFill>
              <a:srgbClr val="283F64"/>
            </a:solidFill>
            <a:ln w="9525" cap="flat" cmpd="sng" algn="ctr">
              <a:noFill/>
              <a:prstDash val="solid"/>
            </a:ln>
            <a:effectLst/>
          </p:spPr>
          <p:txBody>
            <a:bodyPr lIns="81000" tIns="0" rIns="81000" bIns="0" anchor="ctr"/>
            <a:lstStyle/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ts val="450"/>
                </a:spcBef>
                <a:spcAft>
                  <a:spcPct val="0"/>
                </a:spcAft>
                <a:buClr>
                  <a:prstClr val="white"/>
                </a:buClr>
                <a:buSzPct val="100000"/>
                <a:buFontTx/>
                <a:buNone/>
                <a:tabLst/>
                <a:defRPr/>
              </a:pPr>
              <a:r>
                <a:rPr kumimoji="0" lang="en-US" sz="75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Black" panose="020B0A04020102020204" pitchFamily="34" charset="0"/>
                  <a:ea typeface="+mn-ea"/>
                  <a:cs typeface="Arial" charset="0"/>
                </a:rPr>
                <a:t>Mission Capability</a:t>
              </a:r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B4A9B709-E3F5-4C1A-8772-E8535FC82757}"/>
              </a:ext>
            </a:extLst>
          </p:cNvPr>
          <p:cNvSpPr/>
          <p:nvPr/>
        </p:nvSpPr>
        <p:spPr>
          <a:xfrm>
            <a:off x="76200" y="5784387"/>
            <a:ext cx="8991600" cy="461665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Key to Disruptive Technology is an Agile Power System…</a:t>
            </a:r>
          </a:p>
        </p:txBody>
      </p:sp>
    </p:spTree>
    <p:extLst>
      <p:ext uri="{BB962C8B-B14F-4D97-AF65-F5344CB8AC3E}">
        <p14:creationId xmlns:p14="http://schemas.microsoft.com/office/powerpoint/2010/main" val="32737177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3657600" y="914400"/>
            <a:ext cx="2895600" cy="1148237"/>
            <a:chOff x="3204881" y="1114011"/>
            <a:chExt cx="3255034" cy="1272379"/>
          </a:xfrm>
        </p:grpSpPr>
        <p:pic>
          <p:nvPicPr>
            <p:cNvPr id="2060" name="Picture 12" descr="Image result for images for ddg 51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1625" y="1451765"/>
              <a:ext cx="2358679" cy="934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3204881" y="1116273"/>
              <a:ext cx="131959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DDG 51 Flt I 1991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715691" y="1114011"/>
              <a:ext cx="153760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DDG 79 Flt IIA - 2000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352800" y="1377883"/>
              <a:ext cx="145103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DDG-72 Flt II - 1998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843767" y="1378280"/>
              <a:ext cx="161614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DDG 125 Flt III – FY23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84150"/>
            <a:ext cx="8229600" cy="601663"/>
          </a:xfrm>
        </p:spPr>
        <p:txBody>
          <a:bodyPr>
            <a:normAutofit/>
          </a:bodyPr>
          <a:lstStyle/>
          <a:p>
            <a:r>
              <a:rPr lang="en-US" dirty="0"/>
              <a:t>Evolution of Surface Combatant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86174" y="2209800"/>
            <a:ext cx="6589333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AutoShape 2" descr="Image result for spruance class destroyer blueprints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AutoShape 4" descr="Image result for spruance class destroyer blueprints"/>
          <p:cNvSpPr>
            <a:spLocks noChangeAspect="1" noChangeArrowheads="1"/>
          </p:cNvSpPr>
          <p:nvPr/>
        </p:nvSpPr>
        <p:spPr bwMode="auto">
          <a:xfrm>
            <a:off x="2159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76200" y="1066801"/>
            <a:ext cx="2286000" cy="990599"/>
            <a:chOff x="-186283" y="1351844"/>
            <a:chExt cx="2580779" cy="1139534"/>
          </a:xfrm>
        </p:grpSpPr>
        <p:pic>
          <p:nvPicPr>
            <p:cNvPr id="2058" name="Picture 10" descr="Image result for images for dd 963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80" y="1700683"/>
              <a:ext cx="2361816" cy="7906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" name="TextBox 50"/>
            <p:cNvSpPr txBox="1"/>
            <p:nvPr/>
          </p:nvSpPr>
          <p:spPr>
            <a:xfrm>
              <a:off x="-186283" y="1351844"/>
              <a:ext cx="118173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DD 963 - 1975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752599" y="2363043"/>
            <a:ext cx="2257919" cy="684957"/>
            <a:chOff x="2401383" y="4115642"/>
            <a:chExt cx="2438988" cy="837357"/>
          </a:xfrm>
        </p:grpSpPr>
        <p:pic>
          <p:nvPicPr>
            <p:cNvPr id="2056" name="Picture 8" descr="Image result for images for cg 47">
              <a:hlinkClick r:id="rId6"/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1290" y="4158342"/>
              <a:ext cx="2399081" cy="7946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TextBox 35"/>
            <p:cNvSpPr txBox="1"/>
            <p:nvPr/>
          </p:nvSpPr>
          <p:spPr>
            <a:xfrm>
              <a:off x="2401383" y="4115642"/>
              <a:ext cx="1106393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CG 47 - 1983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6829042" y="1828800"/>
            <a:ext cx="2314958" cy="584775"/>
            <a:chOff x="6583176" y="2664338"/>
            <a:chExt cx="2314958" cy="584775"/>
          </a:xfrm>
        </p:grpSpPr>
        <p:sp>
          <p:nvSpPr>
            <p:cNvPr id="20" name="TextBox 19"/>
            <p:cNvSpPr txBox="1"/>
            <p:nvPr/>
          </p:nvSpPr>
          <p:spPr>
            <a:xfrm>
              <a:off x="7118480" y="2664338"/>
              <a:ext cx="177965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        FSCF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LSC / SSC / USV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Right Arrow 34"/>
            <p:cNvSpPr/>
            <p:nvPr/>
          </p:nvSpPr>
          <p:spPr>
            <a:xfrm>
              <a:off x="6583176" y="2944933"/>
              <a:ext cx="533400" cy="242316"/>
            </a:xfrm>
            <a:prstGeom prst="rightArrow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5943600" y="2971800"/>
            <a:ext cx="2705143" cy="1406617"/>
            <a:chOff x="5101995" y="3438525"/>
            <a:chExt cx="3442632" cy="1622770"/>
          </a:xfrm>
        </p:grpSpPr>
        <p:grpSp>
          <p:nvGrpSpPr>
            <p:cNvPr id="33" name="Group 32"/>
            <p:cNvGrpSpPr/>
            <p:nvPr/>
          </p:nvGrpSpPr>
          <p:grpSpPr>
            <a:xfrm>
              <a:off x="5101995" y="3438525"/>
              <a:ext cx="2980934" cy="1622770"/>
              <a:chOff x="3802100" y="3581400"/>
              <a:chExt cx="2980934" cy="1622770"/>
            </a:xfrm>
          </p:grpSpPr>
          <p:pic>
            <p:nvPicPr>
              <p:cNvPr id="2063" name="Picture 15" descr="C:\Users\William.Galinis\AppData\Local\Microsoft\Windows\Temporary Internet Files\Content.IE5\1PSNRH7V\USS Independence LCS-2 [LIMITED to 500px].jpg"/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64027"/>
              <a:stretch/>
            </p:blipFill>
            <p:spPr bwMode="auto">
              <a:xfrm>
                <a:off x="4147746" y="4441993"/>
                <a:ext cx="2635288" cy="7621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62" name="Picture 14" descr="Image result for images for lcs 1 freedom">
                <a:hlinkClick r:id="rId9"/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975"/>
              <a:stretch/>
            </p:blipFill>
            <p:spPr bwMode="auto">
              <a:xfrm>
                <a:off x="4147746" y="3683726"/>
                <a:ext cx="2411140" cy="8542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2" name="TextBox 41"/>
              <p:cNvSpPr txBox="1"/>
              <p:nvPr/>
            </p:nvSpPr>
            <p:spPr>
              <a:xfrm>
                <a:off x="3802101" y="3779370"/>
                <a:ext cx="1088760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LCS 1 - 2008</a:t>
                </a: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3802100" y="4482646"/>
                <a:ext cx="1088760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LCS 2 - 2010</a:t>
                </a:r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5662615" y="4495800"/>
                <a:ext cx="533400" cy="32728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5715000" y="3581400"/>
                <a:ext cx="533400" cy="32728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7438527" y="3570517"/>
              <a:ext cx="1106100" cy="786194"/>
              <a:chOff x="7267077" y="3570517"/>
              <a:chExt cx="1106100" cy="786194"/>
            </a:xfrm>
          </p:grpSpPr>
          <p:sp>
            <p:nvSpPr>
              <p:cNvPr id="48" name="TextBox 47"/>
              <p:cNvSpPr txBox="1"/>
              <p:nvPr/>
            </p:nvSpPr>
            <p:spPr>
              <a:xfrm>
                <a:off x="7267077" y="3570517"/>
                <a:ext cx="1106100" cy="3905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FFG(X)</a:t>
                </a: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0" name="Right Arrow 49"/>
              <p:cNvSpPr/>
              <p:nvPr/>
            </p:nvSpPr>
            <p:spPr>
              <a:xfrm rot="16898294">
                <a:off x="7396045" y="3973329"/>
                <a:ext cx="447989" cy="318775"/>
              </a:xfrm>
              <a:prstGeom prst="rightArrow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065" name="Picture 17" descr="Image result for ddg 1000">
            <a:hlinkClick r:id="rId11"/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33"/>
          <a:stretch/>
        </p:blipFill>
        <p:spPr bwMode="auto">
          <a:xfrm>
            <a:off x="5669221" y="2509939"/>
            <a:ext cx="2255579" cy="59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Box 54"/>
          <p:cNvSpPr txBox="1"/>
          <p:nvPr/>
        </p:nvSpPr>
        <p:spPr>
          <a:xfrm>
            <a:off x="5038721" y="2479443"/>
            <a:ext cx="138691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DDG 1000 - 2016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49300" y="1932801"/>
            <a:ext cx="1079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ASW/ASUW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093451" y="2210643"/>
            <a:ext cx="152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AAW/ASW/ASUW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724400" y="2286000"/>
            <a:ext cx="22701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Land Attack/AAW/ASW/ASUW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935527" y="1981200"/>
            <a:ext cx="18556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Strike/AAW/ASW/ASUW</a:t>
            </a:r>
          </a:p>
        </p:txBody>
      </p:sp>
      <p:sp>
        <p:nvSpPr>
          <p:cNvPr id="6" name="Rectangle 5"/>
          <p:cNvSpPr/>
          <p:nvPr/>
        </p:nvSpPr>
        <p:spPr>
          <a:xfrm>
            <a:off x="7405551" y="2125858"/>
            <a:ext cx="1662249" cy="22585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7" y="3048000"/>
            <a:ext cx="5122453" cy="35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Right Arrow 43"/>
          <p:cNvSpPr/>
          <p:nvPr/>
        </p:nvSpPr>
        <p:spPr>
          <a:xfrm rot="18217898">
            <a:off x="7319021" y="2438725"/>
            <a:ext cx="393941" cy="242316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Right Arrow 51"/>
          <p:cNvSpPr/>
          <p:nvPr/>
        </p:nvSpPr>
        <p:spPr>
          <a:xfrm rot="16815297">
            <a:off x="7930773" y="2649799"/>
            <a:ext cx="533400" cy="242316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800600"/>
            <a:ext cx="4173312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95884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449E8-181F-48FD-9902-62F93CC9C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Directed Energy Mission System Power Demands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E83FB8-3ACB-455A-A152-06190558E2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6096BD-FD89-4662-AA77-6A6A52B87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195">
            <a:extLst>
              <a:ext uri="{FF2B5EF4-FFF2-40B4-BE49-F238E27FC236}">
                <a16:creationId xmlns:a16="http://schemas.microsoft.com/office/drawing/2014/main" id="{9333435B-2FD7-45B7-A8FF-6A4BC4BB9B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540" y="5942003"/>
            <a:ext cx="9015984" cy="447868"/>
          </a:xfrm>
          <a:prstGeom prst="rect">
            <a:avLst/>
          </a:prstGeom>
          <a:solidFill>
            <a:srgbClr val="002060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Key to Success = Energy Storage and Advanced Controls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F4E9B77-C40A-426A-827F-A6569E1192B6}"/>
              </a:ext>
            </a:extLst>
          </p:cNvPr>
          <p:cNvSpPr/>
          <p:nvPr/>
        </p:nvSpPr>
        <p:spPr>
          <a:xfrm>
            <a:off x="3531465" y="2841325"/>
            <a:ext cx="5138738" cy="877887"/>
          </a:xfrm>
          <a:prstGeom prst="rect">
            <a:avLst/>
          </a:prstGeom>
          <a:noFill/>
          <a:ln w="12700" cap="flat" cmpd="sng" algn="ctr">
            <a:solidFill>
              <a:sysClr val="window" lastClr="FFFFFF">
                <a:alpha val="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charset="0"/>
            </a:endParaRPr>
          </a:p>
        </p:txBody>
      </p:sp>
      <p:grpSp>
        <p:nvGrpSpPr>
          <p:cNvPr id="7" name="Group 480">
            <a:extLst>
              <a:ext uri="{FF2B5EF4-FFF2-40B4-BE49-F238E27FC236}">
                <a16:creationId xmlns:a16="http://schemas.microsoft.com/office/drawing/2014/main" id="{4ED37900-4A02-403A-83AC-E41392A93859}"/>
              </a:ext>
            </a:extLst>
          </p:cNvPr>
          <p:cNvGrpSpPr>
            <a:grpSpLocks/>
          </p:cNvGrpSpPr>
          <p:nvPr/>
        </p:nvGrpSpPr>
        <p:grpSpPr bwMode="auto">
          <a:xfrm>
            <a:off x="8300315" y="898225"/>
            <a:ext cx="44450" cy="46037"/>
            <a:chOff x="1492847" y="5290600"/>
            <a:chExt cx="45719" cy="45719"/>
          </a:xfrm>
        </p:grpSpPr>
        <p:cxnSp>
          <p:nvCxnSpPr>
            <p:cNvPr id="8" name="Straight Connector 545">
              <a:extLst>
                <a:ext uri="{FF2B5EF4-FFF2-40B4-BE49-F238E27FC236}">
                  <a16:creationId xmlns:a16="http://schemas.microsoft.com/office/drawing/2014/main" id="{0024506D-61A3-4CD5-A174-4E944B35AA3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516407" y="5290782"/>
              <a:ext cx="1" cy="43548"/>
            </a:xfrm>
            <a:prstGeom prst="line">
              <a:avLst/>
            </a:prstGeom>
            <a:noFill/>
            <a:ln w="6350" algn="ctr">
              <a:solidFill>
                <a:srgbClr val="D8D8D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E7CC53B-A3C3-4FC4-9240-D2195D8C3E04}"/>
                </a:ext>
              </a:extLst>
            </p:cNvPr>
            <p:cNvSpPr/>
            <p:nvPr/>
          </p:nvSpPr>
          <p:spPr>
            <a:xfrm flipH="1" flipV="1">
              <a:off x="1492847" y="5290600"/>
              <a:ext cx="45719" cy="45719"/>
            </a:xfrm>
            <a:prstGeom prst="ellipse">
              <a:avLst/>
            </a:prstGeom>
            <a:noFill/>
            <a:ln w="6350" cap="flat" cmpd="sng" algn="ctr">
              <a:solidFill>
                <a:srgbClr val="D8D8D8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endParaRPr>
            </a:p>
          </p:txBody>
        </p:sp>
      </p:grpSp>
      <p:sp>
        <p:nvSpPr>
          <p:cNvPr id="10" name="TextBox 53">
            <a:extLst>
              <a:ext uri="{FF2B5EF4-FFF2-40B4-BE49-F238E27FC236}">
                <a16:creationId xmlns:a16="http://schemas.microsoft.com/office/drawing/2014/main" id="{23CDCC83-7432-47C8-ACA9-95C48C6177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6915" y="937912"/>
            <a:ext cx="3803650" cy="4736592"/>
          </a:xfrm>
          <a:prstGeom prst="rect">
            <a:avLst/>
          </a:prstGeom>
          <a:solidFill>
            <a:schemeClr val="bg2"/>
          </a:solidFill>
          <a:ln w="3175">
            <a:solidFill>
              <a:srgbClr val="000000"/>
            </a:solidFill>
          </a:ln>
          <a:ex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>
            <a:defPPr>
              <a:defRPr lang="en-US"/>
            </a:defPPr>
            <a:lvl1pPr eaLnBrk="1" hangingPunct="1">
              <a:lnSpc>
                <a:spcPct val="100000"/>
              </a:lnSpc>
              <a:buFontTx/>
              <a:buNone/>
              <a:defRPr sz="1200" b="0">
                <a:solidFill>
                  <a:srgbClr val="666666">
                    <a:lumMod val="50000"/>
                  </a:srgbClr>
                </a:solidFill>
                <a:latin typeface="Calibri" pitchFamily="34" charset="0"/>
                <a:cs typeface="Calibri" pitchFamily="34" charset="0"/>
              </a:defRPr>
            </a:lvl1pPr>
            <a:lvl2pPr marL="742950" indent="-285750" eaLnBrk="0" hangingPunct="0">
              <a:lnSpc>
                <a:spcPct val="85000"/>
              </a:lnSpc>
              <a:spcBef>
                <a:spcPct val="20000"/>
              </a:spcBef>
              <a:buChar char="–"/>
              <a:defRPr sz="2800" b="1">
                <a:solidFill>
                  <a:srgbClr val="003399"/>
                </a:solidFill>
                <a:latin typeface="Arial Narrow" pitchFamily="34" charset="0"/>
              </a:defRPr>
            </a:lvl2pPr>
            <a:lvl3pPr marL="1143000" indent="-228600" eaLnBrk="0" hangingPunct="0">
              <a:lnSpc>
                <a:spcPct val="85000"/>
              </a:lnSpc>
              <a:spcBef>
                <a:spcPct val="20000"/>
              </a:spcBef>
              <a:buChar char="•"/>
              <a:defRPr sz="2800" b="1">
                <a:solidFill>
                  <a:srgbClr val="003399"/>
                </a:solidFill>
                <a:latin typeface="Arial Narrow" pitchFamily="34" charset="0"/>
              </a:defRPr>
            </a:lvl3pPr>
            <a:lvl4pPr marL="1600200" indent="-228600" eaLnBrk="0" hangingPunct="0">
              <a:lnSpc>
                <a:spcPct val="85000"/>
              </a:lnSpc>
              <a:spcBef>
                <a:spcPct val="20000"/>
              </a:spcBef>
              <a:buChar char="–"/>
              <a:defRPr sz="2800" b="1">
                <a:solidFill>
                  <a:srgbClr val="003399"/>
                </a:solidFill>
                <a:latin typeface="Arial Narrow" pitchFamily="34" charset="0"/>
              </a:defRPr>
            </a:lvl4pPr>
            <a:lvl5pPr marL="2057400" indent="-228600" eaLnBrk="0" hangingPunct="0">
              <a:lnSpc>
                <a:spcPct val="85000"/>
              </a:lnSpc>
              <a:spcBef>
                <a:spcPct val="20000"/>
              </a:spcBef>
              <a:buChar char="»"/>
              <a:defRPr sz="2800" b="1">
                <a:solidFill>
                  <a:srgbClr val="003399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rgbClr val="003399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rgbClr val="003399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rgbClr val="003399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rgbClr val="003399"/>
                </a:solidFill>
                <a:latin typeface="Arial Narrow" pitchFamily="34" charset="0"/>
              </a:defRPr>
            </a:lvl9pPr>
          </a:lstStyle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666666">
                  <a:lumMod val="50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Calibri" pitchFamily="34" charset="0"/>
            </a:endParaRP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666666">
                  <a:lumMod val="50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Calibri" pitchFamily="34" charset="0"/>
            </a:endParaRP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666666">
                  <a:lumMod val="50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Calibri" pitchFamily="34" charset="0"/>
            </a:endParaRP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666666">
                  <a:lumMod val="50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Calibri" pitchFamily="34" charset="0"/>
            </a:endParaRP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666666">
                  <a:lumMod val="50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Calibri" pitchFamily="34" charset="0"/>
            </a:endParaRP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666666">
                  <a:lumMod val="50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Calibri" pitchFamily="34" charset="0"/>
            </a:endParaRP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666666">
                  <a:lumMod val="50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Calibri" pitchFamily="34" charset="0"/>
            </a:endParaRP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666666">
                  <a:lumMod val="50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Calibri" pitchFamily="34" charset="0"/>
            </a:endParaRP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666666">
                  <a:lumMod val="50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Calibri" pitchFamily="34" charset="0"/>
            </a:endParaRP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666666">
                  <a:lumMod val="50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Calibri" pitchFamily="34" charset="0"/>
            </a:endParaRP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666666">
                  <a:lumMod val="50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Calibri" pitchFamily="34" charset="0"/>
            </a:endParaRP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666666">
                  <a:lumMod val="50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Calibri" pitchFamily="34" charset="0"/>
            </a:endParaRP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666666">
                  <a:lumMod val="50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Calibri" pitchFamily="34" charset="0"/>
            </a:endParaRP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666666">
                  <a:lumMod val="50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Calibri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666666">
                  <a:lumMod val="50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Calibri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666666">
                  <a:lumMod val="50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Calibri" pitchFamily="34" charset="0"/>
            </a:endParaRP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666666">
                  <a:lumMod val="50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Calibri" pitchFamily="34" charset="0"/>
            </a:endParaRP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666666">
                  <a:lumMod val="50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Calibri" pitchFamily="34" charset="0"/>
            </a:endParaRP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666666">
                  <a:lumMod val="50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Calibri" pitchFamily="34" charset="0"/>
            </a:endParaRP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666666">
                  <a:lumMod val="50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666666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Pulses of a different nature require different ranges of pulse power technologies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666666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Future directed energy demands need common large scale energy storage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666666">
                  <a:lumMod val="50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1" name="Group 16">
            <a:extLst>
              <a:ext uri="{FF2B5EF4-FFF2-40B4-BE49-F238E27FC236}">
                <a16:creationId xmlns:a16="http://schemas.microsoft.com/office/drawing/2014/main" id="{9A5D6BF8-151F-4759-82B1-EFDC7416C7CC}"/>
              </a:ext>
            </a:extLst>
          </p:cNvPr>
          <p:cNvGrpSpPr>
            <a:grpSpLocks/>
          </p:cNvGrpSpPr>
          <p:nvPr/>
        </p:nvGrpSpPr>
        <p:grpSpPr bwMode="auto">
          <a:xfrm>
            <a:off x="5296765" y="928387"/>
            <a:ext cx="3634388" cy="2515701"/>
            <a:chOff x="5885981" y="1321870"/>
            <a:chExt cx="3003452" cy="2111303"/>
          </a:xfrm>
        </p:grpSpPr>
        <p:pic>
          <p:nvPicPr>
            <p:cNvPr id="12" name="Picture 3">
              <a:extLst>
                <a:ext uri="{FF2B5EF4-FFF2-40B4-BE49-F238E27FC236}">
                  <a16:creationId xmlns:a16="http://schemas.microsoft.com/office/drawing/2014/main" id="{C60E0B77-1A25-4DAD-85C6-CBF42D6DE2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9963" y="1600657"/>
              <a:ext cx="2725737" cy="163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3" name="Straight Arrow Connector 52">
              <a:extLst>
                <a:ext uri="{FF2B5EF4-FFF2-40B4-BE49-F238E27FC236}">
                  <a16:creationId xmlns:a16="http://schemas.microsoft.com/office/drawing/2014/main" id="{32A3E02A-D803-47A7-ACA1-445351DFD22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 flipV="1">
              <a:off x="7632700" y="1842882"/>
              <a:ext cx="323850" cy="1588"/>
            </a:xfrm>
            <a:prstGeom prst="straightConnector1">
              <a:avLst/>
            </a:prstGeom>
            <a:noFill/>
            <a:ln w="25400" algn="ctr">
              <a:solidFill>
                <a:srgbClr val="00B05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" name="TextBox 55">
              <a:extLst>
                <a:ext uri="{FF2B5EF4-FFF2-40B4-BE49-F238E27FC236}">
                  <a16:creationId xmlns:a16="http://schemas.microsoft.com/office/drawing/2014/main" id="{B1F40E59-67BC-4770-861F-E698799AE1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83511" y="2969039"/>
              <a:ext cx="2155663" cy="2169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A349A4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charset="0"/>
                </a:rPr>
                <a:t>GENERATOR CHARGES ENERGY STORAGE</a:t>
              </a:r>
            </a:p>
          </p:txBody>
        </p:sp>
        <p:sp>
          <p:nvSpPr>
            <p:cNvPr id="15" name="TextBox 56">
              <a:extLst>
                <a:ext uri="{FF2B5EF4-FFF2-40B4-BE49-F238E27FC236}">
                  <a16:creationId xmlns:a16="http://schemas.microsoft.com/office/drawing/2014/main" id="{3DB04543-DA0B-4951-B9BD-1921750DB0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43913" y="3235535"/>
              <a:ext cx="344898" cy="197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charset="0"/>
                </a:rPr>
                <a:t>TIME</a:t>
              </a:r>
            </a:p>
          </p:txBody>
        </p:sp>
        <p:sp>
          <p:nvSpPr>
            <p:cNvPr id="16" name="TextBox 57">
              <a:extLst>
                <a:ext uri="{FF2B5EF4-FFF2-40B4-BE49-F238E27FC236}">
                  <a16:creationId xmlns:a16="http://schemas.microsoft.com/office/drawing/2014/main" id="{AF65ECC9-1F83-410C-909B-7DB280C2B5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5747769" y="1969619"/>
              <a:ext cx="471037" cy="194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charset="0"/>
                </a:rPr>
                <a:t>POWER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F2BCDDB0-EB0B-4F57-9AFA-9EB4D167017B}"/>
                </a:ext>
              </a:extLst>
            </p:cNvPr>
            <p:cNvCxnSpPr/>
            <p:nvPr/>
          </p:nvCxnSpPr>
          <p:spPr>
            <a:xfrm>
              <a:off x="6050386" y="3223808"/>
              <a:ext cx="2819417" cy="15135"/>
            </a:xfrm>
            <a:prstGeom prst="straightConnector1">
              <a:avLst/>
            </a:prstGeom>
            <a:noFill/>
            <a:ln w="25400" cap="flat" cmpd="sng" algn="ctr">
              <a:solidFill>
                <a:schemeClr val="bg1">
                  <a:lumMod val="50000"/>
                </a:schemeClr>
              </a:solidFill>
              <a:prstDash val="solid"/>
              <a:tailEnd type="triangle"/>
            </a:ln>
            <a:effectLst/>
          </p:spPr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0A24EEC0-2DD4-40B1-8D33-A40837FE15FA}"/>
                </a:ext>
              </a:extLst>
            </p:cNvPr>
            <p:cNvCxnSpPr/>
            <p:nvPr/>
          </p:nvCxnSpPr>
          <p:spPr>
            <a:xfrm flipV="1">
              <a:off x="6050386" y="1606909"/>
              <a:ext cx="0" cy="1616900"/>
            </a:xfrm>
            <a:prstGeom prst="straightConnector1">
              <a:avLst/>
            </a:prstGeom>
            <a:noFill/>
            <a:ln w="25400" cap="flat" cmpd="sng" algn="ctr">
              <a:solidFill>
                <a:schemeClr val="bg1">
                  <a:lumMod val="50000"/>
                </a:schemeClr>
              </a:solidFill>
              <a:prstDash val="solid"/>
              <a:tailEnd type="triangle"/>
            </a:ln>
            <a:effectLst/>
          </p:spPr>
        </p:cxnSp>
        <p:cxnSp>
          <p:nvCxnSpPr>
            <p:cNvPr id="19" name="Straight Arrow Connector 66">
              <a:extLst>
                <a:ext uri="{FF2B5EF4-FFF2-40B4-BE49-F238E27FC236}">
                  <a16:creationId xmlns:a16="http://schemas.microsoft.com/office/drawing/2014/main" id="{59C7B648-B725-476A-819A-22AFF72165A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7229475" y="2835604"/>
              <a:ext cx="0" cy="169863"/>
            </a:xfrm>
            <a:prstGeom prst="straightConnector1">
              <a:avLst/>
            </a:prstGeom>
            <a:noFill/>
            <a:ln w="25400" algn="ctr">
              <a:solidFill>
                <a:srgbClr val="A349A4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D80CD49-3672-4C84-8E5B-C857163B4DF8}"/>
                </a:ext>
              </a:extLst>
            </p:cNvPr>
            <p:cNvSpPr/>
            <p:nvPr/>
          </p:nvSpPr>
          <p:spPr>
            <a:xfrm>
              <a:off x="5885981" y="1321870"/>
              <a:ext cx="3003452" cy="2841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283F64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charset="0"/>
                </a:rPr>
                <a:t>Energy Storage Response to Load</a:t>
              </a:r>
            </a:p>
          </p:txBody>
        </p:sp>
        <p:cxnSp>
          <p:nvCxnSpPr>
            <p:cNvPr id="21" name="Straight Arrow Connector 180">
              <a:extLst>
                <a:ext uri="{FF2B5EF4-FFF2-40B4-BE49-F238E27FC236}">
                  <a16:creationId xmlns:a16="http://schemas.microsoft.com/office/drawing/2014/main" id="{AD589BFE-1C6D-4B35-8A3D-3573D9E24BB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6635750" y="2835604"/>
              <a:ext cx="0" cy="169863"/>
            </a:xfrm>
            <a:prstGeom prst="straightConnector1">
              <a:avLst/>
            </a:prstGeom>
            <a:noFill/>
            <a:ln w="25400" algn="ctr">
              <a:solidFill>
                <a:srgbClr val="A349A4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" name="Straight Arrow Connector 182">
              <a:extLst>
                <a:ext uri="{FF2B5EF4-FFF2-40B4-BE49-F238E27FC236}">
                  <a16:creationId xmlns:a16="http://schemas.microsoft.com/office/drawing/2014/main" id="{89A718FD-8522-4724-BCD6-601022D344F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7026275" y="1712397"/>
              <a:ext cx="939800" cy="0"/>
            </a:xfrm>
            <a:prstGeom prst="straightConnector1">
              <a:avLst/>
            </a:prstGeom>
            <a:noFill/>
            <a:ln w="25400" algn="ctr">
              <a:solidFill>
                <a:srgbClr val="00B05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8BC0FC2-1ADF-424D-A070-3BED03451A6D}"/>
              </a:ext>
            </a:extLst>
          </p:cNvPr>
          <p:cNvGrpSpPr/>
          <p:nvPr/>
        </p:nvGrpSpPr>
        <p:grpSpPr>
          <a:xfrm>
            <a:off x="3086965" y="850299"/>
            <a:ext cx="2139951" cy="4786105"/>
            <a:chOff x="3148013" y="1047958"/>
            <a:chExt cx="2139951" cy="4786105"/>
          </a:xfrm>
        </p:grpSpPr>
        <p:grpSp>
          <p:nvGrpSpPr>
            <p:cNvPr id="24" name="Group 21">
              <a:extLst>
                <a:ext uri="{FF2B5EF4-FFF2-40B4-BE49-F238E27FC236}">
                  <a16:creationId xmlns:a16="http://schemas.microsoft.com/office/drawing/2014/main" id="{5AA5B397-8322-422C-A931-5F9716E655F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48013" y="1047958"/>
              <a:ext cx="2139951" cy="1045956"/>
              <a:chOff x="3148116" y="2034680"/>
              <a:chExt cx="2140618" cy="1046162"/>
            </a:xfrm>
          </p:grpSpPr>
          <p:grpSp>
            <p:nvGrpSpPr>
              <p:cNvPr id="40" name="Group 19">
                <a:extLst>
                  <a:ext uri="{FF2B5EF4-FFF2-40B4-BE49-F238E27FC236}">
                    <a16:creationId xmlns:a16="http://schemas.microsoft.com/office/drawing/2014/main" id="{BCFF9B24-48D2-4213-A384-DA3893B363E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48116" y="2034680"/>
                <a:ext cx="1670050" cy="1046162"/>
                <a:chOff x="3369216" y="2325287"/>
                <a:chExt cx="1505833" cy="1206609"/>
              </a:xfrm>
            </p:grpSpPr>
            <p:grpSp>
              <p:nvGrpSpPr>
                <p:cNvPr id="43" name="Group 20">
                  <a:extLst>
                    <a:ext uri="{FF2B5EF4-FFF2-40B4-BE49-F238E27FC236}">
                      <a16:creationId xmlns:a16="http://schemas.microsoft.com/office/drawing/2014/main" id="{2DB6069B-C521-46C3-A111-D21E8121066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369216" y="2325287"/>
                  <a:ext cx="1505833" cy="1206609"/>
                  <a:chOff x="3330498" y="2209800"/>
                  <a:chExt cx="1505833" cy="1206609"/>
                </a:xfrm>
              </p:grpSpPr>
              <p:sp>
                <p:nvSpPr>
                  <p:cNvPr id="46" name="Rounded Rectangle 23">
                    <a:extLst>
                      <a:ext uri="{FF2B5EF4-FFF2-40B4-BE49-F238E27FC236}">
                        <a16:creationId xmlns:a16="http://schemas.microsoft.com/office/drawing/2014/main" id="{6F121492-7E72-45A9-8913-17186976A8DE}"/>
                      </a:ext>
                    </a:extLst>
                  </p:cNvPr>
                  <p:cNvSpPr/>
                  <p:nvPr/>
                </p:nvSpPr>
                <p:spPr>
                  <a:xfrm>
                    <a:off x="3330498" y="2209561"/>
                    <a:ext cx="1506302" cy="1206848"/>
                  </a:xfrm>
                  <a:prstGeom prst="roundRect">
                    <a:avLst/>
                  </a:prstGeom>
                  <a:solidFill>
                    <a:srgbClr val="283F64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lIns="108000" tIns="0" rIns="108000" bIns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600"/>
                      </a:spcBef>
                      <a:spcAft>
                        <a:spcPts val="0"/>
                      </a:spcAft>
                      <a:buClr>
                        <a:prstClr val="white"/>
                      </a:buClr>
                      <a:buSzPct val="100000"/>
                      <a:buFontTx/>
                      <a:buNone/>
                      <a:tabLst/>
                      <a:defRPr/>
                    </a:pPr>
                    <a:endPara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 Narrow" panose="020B0606020202030204" pitchFamily="34" charset="0"/>
                      <a:ea typeface="+mn-ea"/>
                      <a:cs typeface="Arial" charset="0"/>
                    </a:endParaRPr>
                  </a:p>
                </p:txBody>
              </p:sp>
              <p:grpSp>
                <p:nvGrpSpPr>
                  <p:cNvPr id="47" name="Group 24">
                    <a:extLst>
                      <a:ext uri="{FF2B5EF4-FFF2-40B4-BE49-F238E27FC236}">
                        <a16:creationId xmlns:a16="http://schemas.microsoft.com/office/drawing/2014/main" id="{08EC0AA9-1B60-4AED-A36B-D0F96C7C2C8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471991" y="2334022"/>
                    <a:ext cx="1220689" cy="983337"/>
                    <a:chOff x="-2362200" y="656341"/>
                    <a:chExt cx="1220689" cy="983337"/>
                  </a:xfrm>
                </p:grpSpPr>
                <p:pic>
                  <p:nvPicPr>
                    <p:cNvPr id="48" name="Picture 47" descr="EM-Radar_Output">
                      <a:extLst>
                        <a:ext uri="{FF2B5EF4-FFF2-40B4-BE49-F238E27FC236}">
                          <a16:creationId xmlns:a16="http://schemas.microsoft.com/office/drawing/2014/main" id="{1334C9F5-D655-4C09-BDC8-A738420186AC}"/>
                        </a:ext>
                      </a:extLst>
                    </p:cNvPr>
                    <p:cNvPicPr/>
                    <p:nvPr/>
                  </p:nvPicPr>
                  <p:blipFill rotWithShape="1">
                    <a:blip r:embed="rId4" cstate="print">
                      <a:duotone>
                        <a:srgbClr val="999977">
                          <a:shade val="45000"/>
                          <a:satMod val="135000"/>
                        </a:srgbClr>
                        <a:prstClr val="white"/>
                      </a:duoton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/>
                  </p:blipFill>
                  <p:spPr bwMode="auto">
                    <a:xfrm>
                      <a:off x="-2355820" y="656341"/>
                      <a:ext cx="1214309" cy="404013"/>
                    </a:xfrm>
                    <a:prstGeom prst="rect">
                      <a:avLst/>
                    </a:prstGeom>
                    <a:noFill/>
                    <a:ln w="3175">
                      <a:solidFill>
                        <a:srgbClr val="003366"/>
                      </a:solidFill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49" name="Picture 48" descr="C:\Users\john.kuseian\Pictures\SSL wave form.png">
                      <a:extLst>
                        <a:ext uri="{FF2B5EF4-FFF2-40B4-BE49-F238E27FC236}">
                          <a16:creationId xmlns:a16="http://schemas.microsoft.com/office/drawing/2014/main" id="{2E8A43A7-99B7-4B64-841A-11CC8B70F8FA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duotone>
                        <a:srgbClr val="999977">
                          <a:shade val="45000"/>
                          <a:satMod val="135000"/>
                        </a:srgbClr>
                        <a:prstClr val="white"/>
                      </a:duoton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-2357706" y="1239776"/>
                      <a:ext cx="1208173" cy="399902"/>
                    </a:xfrm>
                    <a:prstGeom prst="rect">
                      <a:avLst/>
                    </a:prstGeom>
                    <a:noFill/>
                    <a:ln w="6350">
                      <a:solidFill>
                        <a:srgbClr val="003366"/>
                      </a:solidFill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sp>
                  <p:nvSpPr>
                    <p:cNvPr id="50" name="Rectangle 49">
                      <a:extLst>
                        <a:ext uri="{FF2B5EF4-FFF2-40B4-BE49-F238E27FC236}">
                          <a16:creationId xmlns:a16="http://schemas.microsoft.com/office/drawing/2014/main" id="{11117859-0C2C-4ED3-A305-CDA83E9DED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361941" y="1057472"/>
                      <a:ext cx="1222797" cy="122699"/>
                    </a:xfrm>
                    <a:prstGeom prst="rect">
                      <a:avLst/>
                    </a:prstGeom>
                    <a:solidFill>
                      <a:srgbClr val="003366"/>
                    </a:solidFill>
                    <a:ln w="12700" cap="flat" cmpd="sng" algn="ctr">
                      <a:noFill/>
                      <a:prstDash val="solid"/>
                    </a:ln>
                    <a:effectLst/>
                  </p:spPr>
                  <p:txBody>
                    <a:bodyPr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Arial" charset="0"/>
                        </a:rPr>
                        <a:t>Sensor Demand</a:t>
                      </a:r>
                    </a:p>
                  </p:txBody>
                </p:sp>
              </p:grpSp>
            </p:grpSp>
            <p:pic>
              <p:nvPicPr>
                <p:cNvPr id="44" name="Picture 21" descr="20131129-CompositeLoadPowerEnergy.jpg">
                  <a:extLst>
                    <a:ext uri="{FF2B5EF4-FFF2-40B4-BE49-F238E27FC236}">
                      <a16:creationId xmlns:a16="http://schemas.microsoft.com/office/drawing/2014/main" id="{6F15F7A7-32D6-4A57-881C-84B70376061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09101" y="2447084"/>
                  <a:ext cx="1234723" cy="821371"/>
                </a:xfrm>
                <a:prstGeom prst="rect">
                  <a:avLst/>
                </a:prstGeom>
                <a:noFill/>
                <a:ln w="25400">
                  <a:solidFill>
                    <a:srgbClr val="123456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F53B5788-9012-4E80-ACC1-F13FD4EF6044}"/>
                    </a:ext>
                  </a:extLst>
                </p:cNvPr>
                <p:cNvSpPr/>
                <p:nvPr/>
              </p:nvSpPr>
              <p:spPr>
                <a:xfrm>
                  <a:off x="3483764" y="3264522"/>
                  <a:ext cx="1280070" cy="184964"/>
                </a:xfrm>
                <a:prstGeom prst="rect">
                  <a:avLst/>
                </a:prstGeom>
                <a:solidFill>
                  <a:srgbClr val="283F64"/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lIns="108000" tIns="0" rIns="108000" bIns="0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ts val="600"/>
                    </a:spcBef>
                    <a:spcAft>
                      <a:spcPct val="0"/>
                    </a:spcAft>
                    <a:buClr>
                      <a:prstClr val="white"/>
                    </a:buClr>
                    <a:buSzPct val="100000"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 Narrow" panose="020B0606020202030204" pitchFamily="34" charset="0"/>
                      <a:ea typeface="+mn-ea"/>
                      <a:cs typeface="Arial" charset="0"/>
                    </a:rPr>
                    <a:t>Mission Capability</a:t>
                  </a:r>
                </a:p>
              </p:txBody>
            </p:sp>
          </p:grpSp>
          <p:cxnSp>
            <p:nvCxnSpPr>
              <p:cNvPr id="41" name="Elbow Connector 49">
                <a:extLst>
                  <a:ext uri="{FF2B5EF4-FFF2-40B4-BE49-F238E27FC236}">
                    <a16:creationId xmlns:a16="http://schemas.microsoft.com/office/drawing/2014/main" id="{B9A99429-E10E-465C-AFE4-733B0095A124}"/>
                  </a:ext>
                </a:extLst>
              </p:cNvPr>
              <p:cNvCxnSpPr>
                <a:cxnSpLocks noChangeShapeType="1"/>
                <a:stCxn id="42" idx="0"/>
              </p:cNvCxnSpPr>
              <p:nvPr/>
            </p:nvCxnSpPr>
            <p:spPr bwMode="auto">
              <a:xfrm rot="16200000" flipH="1">
                <a:off x="4615658" y="1667399"/>
                <a:ext cx="199618" cy="1146534"/>
              </a:xfrm>
              <a:prstGeom prst="bentConnector4">
                <a:avLst>
                  <a:gd name="adj1" fmla="val -114541"/>
                  <a:gd name="adj2" fmla="val 65050"/>
                </a:avLst>
              </a:prstGeom>
              <a:noFill/>
              <a:ln w="28575" algn="ctr">
                <a:solidFill>
                  <a:srgbClr val="4CAD25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42" name="Rectangle 47">
                <a:extLst>
                  <a:ext uri="{FF2B5EF4-FFF2-40B4-BE49-F238E27FC236}">
                    <a16:creationId xmlns:a16="http://schemas.microsoft.com/office/drawing/2014/main" id="{BE93FAFC-902E-458C-99CD-F094307992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38981" y="2140857"/>
                <a:ext cx="206439" cy="690698"/>
              </a:xfrm>
              <a:prstGeom prst="rect">
                <a:avLst/>
              </a:prstGeom>
              <a:solidFill>
                <a:srgbClr val="FFC000">
                  <a:alpha val="43137"/>
                </a:srgbClr>
              </a:solidFill>
              <a:ln w="25400" algn="ctr">
                <a:noFill/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lnSpc>
                    <a:spcPct val="85000"/>
                  </a:lnSpc>
                  <a:spcBef>
                    <a:spcPct val="20000"/>
                  </a:spcBef>
                  <a:buChar char="•"/>
                  <a:defRPr sz="2800" b="1">
                    <a:solidFill>
                      <a:srgbClr val="003399"/>
                    </a:solidFill>
                    <a:latin typeface="Arial Narrow" pitchFamily="34" charset="0"/>
                  </a:defRPr>
                </a:lvl1pPr>
                <a:lvl2pPr marL="742950" indent="-285750" eaLnBrk="0" hangingPunct="0">
                  <a:lnSpc>
                    <a:spcPct val="85000"/>
                  </a:lnSpc>
                  <a:spcBef>
                    <a:spcPct val="20000"/>
                  </a:spcBef>
                  <a:buChar char="–"/>
                  <a:defRPr sz="2800" b="1">
                    <a:solidFill>
                      <a:srgbClr val="003399"/>
                    </a:solidFill>
                    <a:latin typeface="Arial Narrow" pitchFamily="34" charset="0"/>
                  </a:defRPr>
                </a:lvl2pPr>
                <a:lvl3pPr marL="1143000" indent="-228600" eaLnBrk="0" hangingPunct="0">
                  <a:lnSpc>
                    <a:spcPct val="85000"/>
                  </a:lnSpc>
                  <a:spcBef>
                    <a:spcPct val="20000"/>
                  </a:spcBef>
                  <a:buChar char="•"/>
                  <a:defRPr sz="2800" b="1">
                    <a:solidFill>
                      <a:srgbClr val="003399"/>
                    </a:solidFill>
                    <a:latin typeface="Arial Narrow" pitchFamily="34" charset="0"/>
                  </a:defRPr>
                </a:lvl3pPr>
                <a:lvl4pPr marL="1600200" indent="-228600" eaLnBrk="0" hangingPunct="0">
                  <a:lnSpc>
                    <a:spcPct val="85000"/>
                  </a:lnSpc>
                  <a:spcBef>
                    <a:spcPct val="20000"/>
                  </a:spcBef>
                  <a:buChar char="–"/>
                  <a:defRPr sz="2800" b="1">
                    <a:solidFill>
                      <a:srgbClr val="003399"/>
                    </a:solidFill>
                    <a:latin typeface="Arial Narrow" pitchFamily="34" charset="0"/>
                  </a:defRPr>
                </a:lvl4pPr>
                <a:lvl5pPr marL="2057400" indent="-228600" eaLnBrk="0" hangingPunct="0">
                  <a:lnSpc>
                    <a:spcPct val="85000"/>
                  </a:lnSpc>
                  <a:spcBef>
                    <a:spcPct val="20000"/>
                  </a:spcBef>
                  <a:buChar char="»"/>
                  <a:defRPr sz="2800" b="1">
                    <a:solidFill>
                      <a:srgbClr val="003399"/>
                    </a:solidFill>
                    <a:latin typeface="Arial Narrow" pitchFamily="34" charset="0"/>
                  </a:defRPr>
                </a:lvl5pPr>
                <a:lvl6pPr marL="2514600" indent="-22860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 b="1">
                    <a:solidFill>
                      <a:srgbClr val="003399"/>
                    </a:solidFill>
                    <a:latin typeface="Arial Narrow" pitchFamily="34" charset="0"/>
                  </a:defRPr>
                </a:lvl6pPr>
                <a:lvl7pPr marL="2971800" indent="-22860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 b="1">
                    <a:solidFill>
                      <a:srgbClr val="003399"/>
                    </a:solidFill>
                    <a:latin typeface="Arial Narrow" pitchFamily="34" charset="0"/>
                  </a:defRPr>
                </a:lvl7pPr>
                <a:lvl8pPr marL="3429000" indent="-22860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 b="1">
                    <a:solidFill>
                      <a:srgbClr val="003399"/>
                    </a:solidFill>
                    <a:latin typeface="Arial Narrow" pitchFamily="34" charset="0"/>
                  </a:defRPr>
                </a:lvl8pPr>
                <a:lvl9pPr marL="3886200" indent="-22860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 b="1">
                    <a:solidFill>
                      <a:srgbClr val="003399"/>
                    </a:solidFill>
                    <a:latin typeface="Arial Narrow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000" b="1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Calibri" pitchFamily="34" charset="0"/>
                </a:endParaRPr>
              </a:p>
            </p:txBody>
          </p:sp>
        </p:grpSp>
        <p:grpSp>
          <p:nvGrpSpPr>
            <p:cNvPr id="25" name="Group 20">
              <a:extLst>
                <a:ext uri="{FF2B5EF4-FFF2-40B4-BE49-F238E27FC236}">
                  <a16:creationId xmlns:a16="http://schemas.microsoft.com/office/drawing/2014/main" id="{D9A1BA55-3A79-4E75-8190-90E936FFDFF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60750" y="5105400"/>
              <a:ext cx="1046163" cy="728663"/>
              <a:chOff x="4287838" y="4140499"/>
              <a:chExt cx="1046163" cy="872311"/>
            </a:xfrm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EC4EC92E-58C0-45BE-817A-13D74682A6E7}"/>
                  </a:ext>
                </a:extLst>
              </p:cNvPr>
              <p:cNvSpPr/>
              <p:nvPr/>
            </p:nvSpPr>
            <p:spPr>
              <a:xfrm>
                <a:off x="4287838" y="4737243"/>
                <a:ext cx="1046163" cy="275567"/>
              </a:xfrm>
              <a:prstGeom prst="rect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 charset="0"/>
                  </a:rPr>
                  <a:t>Future Demands</a:t>
                </a: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A7205517-4977-45DB-823F-490CABAF59FD}"/>
                  </a:ext>
                </a:extLst>
              </p:cNvPr>
              <p:cNvSpPr/>
              <p:nvPr/>
            </p:nvSpPr>
            <p:spPr>
              <a:xfrm>
                <a:off x="4287838" y="4231721"/>
                <a:ext cx="1046163" cy="505522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 charset="0"/>
                  </a:rPr>
                  <a:t>Current Demand</a:t>
                </a:r>
              </a:p>
            </p:txBody>
          </p:sp>
          <p:sp>
            <p:nvSpPr>
              <p:cNvPr id="39" name="TextBox 44">
                <a:extLst>
                  <a:ext uri="{FF2B5EF4-FFF2-40B4-BE49-F238E27FC236}">
                    <a16:creationId xmlns:a16="http://schemas.microsoft.com/office/drawing/2014/main" id="{46F43CF8-C84E-4DAA-9FFC-8DC9FF7E071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651313" y="4140499"/>
                <a:ext cx="364202" cy="6266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 charset="0"/>
                  </a:rPr>
                  <a:t>?</a:t>
                </a:r>
              </a:p>
            </p:txBody>
          </p:sp>
        </p:grpSp>
        <p:grpSp>
          <p:nvGrpSpPr>
            <p:cNvPr id="26" name="Group 130">
              <a:extLst>
                <a:ext uri="{FF2B5EF4-FFF2-40B4-BE49-F238E27FC236}">
                  <a16:creationId xmlns:a16="http://schemas.microsoft.com/office/drawing/2014/main" id="{9644A319-28E8-42A8-85D0-9ADF625C730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38513" y="2100263"/>
              <a:ext cx="1320800" cy="2701925"/>
              <a:chOff x="-498129" y="1518381"/>
              <a:chExt cx="1693016" cy="3478690"/>
            </a:xfrm>
          </p:grpSpPr>
          <p:sp>
            <p:nvSpPr>
              <p:cNvPr id="28" name="Rounded Rectangle 135">
                <a:extLst>
                  <a:ext uri="{FF2B5EF4-FFF2-40B4-BE49-F238E27FC236}">
                    <a16:creationId xmlns:a16="http://schemas.microsoft.com/office/drawing/2014/main" id="{FF04C272-427D-4FE2-8DA6-9331C38C329E}"/>
                  </a:ext>
                </a:extLst>
              </p:cNvPr>
              <p:cNvSpPr/>
              <p:nvPr/>
            </p:nvSpPr>
            <p:spPr>
              <a:xfrm>
                <a:off x="-498129" y="1961903"/>
                <a:ext cx="1693016" cy="3035168"/>
              </a:xfrm>
              <a:prstGeom prst="roundRect">
                <a:avLst>
                  <a:gd name="adj" fmla="val 411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lIns="108000" tIns="0" rIns="108000" bIns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prstClr val="white"/>
                  </a:buClr>
                  <a:buSzPct val="100000"/>
                  <a:buFontTx/>
                  <a:buNone/>
                  <a:tabLst/>
                  <a:defRPr/>
                </a:pPr>
                <a:endPara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29" name="Picture 28" descr="EM-Radar_Output">
                <a:extLst>
                  <a:ext uri="{FF2B5EF4-FFF2-40B4-BE49-F238E27FC236}">
                    <a16:creationId xmlns:a16="http://schemas.microsoft.com/office/drawing/2014/main" id="{6AF586BA-946F-41E8-BD5C-1216B8115AE6}"/>
                  </a:ext>
                </a:extLst>
              </p:cNvPr>
              <p:cNvPicPr/>
              <p:nvPr/>
            </p:nvPicPr>
            <p:blipFill rotWithShape="1">
              <a:blip r:embed="rId7" cstate="print">
                <a:duotone>
                  <a:srgbClr val="999977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-279125" y="2196139"/>
                <a:ext cx="1248926" cy="650288"/>
              </a:xfrm>
              <a:prstGeom prst="rect">
                <a:avLst/>
              </a:prstGeom>
              <a:noFill/>
              <a:ln w="3175">
                <a:solidFill>
                  <a:srgbClr val="003366"/>
                </a:solidFill>
                <a:miter lim="800000"/>
                <a:headEnd/>
                <a:tailEnd/>
              </a:ln>
            </p:spPr>
          </p:pic>
          <p:pic>
            <p:nvPicPr>
              <p:cNvPr id="30" name="Picture 29" descr="EM-SEWIP_Output02">
                <a:extLst>
                  <a:ext uri="{FF2B5EF4-FFF2-40B4-BE49-F238E27FC236}">
                    <a16:creationId xmlns:a16="http://schemas.microsoft.com/office/drawing/2014/main" id="{36CCA7FE-1C8D-4909-A45E-10EAAD7EB132}"/>
                  </a:ext>
                </a:extLst>
              </p:cNvPr>
              <p:cNvPicPr/>
              <p:nvPr/>
            </p:nvPicPr>
            <p:blipFill rotWithShape="1">
              <a:blip r:embed="rId8" cstate="print">
                <a:duotone>
                  <a:srgbClr val="999977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-286623" y="4001089"/>
                <a:ext cx="1231556" cy="644191"/>
              </a:xfrm>
              <a:prstGeom prst="rect">
                <a:avLst/>
              </a:prstGeom>
              <a:noFill/>
              <a:ln w="6350">
                <a:solidFill>
                  <a:srgbClr val="003366"/>
                </a:solidFill>
                <a:miter lim="800000"/>
                <a:headEnd/>
                <a:tailEnd/>
              </a:ln>
            </p:spPr>
          </p:pic>
          <p:pic>
            <p:nvPicPr>
              <p:cNvPr id="31" name="Picture 30" descr="C:\Users\john.kuseian\Pictures\SSL wave form.png">
                <a:extLst>
                  <a:ext uri="{FF2B5EF4-FFF2-40B4-BE49-F238E27FC236}">
                    <a16:creationId xmlns:a16="http://schemas.microsoft.com/office/drawing/2014/main" id="{E32DCB94-737D-498D-98D1-C6B4CF3B17E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duotone>
                  <a:srgbClr val="999977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86623" y="3090566"/>
                <a:ext cx="1256425" cy="639371"/>
              </a:xfrm>
              <a:prstGeom prst="rect">
                <a:avLst/>
              </a:prstGeom>
              <a:noFill/>
              <a:ln w="6350">
                <a:solidFill>
                  <a:srgbClr val="003366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51A24F59-BAE3-45FA-B8B8-409EADD64EDB}"/>
                  </a:ext>
                </a:extLst>
              </p:cNvPr>
              <p:cNvSpPr/>
              <p:nvPr/>
            </p:nvSpPr>
            <p:spPr>
              <a:xfrm>
                <a:off x="-258014" y="2816246"/>
                <a:ext cx="1243308" cy="194170"/>
              </a:xfrm>
              <a:prstGeom prst="rect">
                <a:avLst/>
              </a:prstGeom>
              <a:solidFill>
                <a:srgbClr val="003366"/>
              </a:solidFill>
              <a:ln w="127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 charset="0"/>
                  </a:rPr>
                  <a:t>Sensor</a:t>
                </a:r>
                <a:r>
                  <a: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 charset="0"/>
                  </a:rPr>
                  <a:t> </a:t>
                </a:r>
                <a:r>
                  <a:rPr kumimoji="0" lang="en-US" sz="9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 charset="0"/>
                  </a:rPr>
                  <a:t>Demand</a:t>
                </a:r>
                <a:endPara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FCEE2566-9E4A-4A8B-9AC3-129C0F807A96}"/>
                  </a:ext>
                </a:extLst>
              </p:cNvPr>
              <p:cNvSpPr/>
              <p:nvPr/>
            </p:nvSpPr>
            <p:spPr>
              <a:xfrm>
                <a:off x="-286502" y="3729863"/>
                <a:ext cx="1255517" cy="194168"/>
              </a:xfrm>
              <a:prstGeom prst="rect">
                <a:avLst/>
              </a:prstGeom>
              <a:solidFill>
                <a:srgbClr val="003366"/>
              </a:solidFill>
              <a:ln w="127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 charset="0"/>
                  </a:rPr>
                  <a:t>Weapon Demand</a:t>
                </a:r>
              </a:p>
            </p:txBody>
          </p:sp>
          <p:sp>
            <p:nvSpPr>
              <p:cNvPr id="34" name="Down Arrow 141">
                <a:extLst>
                  <a:ext uri="{FF2B5EF4-FFF2-40B4-BE49-F238E27FC236}">
                    <a16:creationId xmlns:a16="http://schemas.microsoft.com/office/drawing/2014/main" id="{55304569-A9B2-45D0-9C82-F97FC892914F}"/>
                  </a:ext>
                </a:extLst>
              </p:cNvPr>
              <p:cNvSpPr/>
              <p:nvPr/>
            </p:nvSpPr>
            <p:spPr>
              <a:xfrm flipV="1">
                <a:off x="218147" y="1518381"/>
                <a:ext cx="268604" cy="443522"/>
              </a:xfrm>
              <a:prstGeom prst="downArrow">
                <a:avLst>
                  <a:gd name="adj1" fmla="val 50000"/>
                  <a:gd name="adj2" fmla="val 68703"/>
                </a:avLst>
              </a:prstGeom>
              <a:solidFill>
                <a:srgbClr val="123456"/>
              </a:solidFill>
              <a:ln w="127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D3B6F08A-19FA-41F4-9A32-2651A1002083}"/>
                  </a:ext>
                </a:extLst>
              </p:cNvPr>
              <p:cNvSpPr/>
              <p:nvPr/>
            </p:nvSpPr>
            <p:spPr>
              <a:xfrm>
                <a:off x="-290572" y="4645523"/>
                <a:ext cx="1257553" cy="196213"/>
              </a:xfrm>
              <a:prstGeom prst="rect">
                <a:avLst/>
              </a:prstGeom>
              <a:solidFill>
                <a:srgbClr val="003366"/>
              </a:solidFill>
              <a:ln w="127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 charset="0"/>
                  </a:rPr>
                  <a:t>EW Demand</a:t>
                </a:r>
              </a:p>
            </p:txBody>
          </p:sp>
          <p:sp>
            <p:nvSpPr>
              <p:cNvPr id="36" name="Left Bracket 35">
                <a:extLst>
                  <a:ext uri="{FF2B5EF4-FFF2-40B4-BE49-F238E27FC236}">
                    <a16:creationId xmlns:a16="http://schemas.microsoft.com/office/drawing/2014/main" id="{85ADE68D-D087-479C-BF80-55563C586C0F}"/>
                  </a:ext>
                </a:extLst>
              </p:cNvPr>
              <p:cNvSpPr/>
              <p:nvPr/>
            </p:nvSpPr>
            <p:spPr>
              <a:xfrm rot="5400000">
                <a:off x="-30758" y="1571884"/>
                <a:ext cx="756237" cy="1548541"/>
              </a:xfrm>
              <a:prstGeom prst="leftBracket">
                <a:avLst>
                  <a:gd name="adj" fmla="val 0"/>
                </a:avLst>
              </a:prstGeom>
              <a:ln w="88900">
                <a:solidFill>
                  <a:srgbClr val="123456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7" name="Cross 26">
              <a:extLst>
                <a:ext uri="{FF2B5EF4-FFF2-40B4-BE49-F238E27FC236}">
                  <a16:creationId xmlns:a16="http://schemas.microsoft.com/office/drawing/2014/main" id="{BF70A9BD-A75C-49CE-BF93-34827F9724E7}"/>
                </a:ext>
              </a:extLst>
            </p:cNvPr>
            <p:cNvSpPr/>
            <p:nvPr/>
          </p:nvSpPr>
          <p:spPr>
            <a:xfrm flipV="1">
              <a:off x="3870325" y="4821238"/>
              <a:ext cx="300038" cy="290512"/>
            </a:xfrm>
            <a:prstGeom prst="plus">
              <a:avLst>
                <a:gd name="adj" fmla="val 38476"/>
              </a:avLst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8000" tIns="0" rIns="108000" bIns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600"/>
                </a:spcBef>
                <a:spcAft>
                  <a:spcPct val="0"/>
                </a:spcAft>
                <a:buClr>
                  <a:prstClr val="white"/>
                </a:buClr>
                <a:buSzPct val="100000"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51" name="Rectangle 195">
            <a:extLst>
              <a:ext uri="{FF2B5EF4-FFF2-40B4-BE49-F238E27FC236}">
                <a16:creationId xmlns:a16="http://schemas.microsoft.com/office/drawing/2014/main" id="{00CC72C3-2438-4643-B589-9C4D075544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875" y="581025"/>
            <a:ext cx="1686690" cy="369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Current</a:t>
            </a:r>
          </a:p>
        </p:txBody>
      </p:sp>
      <p:sp>
        <p:nvSpPr>
          <p:cNvPr id="52" name="Rectangle 195">
            <a:extLst>
              <a:ext uri="{FF2B5EF4-FFF2-40B4-BE49-F238E27FC236}">
                <a16:creationId xmlns:a16="http://schemas.microsoft.com/office/drawing/2014/main" id="{225755BB-CA1F-46BD-B412-C6680C2F4C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7075" y="581025"/>
            <a:ext cx="1686690" cy="369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Future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D289B9A-2ABB-4AB2-ABC4-07666D6BAB98}"/>
              </a:ext>
            </a:extLst>
          </p:cNvPr>
          <p:cNvGrpSpPr/>
          <p:nvPr/>
        </p:nvGrpSpPr>
        <p:grpSpPr>
          <a:xfrm>
            <a:off x="38965" y="890287"/>
            <a:ext cx="2920863" cy="4739759"/>
            <a:chOff x="-76200" y="809625"/>
            <a:chExt cx="2920863" cy="4329530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CC59071E-CC72-4AB0-B665-8C4C499EF0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5492" y="809625"/>
              <a:ext cx="2824162" cy="4329530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rgbClr val="000000"/>
              </a:solidFill>
            </a:ln>
            <a:extLst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>
              <a:spAutoFit/>
            </a:bodyPr>
            <a:lstStyle>
              <a:lvl1pPr eaLnBrk="0" hangingPunct="0">
                <a:lnSpc>
                  <a:spcPct val="85000"/>
                </a:lnSpc>
                <a:spcBef>
                  <a:spcPct val="20000"/>
                </a:spcBef>
                <a:buChar char="•"/>
                <a:defRPr sz="2800" b="1">
                  <a:solidFill>
                    <a:srgbClr val="003399"/>
                  </a:solidFill>
                  <a:latin typeface="Arial Narrow" pitchFamily="34" charset="0"/>
                </a:defRPr>
              </a:lvl1pPr>
              <a:lvl2pPr marL="742950" indent="-285750" eaLnBrk="0" hangingPunct="0">
                <a:lnSpc>
                  <a:spcPct val="85000"/>
                </a:lnSpc>
                <a:spcBef>
                  <a:spcPct val="20000"/>
                </a:spcBef>
                <a:buChar char="–"/>
                <a:defRPr sz="2800" b="1">
                  <a:solidFill>
                    <a:srgbClr val="003399"/>
                  </a:solidFill>
                  <a:latin typeface="Arial Narrow" pitchFamily="34" charset="0"/>
                </a:defRPr>
              </a:lvl2pPr>
              <a:lvl3pPr marL="1143000" indent="-228600" eaLnBrk="0" hangingPunct="0">
                <a:lnSpc>
                  <a:spcPct val="85000"/>
                </a:lnSpc>
                <a:spcBef>
                  <a:spcPct val="20000"/>
                </a:spcBef>
                <a:buChar char="•"/>
                <a:defRPr sz="2800" b="1">
                  <a:solidFill>
                    <a:srgbClr val="003399"/>
                  </a:solidFill>
                  <a:latin typeface="Arial Narrow" pitchFamily="34" charset="0"/>
                </a:defRPr>
              </a:lvl3pPr>
              <a:lvl4pPr marL="1600200" indent="-228600" eaLnBrk="0" hangingPunct="0">
                <a:lnSpc>
                  <a:spcPct val="85000"/>
                </a:lnSpc>
                <a:spcBef>
                  <a:spcPct val="20000"/>
                </a:spcBef>
                <a:buChar char="–"/>
                <a:defRPr sz="2800" b="1">
                  <a:solidFill>
                    <a:srgbClr val="003399"/>
                  </a:solidFill>
                  <a:latin typeface="Arial Narrow" pitchFamily="34" charset="0"/>
                </a:defRPr>
              </a:lvl4pPr>
              <a:lvl5pPr marL="2057400" indent="-228600" eaLnBrk="0" hangingPunct="0">
                <a:lnSpc>
                  <a:spcPct val="85000"/>
                </a:lnSpc>
                <a:spcBef>
                  <a:spcPct val="20000"/>
                </a:spcBef>
                <a:buChar char="»"/>
                <a:defRPr sz="2800" b="1">
                  <a:solidFill>
                    <a:srgbClr val="003399"/>
                  </a:solidFill>
                  <a:latin typeface="Arial Narrow" pitchFamily="34" charset="0"/>
                </a:defRPr>
              </a:lvl5pPr>
              <a:lvl6pPr marL="2514600" indent="-228600" eaLnBrk="0" fontAlgn="base" hangingPunct="0">
                <a:lnSpc>
                  <a:spcPct val="8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800" b="1">
                  <a:solidFill>
                    <a:srgbClr val="003399"/>
                  </a:solidFill>
                  <a:latin typeface="Arial Narrow" pitchFamily="34" charset="0"/>
                </a:defRPr>
              </a:lvl6pPr>
              <a:lvl7pPr marL="2971800" indent="-228600" eaLnBrk="0" fontAlgn="base" hangingPunct="0">
                <a:lnSpc>
                  <a:spcPct val="8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800" b="1">
                  <a:solidFill>
                    <a:srgbClr val="003399"/>
                  </a:solidFill>
                  <a:latin typeface="Arial Narrow" pitchFamily="34" charset="0"/>
                </a:defRPr>
              </a:lvl7pPr>
              <a:lvl8pPr marL="3429000" indent="-228600" eaLnBrk="0" fontAlgn="base" hangingPunct="0">
                <a:lnSpc>
                  <a:spcPct val="8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800" b="1">
                  <a:solidFill>
                    <a:srgbClr val="003399"/>
                  </a:solidFill>
                  <a:latin typeface="Arial Narrow" pitchFamily="34" charset="0"/>
                </a:defRPr>
              </a:lvl8pPr>
              <a:lvl9pPr marL="3886200" indent="-228600" eaLnBrk="0" fontAlgn="base" hangingPunct="0">
                <a:lnSpc>
                  <a:spcPct val="8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800" b="1">
                  <a:solidFill>
                    <a:srgbClr val="003399"/>
                  </a:solidFill>
                  <a:latin typeface="Arial Narrow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666666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Calibri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666666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Calibri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666666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Calibri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666666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Calibri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666666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Calibri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666666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Calibri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666666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Calibri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666666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Calibri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666666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Calibri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666666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Calibri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666666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Calibri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666666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Calibri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666666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Calibri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666666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Calibri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666666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Calibri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666666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Calibri" pitchFamily="34" charset="0"/>
              </a:endParaRPr>
            </a:p>
            <a:p>
              <a:pPr marL="171450" marR="0" lvl="0" indent="-17145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666666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Calibri" pitchFamily="34" charset="0"/>
              </a:endParaRPr>
            </a:p>
            <a:p>
              <a:pPr marL="171450" marR="0" lvl="0" indent="-17145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666666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Calibri" pitchFamily="34" charset="0"/>
              </a:endParaRPr>
            </a:p>
            <a:p>
              <a:pPr marL="171450" marR="0" lvl="0" indent="-17145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666666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Calibri" pitchFamily="34" charset="0"/>
              </a:endParaRPr>
            </a:p>
            <a:p>
              <a:pPr marL="171450" marR="0" lvl="0" indent="-17145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666666">
                      <a:lumMod val="50000"/>
                    </a:srgbClr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Calibri" pitchFamily="34" charset="0"/>
                </a:rPr>
                <a:t>Generators operate at continuous loading for efficiency &amp; reliability</a:t>
              </a:r>
            </a:p>
            <a:p>
              <a:pPr marL="171450" marR="0" lvl="0" indent="-17145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666666">
                      <a:lumMod val="50000"/>
                    </a:srgbClr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Calibri" pitchFamily="34" charset="0"/>
                </a:rPr>
                <a:t>Current generators cannot  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666666">
                      <a:lumMod val="50000"/>
                    </a:srgbClr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Calibri" pitchFamily="34" charset="0"/>
                </a:rPr>
                <a:t>respond quickly and dynamically to new demands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8663FB29-3159-4E01-969E-1F794A2390C3}"/>
                </a:ext>
              </a:extLst>
            </p:cNvPr>
            <p:cNvSpPr/>
            <p:nvPr/>
          </p:nvSpPr>
          <p:spPr>
            <a:xfrm>
              <a:off x="-76200" y="811449"/>
              <a:ext cx="2828925" cy="30925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283F64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charset="0"/>
                </a:rPr>
                <a:t>Generator Response to Load</a:t>
              </a:r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E1B8CBEF-3CBF-49C0-BC4F-4D71960DCF30}"/>
                </a:ext>
              </a:extLst>
            </p:cNvPr>
            <p:cNvGrpSpPr/>
            <p:nvPr/>
          </p:nvGrpSpPr>
          <p:grpSpPr>
            <a:xfrm>
              <a:off x="76187" y="1465896"/>
              <a:ext cx="2768476" cy="1482060"/>
              <a:chOff x="76187" y="1465896"/>
              <a:chExt cx="2768476" cy="1482060"/>
            </a:xfrm>
          </p:grpSpPr>
          <p:grpSp>
            <p:nvGrpSpPr>
              <p:cNvPr id="57" name="Group 13">
                <a:extLst>
                  <a:ext uri="{FF2B5EF4-FFF2-40B4-BE49-F238E27FC236}">
                    <a16:creationId xmlns:a16="http://schemas.microsoft.com/office/drawing/2014/main" id="{A64F561B-4354-4BFA-B8C2-1767F445EBB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6187" y="1465896"/>
                <a:ext cx="2503551" cy="1482060"/>
                <a:chOff x="2398236" y="2894613"/>
                <a:chExt cx="3280030" cy="1943376"/>
              </a:xfrm>
            </p:grpSpPr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27C4049A-0DD1-4733-9FBB-84F39985250D}"/>
                    </a:ext>
                  </a:extLst>
                </p:cNvPr>
                <p:cNvSpPr/>
                <p:nvPr/>
              </p:nvSpPr>
              <p:spPr>
                <a:xfrm>
                  <a:off x="2649918" y="2983291"/>
                  <a:ext cx="2720464" cy="153000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08000" tIns="0" rIns="108000" bIns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600"/>
                    </a:spcBef>
                    <a:spcAft>
                      <a:spcPts val="0"/>
                    </a:spcAft>
                    <a:buClr>
                      <a:prstClr val="white"/>
                    </a:buClr>
                    <a:buSzPct val="100000"/>
                    <a:buFontTx/>
                    <a:buNone/>
                    <a:tabLst/>
                    <a:defRPr/>
                  </a:pPr>
                  <a:endPara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60" name="Group 11">
                  <a:extLst>
                    <a:ext uri="{FF2B5EF4-FFF2-40B4-BE49-F238E27FC236}">
                      <a16:creationId xmlns:a16="http://schemas.microsoft.com/office/drawing/2014/main" id="{FC5D5CA7-19D3-452D-A02B-EFBFFF763F0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398236" y="2894613"/>
                  <a:ext cx="3280030" cy="1943376"/>
                  <a:chOff x="2026451" y="2126300"/>
                  <a:chExt cx="3280030" cy="1943376"/>
                </a:xfrm>
              </p:grpSpPr>
              <p:sp>
                <p:nvSpPr>
                  <p:cNvPr id="61" name="TextBox 72">
                    <a:extLst>
                      <a:ext uri="{FF2B5EF4-FFF2-40B4-BE49-F238E27FC236}">
                        <a16:creationId xmlns:a16="http://schemas.microsoft.com/office/drawing/2014/main" id="{69008EC9-B47E-48C9-A589-3C8FAD6C522A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667607" y="3737893"/>
                    <a:ext cx="638874" cy="33178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9pPr>
                  </a:lstStyle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Arial" charset="0"/>
                      </a:rPr>
                      <a:t>TIME</a:t>
                    </a:r>
                  </a:p>
                </p:txBody>
              </p:sp>
              <p:sp>
                <p:nvSpPr>
                  <p:cNvPr id="62" name="TextBox 73">
                    <a:extLst>
                      <a:ext uri="{FF2B5EF4-FFF2-40B4-BE49-F238E27FC236}">
                        <a16:creationId xmlns:a16="http://schemas.microsoft.com/office/drawing/2014/main" id="{AA67AFC1-4A1C-4EB0-932A-0AF1DDAFBA81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 rot="16200000">
                    <a:off x="1811227" y="2341524"/>
                    <a:ext cx="793360" cy="36291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9pPr>
                  </a:lstStyle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Arial" charset="0"/>
                      </a:rPr>
                      <a:t>POWER</a:t>
                    </a:r>
                  </a:p>
                </p:txBody>
              </p:sp>
              <p:cxnSp>
                <p:nvCxnSpPr>
                  <p:cNvPr id="63" name="Straight Arrow Connector 62">
                    <a:extLst>
                      <a:ext uri="{FF2B5EF4-FFF2-40B4-BE49-F238E27FC236}">
                        <a16:creationId xmlns:a16="http://schemas.microsoft.com/office/drawing/2014/main" id="{82D6185D-DED1-4934-BF4A-6C4851EFD3B4}"/>
                      </a:ext>
                    </a:extLst>
                  </p:cNvPr>
                  <p:cNvCxnSpPr/>
                  <p:nvPr/>
                </p:nvCxnSpPr>
                <p:spPr>
                  <a:xfrm>
                    <a:off x="2273974" y="3757471"/>
                    <a:ext cx="2818217" cy="14571"/>
                  </a:xfrm>
                  <a:prstGeom prst="straightConnector1">
                    <a:avLst/>
                  </a:prstGeom>
                  <a:noFill/>
                  <a:ln w="25400" cap="flat" cmpd="sng" algn="ctr">
                    <a:solidFill>
                      <a:schemeClr val="bg1">
                        <a:lumMod val="50000"/>
                      </a:schemeClr>
                    </a:solidFill>
                    <a:prstDash val="solid"/>
                    <a:tailEnd type="triangle"/>
                  </a:ln>
                  <a:effectLst/>
                </p:spPr>
              </p:cxnSp>
              <p:cxnSp>
                <p:nvCxnSpPr>
                  <p:cNvPr id="64" name="Straight Arrow Connector 63">
                    <a:extLst>
                      <a:ext uri="{FF2B5EF4-FFF2-40B4-BE49-F238E27FC236}">
                        <a16:creationId xmlns:a16="http://schemas.microsoft.com/office/drawing/2014/main" id="{B6422EA0-EEA7-4C61-8ADC-26DC0373F4EA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2273974" y="2140039"/>
                    <a:ext cx="0" cy="1617431"/>
                  </a:xfrm>
                  <a:prstGeom prst="straightConnector1">
                    <a:avLst/>
                  </a:prstGeom>
                  <a:noFill/>
                  <a:ln w="25400" cap="flat" cmpd="sng" algn="ctr">
                    <a:solidFill>
                      <a:schemeClr val="bg1">
                        <a:lumMod val="50000"/>
                      </a:schemeClr>
                    </a:solidFill>
                    <a:prstDash val="solid"/>
                    <a:tailEnd type="triangle"/>
                  </a:ln>
                  <a:effectLst/>
                </p:spPr>
              </p:cxnSp>
            </p:grpSp>
          </p:grpSp>
          <p:graphicFrame>
            <p:nvGraphicFramePr>
              <p:cNvPr id="58" name="Chart 57">
                <a:extLst>
                  <a:ext uri="{FF2B5EF4-FFF2-40B4-BE49-F238E27FC236}">
                    <a16:creationId xmlns:a16="http://schemas.microsoft.com/office/drawing/2014/main" id="{6BA3F193-2F95-4D5C-B332-EF9A93C2A84E}"/>
                  </a:ext>
                </a:extLst>
              </p:cNvPr>
              <p:cNvGraphicFramePr>
                <a:graphicFrameLocks/>
              </p:cNvGraphicFramePr>
              <p:nvPr>
                <p:extLst/>
              </p:nvPr>
            </p:nvGraphicFramePr>
            <p:xfrm>
              <a:off x="213515" y="1555795"/>
              <a:ext cx="2631148" cy="1294144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10"/>
              </a:graphicData>
            </a:graphic>
          </p:graphicFrame>
        </p:grpSp>
      </p:grpSp>
      <p:grpSp>
        <p:nvGrpSpPr>
          <p:cNvPr id="65" name="Group 551">
            <a:extLst>
              <a:ext uri="{FF2B5EF4-FFF2-40B4-BE49-F238E27FC236}">
                <a16:creationId xmlns:a16="http://schemas.microsoft.com/office/drawing/2014/main" id="{B0B60392-DD43-4AE1-860A-6D0352081C91}"/>
              </a:ext>
            </a:extLst>
          </p:cNvPr>
          <p:cNvGrpSpPr>
            <a:grpSpLocks/>
          </p:cNvGrpSpPr>
          <p:nvPr/>
        </p:nvGrpSpPr>
        <p:grpSpPr bwMode="auto">
          <a:xfrm>
            <a:off x="6630265" y="3633487"/>
            <a:ext cx="704850" cy="523875"/>
            <a:chOff x="4119737" y="998255"/>
            <a:chExt cx="1118051" cy="933851"/>
          </a:xfrm>
        </p:grpSpPr>
        <p:sp>
          <p:nvSpPr>
            <p:cNvPr id="66" name="Freeform 78">
              <a:extLst>
                <a:ext uri="{FF2B5EF4-FFF2-40B4-BE49-F238E27FC236}">
                  <a16:creationId xmlns:a16="http://schemas.microsoft.com/office/drawing/2014/main" id="{67133C79-322C-4435-82EC-35DDC7AD7B56}"/>
                </a:ext>
              </a:extLst>
            </p:cNvPr>
            <p:cNvSpPr/>
            <p:nvPr/>
          </p:nvSpPr>
          <p:spPr>
            <a:xfrm>
              <a:off x="4160027" y="1040704"/>
              <a:ext cx="1032434" cy="840465"/>
            </a:xfrm>
            <a:custGeom>
              <a:avLst/>
              <a:gdLst>
                <a:gd name="connsiteX0" fmla="*/ 826168 w 1034716"/>
                <a:gd name="connsiteY0" fmla="*/ 0 h 838200"/>
                <a:gd name="connsiteX1" fmla="*/ 866273 w 1034716"/>
                <a:gd name="connsiteY1" fmla="*/ 32084 h 838200"/>
                <a:gd name="connsiteX2" fmla="*/ 1034716 w 1034716"/>
                <a:gd name="connsiteY2" fmla="*/ 360947 h 838200"/>
                <a:gd name="connsiteX3" fmla="*/ 1030705 w 1034716"/>
                <a:gd name="connsiteY3" fmla="*/ 693821 h 838200"/>
                <a:gd name="connsiteX4" fmla="*/ 1022684 w 1034716"/>
                <a:gd name="connsiteY4" fmla="*/ 729916 h 838200"/>
                <a:gd name="connsiteX5" fmla="*/ 802105 w 1034716"/>
                <a:gd name="connsiteY5" fmla="*/ 838200 h 838200"/>
                <a:gd name="connsiteX6" fmla="*/ 128337 w 1034716"/>
                <a:gd name="connsiteY6" fmla="*/ 838200 h 838200"/>
                <a:gd name="connsiteX7" fmla="*/ 12031 w 1034716"/>
                <a:gd name="connsiteY7" fmla="*/ 790074 h 838200"/>
                <a:gd name="connsiteX8" fmla="*/ 0 w 1034716"/>
                <a:gd name="connsiteY8" fmla="*/ 745958 h 838200"/>
                <a:gd name="connsiteX9" fmla="*/ 80210 w 1034716"/>
                <a:gd name="connsiteY9" fmla="*/ 356937 h 838200"/>
                <a:gd name="connsiteX10" fmla="*/ 308810 w 1034716"/>
                <a:gd name="connsiteY10" fmla="*/ 244642 h 838200"/>
                <a:gd name="connsiteX11" fmla="*/ 284747 w 1034716"/>
                <a:gd name="connsiteY11" fmla="*/ 204537 h 838200"/>
                <a:gd name="connsiteX12" fmla="*/ 481263 w 1034716"/>
                <a:gd name="connsiteY12" fmla="*/ 92242 h 838200"/>
                <a:gd name="connsiteX13" fmla="*/ 601579 w 1034716"/>
                <a:gd name="connsiteY13" fmla="*/ 120316 h 838200"/>
                <a:gd name="connsiteX14" fmla="*/ 826168 w 1034716"/>
                <a:gd name="connsiteY14" fmla="*/ 0 h 83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34716" h="838200">
                  <a:moveTo>
                    <a:pt x="826168" y="0"/>
                  </a:moveTo>
                  <a:lnTo>
                    <a:pt x="866273" y="32084"/>
                  </a:lnTo>
                  <a:lnTo>
                    <a:pt x="1034716" y="360947"/>
                  </a:lnTo>
                  <a:lnTo>
                    <a:pt x="1030705" y="693821"/>
                  </a:lnTo>
                  <a:lnTo>
                    <a:pt x="1022684" y="729916"/>
                  </a:lnTo>
                  <a:lnTo>
                    <a:pt x="802105" y="838200"/>
                  </a:lnTo>
                  <a:lnTo>
                    <a:pt x="128337" y="838200"/>
                  </a:lnTo>
                  <a:lnTo>
                    <a:pt x="12031" y="790074"/>
                  </a:lnTo>
                  <a:lnTo>
                    <a:pt x="0" y="745958"/>
                  </a:lnTo>
                  <a:lnTo>
                    <a:pt x="80210" y="356937"/>
                  </a:lnTo>
                  <a:lnTo>
                    <a:pt x="308810" y="244642"/>
                  </a:lnTo>
                  <a:lnTo>
                    <a:pt x="284747" y="204537"/>
                  </a:lnTo>
                  <a:lnTo>
                    <a:pt x="481263" y="92242"/>
                  </a:lnTo>
                  <a:lnTo>
                    <a:pt x="601579" y="120316"/>
                  </a:lnTo>
                  <a:lnTo>
                    <a:pt x="826168" y="0"/>
                  </a:lnTo>
                  <a:close/>
                </a:path>
              </a:pathLst>
            </a:custGeom>
            <a:solidFill>
              <a:srgbClr val="FFFFFF"/>
            </a:solidFill>
            <a:ln w="25400" cap="flat" cmpd="sng" algn="ctr">
              <a:noFill/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endParaRPr>
            </a:p>
          </p:txBody>
        </p:sp>
        <p:pic>
          <p:nvPicPr>
            <p:cNvPr id="67" name="Picture 553">
              <a:extLst>
                <a:ext uri="{FF2B5EF4-FFF2-40B4-BE49-F238E27FC236}">
                  <a16:creationId xmlns:a16="http://schemas.microsoft.com/office/drawing/2014/main" id="{E8007FE3-B61B-4F38-B0EE-EB674CB51D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93" t="19342" r="31133" b="7010"/>
            <a:stretch>
              <a:fillRect/>
            </a:stretch>
          </p:blipFill>
          <p:spPr bwMode="auto">
            <a:xfrm>
              <a:off x="4119737" y="998255"/>
              <a:ext cx="1118051" cy="9338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8" name="Group 554">
            <a:extLst>
              <a:ext uri="{FF2B5EF4-FFF2-40B4-BE49-F238E27FC236}">
                <a16:creationId xmlns:a16="http://schemas.microsoft.com/office/drawing/2014/main" id="{5BAA704B-7337-4AFF-81C4-2763BB2071EE}"/>
              </a:ext>
            </a:extLst>
          </p:cNvPr>
          <p:cNvGrpSpPr>
            <a:grpSpLocks/>
          </p:cNvGrpSpPr>
          <p:nvPr/>
        </p:nvGrpSpPr>
        <p:grpSpPr bwMode="auto">
          <a:xfrm>
            <a:off x="5525365" y="3519187"/>
            <a:ext cx="596900" cy="695325"/>
            <a:chOff x="5544192" y="1513606"/>
            <a:chExt cx="1003121" cy="1105291"/>
          </a:xfrm>
        </p:grpSpPr>
        <p:sp>
          <p:nvSpPr>
            <p:cNvPr id="69" name="Freeform 81">
              <a:extLst>
                <a:ext uri="{FF2B5EF4-FFF2-40B4-BE49-F238E27FC236}">
                  <a16:creationId xmlns:a16="http://schemas.microsoft.com/office/drawing/2014/main" id="{D812D2DF-1C4E-4E48-B467-57418EC363CF}"/>
                </a:ext>
              </a:extLst>
            </p:cNvPr>
            <p:cNvSpPr/>
            <p:nvPr/>
          </p:nvSpPr>
          <p:spPr>
            <a:xfrm>
              <a:off x="5586878" y="1604452"/>
              <a:ext cx="917749" cy="986686"/>
            </a:xfrm>
            <a:custGeom>
              <a:avLst/>
              <a:gdLst>
                <a:gd name="connsiteX0" fmla="*/ 205946 w 934994"/>
                <a:gd name="connsiteY0" fmla="*/ 803190 h 1009136"/>
                <a:gd name="connsiteX1" fmla="*/ 156519 w 934994"/>
                <a:gd name="connsiteY1" fmla="*/ 832022 h 1009136"/>
                <a:gd name="connsiteX2" fmla="*/ 127686 w 934994"/>
                <a:gd name="connsiteY2" fmla="*/ 873211 h 1009136"/>
                <a:gd name="connsiteX3" fmla="*/ 127686 w 934994"/>
                <a:gd name="connsiteY3" fmla="*/ 873211 h 1009136"/>
                <a:gd name="connsiteX4" fmla="*/ 131805 w 934994"/>
                <a:gd name="connsiteY4" fmla="*/ 918519 h 1009136"/>
                <a:gd name="connsiteX5" fmla="*/ 148281 w 934994"/>
                <a:gd name="connsiteY5" fmla="*/ 947352 h 1009136"/>
                <a:gd name="connsiteX6" fmla="*/ 177113 w 934994"/>
                <a:gd name="connsiteY6" fmla="*/ 959709 h 1009136"/>
                <a:gd name="connsiteX7" fmla="*/ 222421 w 934994"/>
                <a:gd name="connsiteY7" fmla="*/ 984422 h 1009136"/>
                <a:gd name="connsiteX8" fmla="*/ 255373 w 934994"/>
                <a:gd name="connsiteY8" fmla="*/ 996779 h 1009136"/>
                <a:gd name="connsiteX9" fmla="*/ 387178 w 934994"/>
                <a:gd name="connsiteY9" fmla="*/ 1009136 h 1009136"/>
                <a:gd name="connsiteX10" fmla="*/ 457200 w 934994"/>
                <a:gd name="connsiteY10" fmla="*/ 1005017 h 1009136"/>
                <a:gd name="connsiteX11" fmla="*/ 556054 w 934994"/>
                <a:gd name="connsiteY11" fmla="*/ 980303 h 1009136"/>
                <a:gd name="connsiteX12" fmla="*/ 638432 w 934994"/>
                <a:gd name="connsiteY12" fmla="*/ 951471 h 1009136"/>
                <a:gd name="connsiteX13" fmla="*/ 671384 w 934994"/>
                <a:gd name="connsiteY13" fmla="*/ 914400 h 1009136"/>
                <a:gd name="connsiteX14" fmla="*/ 671384 w 934994"/>
                <a:gd name="connsiteY14" fmla="*/ 869092 h 1009136"/>
                <a:gd name="connsiteX15" fmla="*/ 654908 w 934994"/>
                <a:gd name="connsiteY15" fmla="*/ 844379 h 1009136"/>
                <a:gd name="connsiteX16" fmla="*/ 617838 w 934994"/>
                <a:gd name="connsiteY16" fmla="*/ 819665 h 1009136"/>
                <a:gd name="connsiteX17" fmla="*/ 572529 w 934994"/>
                <a:gd name="connsiteY17" fmla="*/ 803190 h 1009136"/>
                <a:gd name="connsiteX18" fmla="*/ 576648 w 934994"/>
                <a:gd name="connsiteY18" fmla="*/ 757882 h 1009136"/>
                <a:gd name="connsiteX19" fmla="*/ 518984 w 934994"/>
                <a:gd name="connsiteY19" fmla="*/ 465438 h 1009136"/>
                <a:gd name="connsiteX20" fmla="*/ 556054 w 934994"/>
                <a:gd name="connsiteY20" fmla="*/ 469557 h 1009136"/>
                <a:gd name="connsiteX21" fmla="*/ 601362 w 934994"/>
                <a:gd name="connsiteY21" fmla="*/ 457200 h 1009136"/>
                <a:gd name="connsiteX22" fmla="*/ 659027 w 934994"/>
                <a:gd name="connsiteY22" fmla="*/ 416011 h 1009136"/>
                <a:gd name="connsiteX23" fmla="*/ 671384 w 934994"/>
                <a:gd name="connsiteY23" fmla="*/ 411892 h 1009136"/>
                <a:gd name="connsiteX24" fmla="*/ 667265 w 934994"/>
                <a:gd name="connsiteY24" fmla="*/ 251255 h 1009136"/>
                <a:gd name="connsiteX25" fmla="*/ 914400 w 934994"/>
                <a:gd name="connsiteY25" fmla="*/ 251255 h 1009136"/>
                <a:gd name="connsiteX26" fmla="*/ 934994 w 934994"/>
                <a:gd name="connsiteY26" fmla="*/ 140044 h 1009136"/>
                <a:gd name="connsiteX27" fmla="*/ 930875 w 934994"/>
                <a:gd name="connsiteY27" fmla="*/ 61784 h 1009136"/>
                <a:gd name="connsiteX28" fmla="*/ 910281 w 934994"/>
                <a:gd name="connsiteY28" fmla="*/ 0 h 1009136"/>
                <a:gd name="connsiteX29" fmla="*/ 271848 w 934994"/>
                <a:gd name="connsiteY29" fmla="*/ 45309 h 1009136"/>
                <a:gd name="connsiteX30" fmla="*/ 226540 w 934994"/>
                <a:gd name="connsiteY30" fmla="*/ 107092 h 1009136"/>
                <a:gd name="connsiteX31" fmla="*/ 230659 w 934994"/>
                <a:gd name="connsiteY31" fmla="*/ 164757 h 1009136"/>
                <a:gd name="connsiteX32" fmla="*/ 230659 w 934994"/>
                <a:gd name="connsiteY32" fmla="*/ 210065 h 1009136"/>
                <a:gd name="connsiteX33" fmla="*/ 238897 w 934994"/>
                <a:gd name="connsiteY33" fmla="*/ 226541 h 1009136"/>
                <a:gd name="connsiteX34" fmla="*/ 0 w 934994"/>
                <a:gd name="connsiteY34" fmla="*/ 222422 h 1009136"/>
                <a:gd name="connsiteX35" fmla="*/ 0 w 934994"/>
                <a:gd name="connsiteY35" fmla="*/ 280087 h 1009136"/>
                <a:gd name="connsiteX36" fmla="*/ 24713 w 934994"/>
                <a:gd name="connsiteY36" fmla="*/ 321276 h 1009136"/>
                <a:gd name="connsiteX37" fmla="*/ 24713 w 934994"/>
                <a:gd name="connsiteY37" fmla="*/ 366584 h 1009136"/>
                <a:gd name="connsiteX38" fmla="*/ 8238 w 934994"/>
                <a:gd name="connsiteY38" fmla="*/ 383060 h 1009136"/>
                <a:gd name="connsiteX39" fmla="*/ 8238 w 934994"/>
                <a:gd name="connsiteY39" fmla="*/ 461319 h 1009136"/>
                <a:gd name="connsiteX40" fmla="*/ 16475 w 934994"/>
                <a:gd name="connsiteY40" fmla="*/ 523103 h 1009136"/>
                <a:gd name="connsiteX41" fmla="*/ 74140 w 934994"/>
                <a:gd name="connsiteY41" fmla="*/ 535460 h 1009136"/>
                <a:gd name="connsiteX42" fmla="*/ 74140 w 934994"/>
                <a:gd name="connsiteY42" fmla="*/ 568411 h 1009136"/>
                <a:gd name="connsiteX43" fmla="*/ 243016 w 934994"/>
                <a:gd name="connsiteY43" fmla="*/ 589006 h 1009136"/>
                <a:gd name="connsiteX44" fmla="*/ 226540 w 934994"/>
                <a:gd name="connsiteY44" fmla="*/ 700217 h 1009136"/>
                <a:gd name="connsiteX45" fmla="*/ 205946 w 934994"/>
                <a:gd name="connsiteY45" fmla="*/ 803190 h 1009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934994" h="1009136">
                  <a:moveTo>
                    <a:pt x="205946" y="803190"/>
                  </a:moveTo>
                  <a:lnTo>
                    <a:pt x="156519" y="832022"/>
                  </a:lnTo>
                  <a:lnTo>
                    <a:pt x="127686" y="873211"/>
                  </a:lnTo>
                  <a:lnTo>
                    <a:pt x="127686" y="873211"/>
                  </a:lnTo>
                  <a:lnTo>
                    <a:pt x="131805" y="918519"/>
                  </a:lnTo>
                  <a:lnTo>
                    <a:pt x="148281" y="947352"/>
                  </a:lnTo>
                  <a:lnTo>
                    <a:pt x="177113" y="959709"/>
                  </a:lnTo>
                  <a:lnTo>
                    <a:pt x="222421" y="984422"/>
                  </a:lnTo>
                  <a:lnTo>
                    <a:pt x="255373" y="996779"/>
                  </a:lnTo>
                  <a:lnTo>
                    <a:pt x="387178" y="1009136"/>
                  </a:lnTo>
                  <a:lnTo>
                    <a:pt x="457200" y="1005017"/>
                  </a:lnTo>
                  <a:lnTo>
                    <a:pt x="556054" y="980303"/>
                  </a:lnTo>
                  <a:lnTo>
                    <a:pt x="638432" y="951471"/>
                  </a:lnTo>
                  <a:lnTo>
                    <a:pt x="671384" y="914400"/>
                  </a:lnTo>
                  <a:lnTo>
                    <a:pt x="671384" y="869092"/>
                  </a:lnTo>
                  <a:lnTo>
                    <a:pt x="654908" y="844379"/>
                  </a:lnTo>
                  <a:lnTo>
                    <a:pt x="617838" y="819665"/>
                  </a:lnTo>
                  <a:lnTo>
                    <a:pt x="572529" y="803190"/>
                  </a:lnTo>
                  <a:lnTo>
                    <a:pt x="576648" y="757882"/>
                  </a:lnTo>
                  <a:lnTo>
                    <a:pt x="518984" y="465438"/>
                  </a:lnTo>
                  <a:lnTo>
                    <a:pt x="556054" y="469557"/>
                  </a:lnTo>
                  <a:lnTo>
                    <a:pt x="601362" y="457200"/>
                  </a:lnTo>
                  <a:lnTo>
                    <a:pt x="659027" y="416011"/>
                  </a:lnTo>
                  <a:lnTo>
                    <a:pt x="671384" y="411892"/>
                  </a:lnTo>
                  <a:lnTo>
                    <a:pt x="667265" y="251255"/>
                  </a:lnTo>
                  <a:lnTo>
                    <a:pt x="914400" y="251255"/>
                  </a:lnTo>
                  <a:lnTo>
                    <a:pt x="934994" y="140044"/>
                  </a:lnTo>
                  <a:lnTo>
                    <a:pt x="930875" y="61784"/>
                  </a:lnTo>
                  <a:lnTo>
                    <a:pt x="910281" y="0"/>
                  </a:lnTo>
                  <a:lnTo>
                    <a:pt x="271848" y="45309"/>
                  </a:lnTo>
                  <a:lnTo>
                    <a:pt x="226540" y="107092"/>
                  </a:lnTo>
                  <a:lnTo>
                    <a:pt x="230659" y="164757"/>
                  </a:lnTo>
                  <a:lnTo>
                    <a:pt x="230659" y="210065"/>
                  </a:lnTo>
                  <a:lnTo>
                    <a:pt x="238897" y="226541"/>
                  </a:lnTo>
                  <a:lnTo>
                    <a:pt x="0" y="222422"/>
                  </a:lnTo>
                  <a:lnTo>
                    <a:pt x="0" y="280087"/>
                  </a:lnTo>
                  <a:lnTo>
                    <a:pt x="24713" y="321276"/>
                  </a:lnTo>
                  <a:lnTo>
                    <a:pt x="24713" y="366584"/>
                  </a:lnTo>
                  <a:lnTo>
                    <a:pt x="8238" y="383060"/>
                  </a:lnTo>
                  <a:lnTo>
                    <a:pt x="8238" y="461319"/>
                  </a:lnTo>
                  <a:lnTo>
                    <a:pt x="16475" y="523103"/>
                  </a:lnTo>
                  <a:lnTo>
                    <a:pt x="74140" y="535460"/>
                  </a:lnTo>
                  <a:lnTo>
                    <a:pt x="74140" y="568411"/>
                  </a:lnTo>
                  <a:lnTo>
                    <a:pt x="243016" y="589006"/>
                  </a:lnTo>
                  <a:lnTo>
                    <a:pt x="226540" y="700217"/>
                  </a:lnTo>
                  <a:lnTo>
                    <a:pt x="205946" y="803190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endParaRPr>
            </a:p>
          </p:txBody>
        </p:sp>
        <p:pic>
          <p:nvPicPr>
            <p:cNvPr id="70" name="Picture 556">
              <a:extLst>
                <a:ext uri="{FF2B5EF4-FFF2-40B4-BE49-F238E27FC236}">
                  <a16:creationId xmlns:a16="http://schemas.microsoft.com/office/drawing/2014/main" id="{7918EB8A-8632-4510-A2FC-CE9FD9C6C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16" t="2344" r="37848" b="4688"/>
            <a:stretch>
              <a:fillRect/>
            </a:stretch>
          </p:blipFill>
          <p:spPr bwMode="auto">
            <a:xfrm>
              <a:off x="5544192" y="1513606"/>
              <a:ext cx="1003121" cy="1105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1" name="Group 558">
            <a:extLst>
              <a:ext uri="{FF2B5EF4-FFF2-40B4-BE49-F238E27FC236}">
                <a16:creationId xmlns:a16="http://schemas.microsoft.com/office/drawing/2014/main" id="{4C793B03-21E4-4AF5-96D6-3D7C869F9889}"/>
              </a:ext>
            </a:extLst>
          </p:cNvPr>
          <p:cNvGrpSpPr>
            <a:grpSpLocks/>
          </p:cNvGrpSpPr>
          <p:nvPr/>
        </p:nvGrpSpPr>
        <p:grpSpPr bwMode="auto">
          <a:xfrm>
            <a:off x="7565303" y="3519187"/>
            <a:ext cx="1274762" cy="693737"/>
            <a:chOff x="6779750" y="1776794"/>
            <a:chExt cx="2363913" cy="1262242"/>
          </a:xfrm>
        </p:grpSpPr>
        <p:sp>
          <p:nvSpPr>
            <p:cNvPr id="72" name="Freeform 84">
              <a:extLst>
                <a:ext uri="{FF2B5EF4-FFF2-40B4-BE49-F238E27FC236}">
                  <a16:creationId xmlns:a16="http://schemas.microsoft.com/office/drawing/2014/main" id="{E7DAF17F-9219-4F12-80EC-414A2BBC73F7}"/>
                </a:ext>
              </a:extLst>
            </p:cNvPr>
            <p:cNvSpPr/>
            <p:nvPr/>
          </p:nvSpPr>
          <p:spPr>
            <a:xfrm>
              <a:off x="7053527" y="1817232"/>
              <a:ext cx="2090136" cy="1114933"/>
            </a:xfrm>
            <a:custGeom>
              <a:avLst/>
              <a:gdLst>
                <a:gd name="connsiteX0" fmla="*/ 1406770 w 11113477"/>
                <a:gd name="connsiteY0" fmla="*/ 3094892 h 6242538"/>
                <a:gd name="connsiteX1" fmla="*/ 0 w 11113477"/>
                <a:gd name="connsiteY1" fmla="*/ 4818184 h 6242538"/>
                <a:gd name="connsiteX2" fmla="*/ 720970 w 11113477"/>
                <a:gd name="connsiteY2" fmla="*/ 5398477 h 6242538"/>
                <a:gd name="connsiteX3" fmla="*/ 1863970 w 11113477"/>
                <a:gd name="connsiteY3" fmla="*/ 5644661 h 6242538"/>
                <a:gd name="connsiteX4" fmla="*/ 1863970 w 11113477"/>
                <a:gd name="connsiteY4" fmla="*/ 5855677 h 6242538"/>
                <a:gd name="connsiteX5" fmla="*/ 1424354 w 11113477"/>
                <a:gd name="connsiteY5" fmla="*/ 5908431 h 6242538"/>
                <a:gd name="connsiteX6" fmla="*/ 1406770 w 11113477"/>
                <a:gd name="connsiteY6" fmla="*/ 6172200 h 6242538"/>
                <a:gd name="connsiteX7" fmla="*/ 1688123 w 11113477"/>
                <a:gd name="connsiteY7" fmla="*/ 6224954 h 6242538"/>
                <a:gd name="connsiteX8" fmla="*/ 2092570 w 11113477"/>
                <a:gd name="connsiteY8" fmla="*/ 6242538 h 6242538"/>
                <a:gd name="connsiteX9" fmla="*/ 2620108 w 11113477"/>
                <a:gd name="connsiteY9" fmla="*/ 6224954 h 6242538"/>
                <a:gd name="connsiteX10" fmla="*/ 3147647 w 11113477"/>
                <a:gd name="connsiteY10" fmla="*/ 6207369 h 6242538"/>
                <a:gd name="connsiteX11" fmla="*/ 3710354 w 11113477"/>
                <a:gd name="connsiteY11" fmla="*/ 6207369 h 6242538"/>
                <a:gd name="connsiteX12" fmla="*/ 4343400 w 11113477"/>
                <a:gd name="connsiteY12" fmla="*/ 6119446 h 6242538"/>
                <a:gd name="connsiteX13" fmla="*/ 5099539 w 11113477"/>
                <a:gd name="connsiteY13" fmla="*/ 6066692 h 6242538"/>
                <a:gd name="connsiteX14" fmla="*/ 5609493 w 11113477"/>
                <a:gd name="connsiteY14" fmla="*/ 6013938 h 6242538"/>
                <a:gd name="connsiteX15" fmla="*/ 5591908 w 11113477"/>
                <a:gd name="connsiteY15" fmla="*/ 5750169 h 6242538"/>
                <a:gd name="connsiteX16" fmla="*/ 5292970 w 11113477"/>
                <a:gd name="connsiteY16" fmla="*/ 5750169 h 6242538"/>
                <a:gd name="connsiteX17" fmla="*/ 5292970 w 11113477"/>
                <a:gd name="connsiteY17" fmla="*/ 5521569 h 6242538"/>
                <a:gd name="connsiteX18" fmla="*/ 6646985 w 11113477"/>
                <a:gd name="connsiteY18" fmla="*/ 5169877 h 6242538"/>
                <a:gd name="connsiteX19" fmla="*/ 6910754 w 11113477"/>
                <a:gd name="connsiteY19" fmla="*/ 4677508 h 6242538"/>
                <a:gd name="connsiteX20" fmla="*/ 6383216 w 11113477"/>
                <a:gd name="connsiteY20" fmla="*/ 3956538 h 6242538"/>
                <a:gd name="connsiteX21" fmla="*/ 10779370 w 11113477"/>
                <a:gd name="connsiteY21" fmla="*/ 1846384 h 6242538"/>
                <a:gd name="connsiteX22" fmla="*/ 11113477 w 11113477"/>
                <a:gd name="connsiteY22" fmla="*/ 1477108 h 6242538"/>
                <a:gd name="connsiteX23" fmla="*/ 10585939 w 11113477"/>
                <a:gd name="connsiteY23" fmla="*/ 1002323 h 6242538"/>
                <a:gd name="connsiteX24" fmla="*/ 10779370 w 11113477"/>
                <a:gd name="connsiteY24" fmla="*/ 791308 h 6242538"/>
                <a:gd name="connsiteX25" fmla="*/ 10023231 w 11113477"/>
                <a:gd name="connsiteY25" fmla="*/ 1090246 h 6242538"/>
                <a:gd name="connsiteX26" fmla="*/ 8897816 w 11113477"/>
                <a:gd name="connsiteY26" fmla="*/ 1899138 h 6242538"/>
                <a:gd name="connsiteX27" fmla="*/ 7543800 w 11113477"/>
                <a:gd name="connsiteY27" fmla="*/ 2637692 h 6242538"/>
                <a:gd name="connsiteX28" fmla="*/ 6453554 w 11113477"/>
                <a:gd name="connsiteY28" fmla="*/ 2954215 h 6242538"/>
                <a:gd name="connsiteX29" fmla="*/ 9196754 w 11113477"/>
                <a:gd name="connsiteY29" fmla="*/ 1301261 h 6242538"/>
                <a:gd name="connsiteX30" fmla="*/ 8335108 w 11113477"/>
                <a:gd name="connsiteY30" fmla="*/ 527538 h 6242538"/>
                <a:gd name="connsiteX31" fmla="*/ 8282354 w 11113477"/>
                <a:gd name="connsiteY31" fmla="*/ 369277 h 6242538"/>
                <a:gd name="connsiteX32" fmla="*/ 8475785 w 11113477"/>
                <a:gd name="connsiteY32" fmla="*/ 0 h 6242538"/>
                <a:gd name="connsiteX33" fmla="*/ 7420708 w 11113477"/>
                <a:gd name="connsiteY33" fmla="*/ 580292 h 6242538"/>
                <a:gd name="connsiteX34" fmla="*/ 7420708 w 11113477"/>
                <a:gd name="connsiteY34" fmla="*/ 1019908 h 6242538"/>
                <a:gd name="connsiteX35" fmla="*/ 7104185 w 11113477"/>
                <a:gd name="connsiteY35" fmla="*/ 1178169 h 6242538"/>
                <a:gd name="connsiteX36" fmla="*/ 6981093 w 11113477"/>
                <a:gd name="connsiteY36" fmla="*/ 1389184 h 6242538"/>
                <a:gd name="connsiteX37" fmla="*/ 4097216 w 11113477"/>
                <a:gd name="connsiteY37" fmla="*/ 2954215 h 6242538"/>
                <a:gd name="connsiteX38" fmla="*/ 2760785 w 11113477"/>
                <a:gd name="connsiteY38" fmla="*/ 2883877 h 6242538"/>
                <a:gd name="connsiteX39" fmla="*/ 2532185 w 11113477"/>
                <a:gd name="connsiteY39" fmla="*/ 3112477 h 6242538"/>
                <a:gd name="connsiteX40" fmla="*/ 1406770 w 11113477"/>
                <a:gd name="connsiteY40" fmla="*/ 3094892 h 6242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1113477" h="6242538">
                  <a:moveTo>
                    <a:pt x="1406770" y="3094892"/>
                  </a:moveTo>
                  <a:lnTo>
                    <a:pt x="0" y="4818184"/>
                  </a:lnTo>
                  <a:lnTo>
                    <a:pt x="720970" y="5398477"/>
                  </a:lnTo>
                  <a:lnTo>
                    <a:pt x="1863970" y="5644661"/>
                  </a:lnTo>
                  <a:lnTo>
                    <a:pt x="1863970" y="5855677"/>
                  </a:lnTo>
                  <a:lnTo>
                    <a:pt x="1424354" y="5908431"/>
                  </a:lnTo>
                  <a:lnTo>
                    <a:pt x="1406770" y="6172200"/>
                  </a:lnTo>
                  <a:lnTo>
                    <a:pt x="1688123" y="6224954"/>
                  </a:lnTo>
                  <a:lnTo>
                    <a:pt x="2092570" y="6242538"/>
                  </a:lnTo>
                  <a:lnTo>
                    <a:pt x="2620108" y="6224954"/>
                  </a:lnTo>
                  <a:lnTo>
                    <a:pt x="3147647" y="6207369"/>
                  </a:lnTo>
                  <a:lnTo>
                    <a:pt x="3710354" y="6207369"/>
                  </a:lnTo>
                  <a:lnTo>
                    <a:pt x="4343400" y="6119446"/>
                  </a:lnTo>
                  <a:lnTo>
                    <a:pt x="5099539" y="6066692"/>
                  </a:lnTo>
                  <a:lnTo>
                    <a:pt x="5609493" y="6013938"/>
                  </a:lnTo>
                  <a:lnTo>
                    <a:pt x="5591908" y="5750169"/>
                  </a:lnTo>
                  <a:lnTo>
                    <a:pt x="5292970" y="5750169"/>
                  </a:lnTo>
                  <a:lnTo>
                    <a:pt x="5292970" y="5521569"/>
                  </a:lnTo>
                  <a:lnTo>
                    <a:pt x="6646985" y="5169877"/>
                  </a:lnTo>
                  <a:lnTo>
                    <a:pt x="6910754" y="4677508"/>
                  </a:lnTo>
                  <a:lnTo>
                    <a:pt x="6383216" y="3956538"/>
                  </a:lnTo>
                  <a:lnTo>
                    <a:pt x="10779370" y="1846384"/>
                  </a:lnTo>
                  <a:lnTo>
                    <a:pt x="11113477" y="1477108"/>
                  </a:lnTo>
                  <a:lnTo>
                    <a:pt x="10585939" y="1002323"/>
                  </a:lnTo>
                  <a:lnTo>
                    <a:pt x="10779370" y="791308"/>
                  </a:lnTo>
                  <a:lnTo>
                    <a:pt x="10023231" y="1090246"/>
                  </a:lnTo>
                  <a:lnTo>
                    <a:pt x="8897816" y="1899138"/>
                  </a:lnTo>
                  <a:lnTo>
                    <a:pt x="7543800" y="2637692"/>
                  </a:lnTo>
                  <a:lnTo>
                    <a:pt x="6453554" y="2954215"/>
                  </a:lnTo>
                  <a:lnTo>
                    <a:pt x="9196754" y="1301261"/>
                  </a:lnTo>
                  <a:lnTo>
                    <a:pt x="8335108" y="527538"/>
                  </a:lnTo>
                  <a:lnTo>
                    <a:pt x="8282354" y="369277"/>
                  </a:lnTo>
                  <a:lnTo>
                    <a:pt x="8475785" y="0"/>
                  </a:lnTo>
                  <a:lnTo>
                    <a:pt x="7420708" y="580292"/>
                  </a:lnTo>
                  <a:lnTo>
                    <a:pt x="7420708" y="1019908"/>
                  </a:lnTo>
                  <a:lnTo>
                    <a:pt x="7104185" y="1178169"/>
                  </a:lnTo>
                  <a:lnTo>
                    <a:pt x="6981093" y="1389184"/>
                  </a:lnTo>
                  <a:lnTo>
                    <a:pt x="4097216" y="2954215"/>
                  </a:lnTo>
                  <a:lnTo>
                    <a:pt x="2760785" y="2883877"/>
                  </a:lnTo>
                  <a:lnTo>
                    <a:pt x="2532185" y="3112477"/>
                  </a:lnTo>
                  <a:lnTo>
                    <a:pt x="1406770" y="309489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39700" dist="38100" dir="5400000" sx="102000" sy="102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  <p:pic>
          <p:nvPicPr>
            <p:cNvPr id="73" name="Picture 560">
              <a:extLst>
                <a:ext uri="{FF2B5EF4-FFF2-40B4-BE49-F238E27FC236}">
                  <a16:creationId xmlns:a16="http://schemas.microsoft.com/office/drawing/2014/main" id="{A6F86905-FD5A-4B3D-9DE3-EE55B6643F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9308" t="1421" r="5365" b="-1421"/>
            <a:stretch>
              <a:fillRect/>
            </a:stretch>
          </p:blipFill>
          <p:spPr bwMode="auto">
            <a:xfrm>
              <a:off x="6779750" y="1776794"/>
              <a:ext cx="2333618" cy="1262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4" name="Picture 4">
            <a:extLst>
              <a:ext uri="{FF2B5EF4-FFF2-40B4-BE49-F238E27FC236}">
                <a16:creationId xmlns:a16="http://schemas.microsoft.com/office/drawing/2014/main" id="{958A5065-D389-4F02-B7B4-E2F3AB32B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65" y="3399616"/>
            <a:ext cx="539750" cy="82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5" name="Group 469">
            <a:extLst>
              <a:ext uri="{FF2B5EF4-FFF2-40B4-BE49-F238E27FC236}">
                <a16:creationId xmlns:a16="http://schemas.microsoft.com/office/drawing/2014/main" id="{8FCBEA06-71D6-4D69-B05C-9EC19990897D}"/>
              </a:ext>
            </a:extLst>
          </p:cNvPr>
          <p:cNvGrpSpPr>
            <a:grpSpLocks/>
          </p:cNvGrpSpPr>
          <p:nvPr/>
        </p:nvGrpSpPr>
        <p:grpSpPr bwMode="auto">
          <a:xfrm>
            <a:off x="1905865" y="3361516"/>
            <a:ext cx="887413" cy="742950"/>
            <a:chOff x="4923106" y="3991640"/>
            <a:chExt cx="1625656" cy="1326685"/>
          </a:xfrm>
        </p:grpSpPr>
        <p:sp>
          <p:nvSpPr>
            <p:cNvPr id="76" name="Freeform 89">
              <a:extLst>
                <a:ext uri="{FF2B5EF4-FFF2-40B4-BE49-F238E27FC236}">
                  <a16:creationId xmlns:a16="http://schemas.microsoft.com/office/drawing/2014/main" id="{DFD184FD-FB41-466F-8C2D-3CDCB2D10BEE}"/>
                </a:ext>
              </a:extLst>
            </p:cNvPr>
            <p:cNvSpPr/>
            <p:nvPr/>
          </p:nvSpPr>
          <p:spPr>
            <a:xfrm>
              <a:off x="5036525" y="4005815"/>
              <a:ext cx="1454074" cy="1221797"/>
            </a:xfrm>
            <a:custGeom>
              <a:avLst/>
              <a:gdLst>
                <a:gd name="connsiteX0" fmla="*/ 140677 w 1454727"/>
                <a:gd name="connsiteY0" fmla="*/ 610665 h 1221331"/>
                <a:gd name="connsiteX1" fmla="*/ 0 w 1454727"/>
                <a:gd name="connsiteY1" fmla="*/ 1115823 h 1221331"/>
                <a:gd name="connsiteX2" fmla="*/ 150269 w 1454727"/>
                <a:gd name="connsiteY2" fmla="*/ 1160584 h 1221331"/>
                <a:gd name="connsiteX3" fmla="*/ 179043 w 1454727"/>
                <a:gd name="connsiteY3" fmla="*/ 1202148 h 1221331"/>
                <a:gd name="connsiteX4" fmla="*/ 319720 w 1454727"/>
                <a:gd name="connsiteY4" fmla="*/ 1221331 h 1221331"/>
                <a:gd name="connsiteX5" fmla="*/ 457200 w 1454727"/>
                <a:gd name="connsiteY5" fmla="*/ 1221331 h 1221331"/>
                <a:gd name="connsiteX6" fmla="*/ 649032 w 1454727"/>
                <a:gd name="connsiteY6" fmla="*/ 1208542 h 1221331"/>
                <a:gd name="connsiteX7" fmla="*/ 709779 w 1454727"/>
                <a:gd name="connsiteY7" fmla="*/ 1157387 h 1221331"/>
                <a:gd name="connsiteX8" fmla="*/ 773723 w 1454727"/>
                <a:gd name="connsiteY8" fmla="*/ 1128612 h 1221331"/>
                <a:gd name="connsiteX9" fmla="*/ 661821 w 1454727"/>
                <a:gd name="connsiteY9" fmla="*/ 645835 h 1221331"/>
                <a:gd name="connsiteX10" fmla="*/ 1451530 w 1454727"/>
                <a:gd name="connsiteY10" fmla="*/ 57549 h 1221331"/>
                <a:gd name="connsiteX11" fmla="*/ 1454727 w 1454727"/>
                <a:gd name="connsiteY11" fmla="*/ 28775 h 1221331"/>
                <a:gd name="connsiteX12" fmla="*/ 1432347 w 1454727"/>
                <a:gd name="connsiteY12" fmla="*/ 6394 h 1221331"/>
                <a:gd name="connsiteX13" fmla="*/ 1422755 w 1454727"/>
                <a:gd name="connsiteY13" fmla="*/ 0 h 1221331"/>
                <a:gd name="connsiteX14" fmla="*/ 1409966 w 1454727"/>
                <a:gd name="connsiteY14" fmla="*/ 6394 h 1221331"/>
                <a:gd name="connsiteX15" fmla="*/ 607469 w 1454727"/>
                <a:gd name="connsiteY15" fmla="*/ 601074 h 1221331"/>
                <a:gd name="connsiteX16" fmla="*/ 454003 w 1454727"/>
                <a:gd name="connsiteY16" fmla="*/ 581891 h 1221331"/>
                <a:gd name="connsiteX17" fmla="*/ 454003 w 1454727"/>
                <a:gd name="connsiteY17" fmla="*/ 594679 h 1221331"/>
                <a:gd name="connsiteX18" fmla="*/ 409242 w 1454727"/>
                <a:gd name="connsiteY18" fmla="*/ 588285 h 1221331"/>
                <a:gd name="connsiteX19" fmla="*/ 402848 w 1454727"/>
                <a:gd name="connsiteY19" fmla="*/ 581891 h 1221331"/>
                <a:gd name="connsiteX20" fmla="*/ 290945 w 1454727"/>
                <a:gd name="connsiteY20" fmla="*/ 585088 h 1221331"/>
                <a:gd name="connsiteX21" fmla="*/ 140677 w 1454727"/>
                <a:gd name="connsiteY21" fmla="*/ 610665 h 1221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54727" h="1221331">
                  <a:moveTo>
                    <a:pt x="140677" y="610665"/>
                  </a:moveTo>
                  <a:lnTo>
                    <a:pt x="0" y="1115823"/>
                  </a:lnTo>
                  <a:lnTo>
                    <a:pt x="150269" y="1160584"/>
                  </a:lnTo>
                  <a:lnTo>
                    <a:pt x="179043" y="1202148"/>
                  </a:lnTo>
                  <a:lnTo>
                    <a:pt x="319720" y="1221331"/>
                  </a:lnTo>
                  <a:lnTo>
                    <a:pt x="457200" y="1221331"/>
                  </a:lnTo>
                  <a:lnTo>
                    <a:pt x="649032" y="1208542"/>
                  </a:lnTo>
                  <a:lnTo>
                    <a:pt x="709779" y="1157387"/>
                  </a:lnTo>
                  <a:lnTo>
                    <a:pt x="773723" y="1128612"/>
                  </a:lnTo>
                  <a:lnTo>
                    <a:pt x="661821" y="645835"/>
                  </a:lnTo>
                  <a:lnTo>
                    <a:pt x="1451530" y="57549"/>
                  </a:lnTo>
                  <a:lnTo>
                    <a:pt x="1454727" y="28775"/>
                  </a:lnTo>
                  <a:lnTo>
                    <a:pt x="1432347" y="6394"/>
                  </a:lnTo>
                  <a:lnTo>
                    <a:pt x="1422755" y="0"/>
                  </a:lnTo>
                  <a:lnTo>
                    <a:pt x="1409966" y="6394"/>
                  </a:lnTo>
                  <a:lnTo>
                    <a:pt x="607469" y="601074"/>
                  </a:lnTo>
                  <a:lnTo>
                    <a:pt x="454003" y="581891"/>
                  </a:lnTo>
                  <a:lnTo>
                    <a:pt x="454003" y="594679"/>
                  </a:lnTo>
                  <a:lnTo>
                    <a:pt x="409242" y="588285"/>
                  </a:lnTo>
                  <a:lnTo>
                    <a:pt x="402848" y="581891"/>
                  </a:lnTo>
                  <a:lnTo>
                    <a:pt x="290945" y="585088"/>
                  </a:lnTo>
                  <a:lnTo>
                    <a:pt x="140677" y="610665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endParaRPr>
            </a:p>
          </p:txBody>
        </p:sp>
        <p:pic>
          <p:nvPicPr>
            <p:cNvPr id="77" name="Picture 471">
              <a:extLst>
                <a:ext uri="{FF2B5EF4-FFF2-40B4-BE49-F238E27FC236}">
                  <a16:creationId xmlns:a16="http://schemas.microsoft.com/office/drawing/2014/main" id="{A902A323-A299-4F24-B29C-725E7A1EC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17" t="4134" r="8923" b="9312"/>
            <a:stretch>
              <a:fillRect/>
            </a:stretch>
          </p:blipFill>
          <p:spPr bwMode="auto">
            <a:xfrm>
              <a:off x="4923106" y="3991640"/>
              <a:ext cx="1625656" cy="13266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8" name="Group 463">
            <a:extLst>
              <a:ext uri="{FF2B5EF4-FFF2-40B4-BE49-F238E27FC236}">
                <a16:creationId xmlns:a16="http://schemas.microsoft.com/office/drawing/2014/main" id="{FCD48436-AF14-4EA8-AB27-E2B9FE317F3B}"/>
              </a:ext>
            </a:extLst>
          </p:cNvPr>
          <p:cNvGrpSpPr>
            <a:grpSpLocks/>
          </p:cNvGrpSpPr>
          <p:nvPr/>
        </p:nvGrpSpPr>
        <p:grpSpPr bwMode="auto">
          <a:xfrm rot="-1526597">
            <a:off x="980275" y="3512215"/>
            <a:ext cx="811213" cy="485775"/>
            <a:chOff x="8459197" y="1229255"/>
            <a:chExt cx="2142448" cy="1257739"/>
          </a:xfrm>
        </p:grpSpPr>
        <p:sp>
          <p:nvSpPr>
            <p:cNvPr id="79" name="Freeform 92">
              <a:extLst>
                <a:ext uri="{FF2B5EF4-FFF2-40B4-BE49-F238E27FC236}">
                  <a16:creationId xmlns:a16="http://schemas.microsoft.com/office/drawing/2014/main" id="{65337235-4399-4137-9B91-F21A5D3C9DEC}"/>
                </a:ext>
              </a:extLst>
            </p:cNvPr>
            <p:cNvSpPr/>
            <p:nvPr/>
          </p:nvSpPr>
          <p:spPr>
            <a:xfrm>
              <a:off x="8505405" y="1475492"/>
              <a:ext cx="2066978" cy="768617"/>
            </a:xfrm>
            <a:custGeom>
              <a:avLst/>
              <a:gdLst>
                <a:gd name="connsiteX0" fmla="*/ 18340 w 1220947"/>
                <a:gd name="connsiteY0" fmla="*/ 136243 h 419209"/>
                <a:gd name="connsiteX1" fmla="*/ 0 w 1220947"/>
                <a:gd name="connsiteY1" fmla="*/ 209605 h 419209"/>
                <a:gd name="connsiteX2" fmla="*/ 13100 w 1220947"/>
                <a:gd name="connsiteY2" fmla="*/ 251526 h 419209"/>
                <a:gd name="connsiteX3" fmla="*/ 15720 w 1220947"/>
                <a:gd name="connsiteY3" fmla="*/ 262006 h 419209"/>
                <a:gd name="connsiteX4" fmla="*/ 94322 w 1220947"/>
                <a:gd name="connsiteY4" fmla="*/ 262006 h 419209"/>
                <a:gd name="connsiteX5" fmla="*/ 70741 w 1220947"/>
                <a:gd name="connsiteY5" fmla="*/ 311787 h 419209"/>
                <a:gd name="connsiteX6" fmla="*/ 112662 w 1220947"/>
                <a:gd name="connsiteY6" fmla="*/ 314407 h 419209"/>
                <a:gd name="connsiteX7" fmla="*/ 141483 w 1220947"/>
                <a:gd name="connsiteY7" fmla="*/ 288206 h 419209"/>
                <a:gd name="connsiteX8" fmla="*/ 141483 w 1220947"/>
                <a:gd name="connsiteY8" fmla="*/ 322267 h 419209"/>
                <a:gd name="connsiteX9" fmla="*/ 183404 w 1220947"/>
                <a:gd name="connsiteY9" fmla="*/ 322267 h 419209"/>
                <a:gd name="connsiteX10" fmla="*/ 204364 w 1220947"/>
                <a:gd name="connsiteY10" fmla="*/ 238425 h 419209"/>
                <a:gd name="connsiteX11" fmla="*/ 309167 w 1220947"/>
                <a:gd name="connsiteY11" fmla="*/ 256766 h 419209"/>
                <a:gd name="connsiteX12" fmla="*/ 594753 w 1220947"/>
                <a:gd name="connsiteY12" fmla="*/ 256766 h 419209"/>
                <a:gd name="connsiteX13" fmla="*/ 558072 w 1220947"/>
                <a:gd name="connsiteY13" fmla="*/ 419209 h 419209"/>
                <a:gd name="connsiteX14" fmla="*/ 602613 w 1220947"/>
                <a:gd name="connsiteY14" fmla="*/ 416589 h 419209"/>
                <a:gd name="connsiteX15" fmla="*/ 689075 w 1220947"/>
                <a:gd name="connsiteY15" fmla="*/ 254146 h 419209"/>
                <a:gd name="connsiteX16" fmla="*/ 1158065 w 1220947"/>
                <a:gd name="connsiteY16" fmla="*/ 256766 h 419209"/>
                <a:gd name="connsiteX17" fmla="*/ 1215707 w 1220947"/>
                <a:gd name="connsiteY17" fmla="*/ 230565 h 419209"/>
                <a:gd name="connsiteX18" fmla="*/ 1220947 w 1220947"/>
                <a:gd name="connsiteY18" fmla="*/ 204364 h 419209"/>
                <a:gd name="connsiteX19" fmla="*/ 1197366 w 1220947"/>
                <a:gd name="connsiteY19" fmla="*/ 170304 h 419209"/>
                <a:gd name="connsiteX20" fmla="*/ 1158065 w 1220947"/>
                <a:gd name="connsiteY20" fmla="*/ 157203 h 419209"/>
                <a:gd name="connsiteX21" fmla="*/ 1144965 w 1220947"/>
                <a:gd name="connsiteY21" fmla="*/ 151963 h 419209"/>
                <a:gd name="connsiteX22" fmla="*/ 710035 w 1220947"/>
                <a:gd name="connsiteY22" fmla="*/ 149343 h 419209"/>
                <a:gd name="connsiteX23" fmla="*/ 720516 w 1220947"/>
                <a:gd name="connsiteY23" fmla="*/ 23581 h 419209"/>
                <a:gd name="connsiteX24" fmla="*/ 715276 w 1220947"/>
                <a:gd name="connsiteY24" fmla="*/ 2620 h 419209"/>
                <a:gd name="connsiteX25" fmla="*/ 675975 w 1220947"/>
                <a:gd name="connsiteY25" fmla="*/ 0 h 419209"/>
                <a:gd name="connsiteX26" fmla="*/ 620954 w 1220947"/>
                <a:gd name="connsiteY26" fmla="*/ 151963 h 419209"/>
                <a:gd name="connsiteX27" fmla="*/ 303927 w 1220947"/>
                <a:gd name="connsiteY27" fmla="*/ 146723 h 419209"/>
                <a:gd name="connsiteX28" fmla="*/ 201744 w 1220947"/>
                <a:gd name="connsiteY28" fmla="*/ 162444 h 419209"/>
                <a:gd name="connsiteX29" fmla="*/ 180784 w 1220947"/>
                <a:gd name="connsiteY29" fmla="*/ 73362 h 419209"/>
                <a:gd name="connsiteX30" fmla="*/ 146723 w 1220947"/>
                <a:gd name="connsiteY30" fmla="*/ 75982 h 419209"/>
                <a:gd name="connsiteX31" fmla="*/ 136243 w 1220947"/>
                <a:gd name="connsiteY31" fmla="*/ 94322 h 419209"/>
                <a:gd name="connsiteX32" fmla="*/ 115282 w 1220947"/>
                <a:gd name="connsiteY32" fmla="*/ 78602 h 419209"/>
                <a:gd name="connsiteX33" fmla="*/ 75982 w 1220947"/>
                <a:gd name="connsiteY33" fmla="*/ 81222 h 419209"/>
                <a:gd name="connsiteX34" fmla="*/ 94322 w 1220947"/>
                <a:gd name="connsiteY34" fmla="*/ 144103 h 419209"/>
                <a:gd name="connsiteX35" fmla="*/ 18340 w 1220947"/>
                <a:gd name="connsiteY35" fmla="*/ 136243 h 419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220947" h="419209">
                  <a:moveTo>
                    <a:pt x="18340" y="136243"/>
                  </a:moveTo>
                  <a:lnTo>
                    <a:pt x="0" y="209605"/>
                  </a:lnTo>
                  <a:lnTo>
                    <a:pt x="13100" y="251526"/>
                  </a:lnTo>
                  <a:lnTo>
                    <a:pt x="15720" y="262006"/>
                  </a:lnTo>
                  <a:lnTo>
                    <a:pt x="94322" y="262006"/>
                  </a:lnTo>
                  <a:lnTo>
                    <a:pt x="70741" y="311787"/>
                  </a:lnTo>
                  <a:lnTo>
                    <a:pt x="112662" y="314407"/>
                  </a:lnTo>
                  <a:lnTo>
                    <a:pt x="141483" y="288206"/>
                  </a:lnTo>
                  <a:lnTo>
                    <a:pt x="141483" y="322267"/>
                  </a:lnTo>
                  <a:lnTo>
                    <a:pt x="183404" y="322267"/>
                  </a:lnTo>
                  <a:lnTo>
                    <a:pt x="204364" y="238425"/>
                  </a:lnTo>
                  <a:lnTo>
                    <a:pt x="309167" y="256766"/>
                  </a:lnTo>
                  <a:lnTo>
                    <a:pt x="594753" y="256766"/>
                  </a:lnTo>
                  <a:lnTo>
                    <a:pt x="558072" y="419209"/>
                  </a:lnTo>
                  <a:lnTo>
                    <a:pt x="602613" y="416589"/>
                  </a:lnTo>
                  <a:lnTo>
                    <a:pt x="689075" y="254146"/>
                  </a:lnTo>
                  <a:lnTo>
                    <a:pt x="1158065" y="256766"/>
                  </a:lnTo>
                  <a:lnTo>
                    <a:pt x="1215707" y="230565"/>
                  </a:lnTo>
                  <a:lnTo>
                    <a:pt x="1220947" y="204364"/>
                  </a:lnTo>
                  <a:lnTo>
                    <a:pt x="1197366" y="170304"/>
                  </a:lnTo>
                  <a:lnTo>
                    <a:pt x="1158065" y="157203"/>
                  </a:lnTo>
                  <a:lnTo>
                    <a:pt x="1144965" y="151963"/>
                  </a:lnTo>
                  <a:lnTo>
                    <a:pt x="710035" y="149343"/>
                  </a:lnTo>
                  <a:lnTo>
                    <a:pt x="720516" y="23581"/>
                  </a:lnTo>
                  <a:lnTo>
                    <a:pt x="715276" y="2620"/>
                  </a:lnTo>
                  <a:lnTo>
                    <a:pt x="675975" y="0"/>
                  </a:lnTo>
                  <a:lnTo>
                    <a:pt x="620954" y="151963"/>
                  </a:lnTo>
                  <a:lnTo>
                    <a:pt x="303927" y="146723"/>
                  </a:lnTo>
                  <a:lnTo>
                    <a:pt x="201744" y="162444"/>
                  </a:lnTo>
                  <a:lnTo>
                    <a:pt x="180784" y="73362"/>
                  </a:lnTo>
                  <a:lnTo>
                    <a:pt x="146723" y="75982"/>
                  </a:lnTo>
                  <a:lnTo>
                    <a:pt x="136243" y="94322"/>
                  </a:lnTo>
                  <a:lnTo>
                    <a:pt x="115282" y="78602"/>
                  </a:lnTo>
                  <a:lnTo>
                    <a:pt x="75982" y="81222"/>
                  </a:lnTo>
                  <a:lnTo>
                    <a:pt x="94322" y="144103"/>
                  </a:lnTo>
                  <a:lnTo>
                    <a:pt x="18340" y="136243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endParaRPr>
            </a:p>
          </p:txBody>
        </p:sp>
        <p:pic>
          <p:nvPicPr>
            <p:cNvPr id="80" name="Picture 465">
              <a:extLst>
                <a:ext uri="{FF2B5EF4-FFF2-40B4-BE49-F238E27FC236}">
                  <a16:creationId xmlns:a16="http://schemas.microsoft.com/office/drawing/2014/main" id="{A0F57EF6-6322-4BC0-BEFA-B6ECB7D649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76" t="14474" r="14525" b="18810"/>
            <a:stretch>
              <a:fillRect/>
            </a:stretch>
          </p:blipFill>
          <p:spPr bwMode="auto">
            <a:xfrm rot="-945453">
              <a:off x="8459197" y="1229255"/>
              <a:ext cx="2142448" cy="1257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1" name="Rectangle 80">
            <a:extLst>
              <a:ext uri="{FF2B5EF4-FFF2-40B4-BE49-F238E27FC236}">
                <a16:creationId xmlns:a16="http://schemas.microsoft.com/office/drawing/2014/main" id="{F9DF979A-90D9-48D5-8B31-6B987C8B5FF0}"/>
              </a:ext>
            </a:extLst>
          </p:cNvPr>
          <p:cNvSpPr/>
          <p:nvPr/>
        </p:nvSpPr>
        <p:spPr>
          <a:xfrm>
            <a:off x="77065" y="4117166"/>
            <a:ext cx="2828925" cy="33813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283F64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Kinetic Weapons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5A72BF02-F4B9-4FBF-B474-3CC0739FC559}"/>
              </a:ext>
            </a:extLst>
          </p:cNvPr>
          <p:cNvSpPr/>
          <p:nvPr/>
        </p:nvSpPr>
        <p:spPr>
          <a:xfrm>
            <a:off x="5270270" y="4362149"/>
            <a:ext cx="37872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283F64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Directed Energy  Weapons and Sensors</a:t>
            </a:r>
          </a:p>
        </p:txBody>
      </p:sp>
      <p:sp>
        <p:nvSpPr>
          <p:cNvPr id="83" name="TextBox 53">
            <a:extLst>
              <a:ext uri="{FF2B5EF4-FFF2-40B4-BE49-F238E27FC236}">
                <a16:creationId xmlns:a16="http://schemas.microsoft.com/office/drawing/2014/main" id="{B1228215-4BF3-46F2-A52D-59954F7B6E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3098" y="1197735"/>
            <a:ext cx="1873667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22B14C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ENERGY STORAGE PROVIDES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22B14C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                  PULSE POWER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1A8E365-377A-4D5A-AEF4-7860DDF1B114}"/>
              </a:ext>
            </a:extLst>
          </p:cNvPr>
          <p:cNvSpPr/>
          <p:nvPr/>
        </p:nvSpPr>
        <p:spPr>
          <a:xfrm>
            <a:off x="1895596" y="453010"/>
            <a:ext cx="418418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Power = Energy/Time or Energy = Power x Time</a:t>
            </a:r>
          </a:p>
        </p:txBody>
      </p:sp>
    </p:spTree>
    <p:extLst>
      <p:ext uri="{BB962C8B-B14F-4D97-AF65-F5344CB8AC3E}">
        <p14:creationId xmlns:p14="http://schemas.microsoft.com/office/powerpoint/2010/main" val="19476984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3"/>
          <p:cNvSpPr>
            <a:spLocks noChangeArrowheads="1"/>
          </p:cNvSpPr>
          <p:nvPr/>
        </p:nvSpPr>
        <p:spPr bwMode="auto">
          <a:xfrm>
            <a:off x="228600" y="762000"/>
            <a:ext cx="8710608" cy="1342953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algn="ctr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0650" prst="slope"/>
          </a:sp3d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397329" y="828579"/>
            <a:ext cx="8507413" cy="1200329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b="1" i="1" u="sng" dirty="0">
                <a:latin typeface="Arial" panose="020B0604020202020204" pitchFamily="34" charset="0"/>
                <a:cs typeface="Arial" panose="020B0604020202020204" pitchFamily="34" charset="0"/>
              </a:rPr>
              <a:t>Power is the Foundation of the Kill Chain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Share energy storage for new dynamic loads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Minimize space, weight and cooling impacts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Utilize maximum power a ship can provide</a:t>
            </a:r>
          </a:p>
        </p:txBody>
      </p:sp>
      <p:grpSp>
        <p:nvGrpSpPr>
          <p:cNvPr id="109" name="Group 108"/>
          <p:cNvGrpSpPr/>
          <p:nvPr/>
        </p:nvGrpSpPr>
        <p:grpSpPr>
          <a:xfrm>
            <a:off x="3347940" y="4944484"/>
            <a:ext cx="2480778" cy="1173078"/>
            <a:chOff x="3325355" y="5270208"/>
            <a:chExt cx="2480778" cy="1173078"/>
          </a:xfrm>
        </p:grpSpPr>
        <p:cxnSp>
          <p:nvCxnSpPr>
            <p:cNvPr id="110" name="Straight Arrow Connector 109"/>
            <p:cNvCxnSpPr>
              <a:endCxn id="111" idx="0"/>
            </p:cNvCxnSpPr>
            <p:nvPr/>
          </p:nvCxnSpPr>
          <p:spPr>
            <a:xfrm>
              <a:off x="4561319" y="5270208"/>
              <a:ext cx="112" cy="328369"/>
            </a:xfrm>
            <a:prstGeom prst="straightConnector1">
              <a:avLst/>
            </a:prstGeom>
            <a:noFill/>
            <a:ln w="25400" cap="flat" cmpd="sng" algn="ctr">
              <a:solidFill>
                <a:schemeClr val="bg1">
                  <a:lumMod val="50000"/>
                </a:schemeClr>
              </a:solidFill>
              <a:prstDash val="solid"/>
              <a:headEnd type="none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11" name="TextBox 110"/>
            <p:cNvSpPr txBox="1"/>
            <p:nvPr/>
          </p:nvSpPr>
          <p:spPr>
            <a:xfrm>
              <a:off x="3325355" y="5598577"/>
              <a:ext cx="2472152" cy="391876"/>
            </a:xfrm>
            <a:prstGeom prst="rect">
              <a:avLst/>
            </a:prstGeom>
            <a:gradFill flip="none" rotWithShape="1">
              <a:gsLst>
                <a:gs pos="0">
                  <a:srgbClr val="288EC6"/>
                </a:gs>
                <a:gs pos="100000">
                  <a:srgbClr val="123456"/>
                </a:gs>
              </a:gsLst>
              <a:lin ang="10800000" scaled="1"/>
              <a:tileRect/>
            </a:gradFill>
            <a:ln w="12700" cap="flat" cmpd="sng" algn="ctr">
              <a:solidFill>
                <a:srgbClr val="002266">
                  <a:lumMod val="20000"/>
                  <a:lumOff val="80000"/>
                </a:srgb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>
              <a:defPPr>
                <a:defRPr lang="en-US"/>
              </a:defPPr>
              <a:lvl1pPr marL="685800" indent="-685800" algn="ctr" eaLnBrk="0" hangingPunct="0">
                <a:defRPr sz="2400" b="1" kern="0">
                  <a:solidFill>
                    <a:srgbClr val="FFFFFF"/>
                  </a:solidFill>
                  <a:latin typeface="Arial Narrow" panose="020B0606020202030204" pitchFamily="34" charset="0"/>
                </a:defRPr>
              </a:lvl1pPr>
            </a:lstStyle>
            <a:p>
              <a:r>
                <a:rPr lang="en-US" sz="1800" dirty="0">
                  <a:latin typeface="Arial" panose="020B0604020202020204" pitchFamily="34" charset="0"/>
                  <a:cs typeface="Arial" panose="020B0604020202020204" pitchFamily="34" charset="0"/>
                </a:rPr>
                <a:t>Back fit / Forward fit</a:t>
              </a:r>
            </a:p>
          </p:txBody>
        </p:sp>
        <p:pic>
          <p:nvPicPr>
            <p:cNvPr id="112" name="Picture 10" descr="File:US Navy 030329-N-6141B-005 The guided missile destroyer USS Arleigh Burke (DDG 51) conducts underway operations in support of Operation Iraqi Freedom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555" b="10162"/>
            <a:stretch>
              <a:fillRect/>
            </a:stretch>
          </p:blipFill>
          <p:spPr bwMode="auto">
            <a:xfrm flipH="1">
              <a:off x="3331206" y="5981827"/>
              <a:ext cx="2474927" cy="461459"/>
            </a:xfrm>
            <a:prstGeom prst="rect">
              <a:avLst/>
            </a:prstGeom>
            <a:gradFill flip="none" rotWithShape="1">
              <a:gsLst>
                <a:gs pos="0">
                  <a:srgbClr val="288EC6"/>
                </a:gs>
                <a:gs pos="100000">
                  <a:srgbClr val="123456"/>
                </a:gs>
              </a:gsLst>
              <a:lin ang="10800000" scaled="1"/>
              <a:tileRect/>
            </a:gradFill>
            <a:ln w="12700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</p:pic>
      </p:grpSp>
      <p:grpSp>
        <p:nvGrpSpPr>
          <p:cNvPr id="113" name="Group 112"/>
          <p:cNvGrpSpPr/>
          <p:nvPr/>
        </p:nvGrpSpPr>
        <p:grpSpPr>
          <a:xfrm>
            <a:off x="880298" y="2204835"/>
            <a:ext cx="7416062" cy="2702397"/>
            <a:chOff x="1014480" y="3171088"/>
            <a:chExt cx="7416062" cy="2702397"/>
          </a:xfrm>
        </p:grpSpPr>
        <p:cxnSp>
          <p:nvCxnSpPr>
            <p:cNvPr id="114" name="Elbow Connector 52"/>
            <p:cNvCxnSpPr>
              <a:stCxn id="124" idx="3"/>
              <a:endCxn id="117" idx="0"/>
            </p:cNvCxnSpPr>
            <p:nvPr/>
          </p:nvCxnSpPr>
          <p:spPr>
            <a:xfrm>
              <a:off x="7918947" y="3376680"/>
              <a:ext cx="359765" cy="1663254"/>
            </a:xfrm>
            <a:prstGeom prst="bentConnector3">
              <a:avLst>
                <a:gd name="adj1" fmla="val 163541"/>
              </a:avLst>
            </a:prstGeom>
            <a:noFill/>
            <a:ln w="25400" cap="flat" cmpd="sng" algn="ctr">
              <a:solidFill>
                <a:schemeClr val="bg1">
                  <a:lumMod val="50000"/>
                </a:schemeClr>
              </a:solidFill>
              <a:prstDash val="solid"/>
              <a:headEnd type="none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15" name="Elbow Connector 53"/>
            <p:cNvCxnSpPr>
              <a:stCxn id="124" idx="1"/>
              <a:endCxn id="116" idx="3"/>
            </p:cNvCxnSpPr>
            <p:nvPr/>
          </p:nvCxnSpPr>
          <p:spPr>
            <a:xfrm rot="10800000" flipV="1">
              <a:off x="1253441" y="3376679"/>
              <a:ext cx="18160" cy="1667759"/>
            </a:xfrm>
            <a:prstGeom prst="bentConnector3">
              <a:avLst>
                <a:gd name="adj1" fmla="val 1358811"/>
              </a:avLst>
            </a:prstGeom>
            <a:noFill/>
            <a:ln w="25400" cap="flat" cmpd="sng" algn="ctr">
              <a:solidFill>
                <a:schemeClr val="bg1">
                  <a:lumMod val="50000"/>
                </a:schemeClr>
              </a:solidFill>
              <a:prstDash val="solid"/>
              <a:headEnd type="none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16" name="Hexagon 115"/>
            <p:cNvSpPr/>
            <p:nvPr/>
          </p:nvSpPr>
          <p:spPr>
            <a:xfrm>
              <a:off x="1253441" y="4219999"/>
              <a:ext cx="1939178" cy="1648880"/>
            </a:xfrm>
            <a:prstGeom prst="hexagon">
              <a:avLst>
                <a:gd name="adj" fmla="val 29533"/>
                <a:gd name="vf" fmla="val 115470"/>
              </a:avLst>
            </a:prstGeom>
            <a:solidFill>
              <a:srgbClr val="2993CB"/>
            </a:solidFill>
            <a:ln w="19050" cap="flat" cmpd="sng" algn="ctr">
              <a:solidFill>
                <a:srgbClr val="0070BA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rIns="0"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7" name="Hexagon 116"/>
            <p:cNvSpPr/>
            <p:nvPr/>
          </p:nvSpPr>
          <p:spPr>
            <a:xfrm>
              <a:off x="6339535" y="4215494"/>
              <a:ext cx="1939177" cy="1648879"/>
            </a:xfrm>
            <a:prstGeom prst="hexagon">
              <a:avLst>
                <a:gd name="adj" fmla="val 29533"/>
                <a:gd name="vf" fmla="val 115470"/>
              </a:avLst>
            </a:prstGeom>
            <a:solidFill>
              <a:srgbClr val="2993CB"/>
            </a:solidFill>
            <a:ln w="19050" cap="flat" cmpd="sng" algn="ctr">
              <a:solidFill>
                <a:srgbClr val="0070BA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rIns="0"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8" name="Hexagon 117"/>
            <p:cNvSpPr/>
            <p:nvPr/>
          </p:nvSpPr>
          <p:spPr>
            <a:xfrm>
              <a:off x="3709853" y="4224604"/>
              <a:ext cx="1939179" cy="1648881"/>
            </a:xfrm>
            <a:prstGeom prst="hexagon">
              <a:avLst>
                <a:gd name="adj" fmla="val 29533"/>
                <a:gd name="vf" fmla="val 115470"/>
              </a:avLst>
            </a:prstGeom>
            <a:solidFill>
              <a:srgbClr val="2993CB"/>
            </a:solidFill>
            <a:ln w="19050" cap="flat" cmpd="sng" algn="ctr">
              <a:solidFill>
                <a:srgbClr val="0070BA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rIns="0"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19" name="Straight Arrow Connector 118"/>
            <p:cNvCxnSpPr>
              <a:stCxn id="116" idx="0"/>
            </p:cNvCxnSpPr>
            <p:nvPr/>
          </p:nvCxnSpPr>
          <p:spPr bwMode="auto">
            <a:xfrm flipV="1">
              <a:off x="3192619" y="5032410"/>
              <a:ext cx="533240" cy="12029"/>
            </a:xfrm>
            <a:prstGeom prst="straightConnector1">
              <a:avLst/>
            </a:prstGeom>
            <a:noFill/>
            <a:ln w="25400" cap="flat" cmpd="sng" algn="ctr">
              <a:solidFill>
                <a:schemeClr val="bg1">
                  <a:lumMod val="50000"/>
                </a:schemeClr>
              </a:solidFill>
              <a:prstDash val="solid"/>
              <a:headEnd type="none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20" name="Straight Arrow Connector 119"/>
            <p:cNvCxnSpPr>
              <a:stCxn id="118" idx="0"/>
              <a:endCxn id="117" idx="3"/>
            </p:cNvCxnSpPr>
            <p:nvPr/>
          </p:nvCxnSpPr>
          <p:spPr bwMode="auto">
            <a:xfrm flipV="1">
              <a:off x="5649032" y="5039934"/>
              <a:ext cx="690503" cy="9111"/>
            </a:xfrm>
            <a:prstGeom prst="straightConnector1">
              <a:avLst/>
            </a:prstGeom>
            <a:noFill/>
            <a:ln w="25400" cap="flat" cmpd="sng" algn="ctr">
              <a:solidFill>
                <a:schemeClr val="bg1">
                  <a:lumMod val="50000"/>
                </a:schemeClr>
              </a:solidFill>
              <a:prstDash val="solid"/>
              <a:headEnd type="none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grpSp>
          <p:nvGrpSpPr>
            <p:cNvPr id="121" name="Group 120"/>
            <p:cNvGrpSpPr/>
            <p:nvPr/>
          </p:nvGrpSpPr>
          <p:grpSpPr>
            <a:xfrm>
              <a:off x="6622692" y="4224604"/>
              <a:ext cx="1415134" cy="1415134"/>
              <a:chOff x="6485575" y="3392319"/>
              <a:chExt cx="1415134" cy="1415134"/>
            </a:xfrm>
          </p:grpSpPr>
          <p:pic>
            <p:nvPicPr>
              <p:cNvPr id="149" name="Picture 148" descr="805514-updated icons-06.png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85575" y="3392319"/>
                <a:ext cx="1415134" cy="1415134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50" name="Teardrop 149"/>
              <p:cNvSpPr/>
              <p:nvPr/>
            </p:nvSpPr>
            <p:spPr>
              <a:xfrm rot="8284678">
                <a:off x="6816241" y="3578475"/>
                <a:ext cx="645504" cy="694618"/>
              </a:xfrm>
              <a:prstGeom prst="teardrop">
                <a:avLst>
                  <a:gd name="adj" fmla="val 125137"/>
                </a:avLst>
              </a:prstGeom>
              <a:solidFill>
                <a:srgbClr val="123658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08000" tIns="0" rIns="10800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prstClr val="white"/>
                  </a:buClr>
                  <a:buSzPct val="100000"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51" name="Picture 150"/>
              <p:cNvPicPr>
                <a:picLocks noChangeAspect="1"/>
              </p:cNvPicPr>
              <p:nvPr/>
            </p:nvPicPr>
            <p:blipFill rotWithShape="1">
              <a:blip r:embed="rId5">
                <a:clrChange>
                  <a:clrFrom>
                    <a:srgbClr val="163854"/>
                  </a:clrFrom>
                  <a:clrTo>
                    <a:srgbClr val="163854">
                      <a:alpha val="0"/>
                    </a:srgbClr>
                  </a:clrTo>
                </a:clrChange>
              </a:blip>
              <a:srcRect l="63132" t="6572" r="19271" b="40095"/>
              <a:stretch/>
            </p:blipFill>
            <p:spPr>
              <a:xfrm>
                <a:off x="6849646" y="3646164"/>
                <a:ext cx="567976" cy="593408"/>
              </a:xfrm>
              <a:prstGeom prst="rect">
                <a:avLst/>
              </a:prstGeom>
            </p:spPr>
          </p:pic>
        </p:grpSp>
        <p:grpSp>
          <p:nvGrpSpPr>
            <p:cNvPr id="122" name="Group 121"/>
            <p:cNvGrpSpPr/>
            <p:nvPr/>
          </p:nvGrpSpPr>
          <p:grpSpPr>
            <a:xfrm>
              <a:off x="1608637" y="4411629"/>
              <a:ext cx="1330048" cy="1426863"/>
              <a:chOff x="1461742" y="3676560"/>
              <a:chExt cx="1330048" cy="1426863"/>
            </a:xfrm>
          </p:grpSpPr>
          <p:sp>
            <p:nvSpPr>
              <p:cNvPr id="135" name="Rectangle 134"/>
              <p:cNvSpPr/>
              <p:nvPr/>
            </p:nvSpPr>
            <p:spPr>
              <a:xfrm>
                <a:off x="1461742" y="4641758"/>
                <a:ext cx="1141067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MIL-STD-LVDC/MVDC</a:t>
                </a:r>
              </a:p>
            </p:txBody>
          </p:sp>
          <p:grpSp>
            <p:nvGrpSpPr>
              <p:cNvPr id="136" name="Gruppieren 4"/>
              <p:cNvGrpSpPr/>
              <p:nvPr/>
            </p:nvGrpSpPr>
            <p:grpSpPr>
              <a:xfrm flipH="1">
                <a:off x="1503019" y="3676560"/>
                <a:ext cx="1288771" cy="919931"/>
                <a:chOff x="5767861" y="1666884"/>
                <a:chExt cx="5393894" cy="3449126"/>
              </a:xfrm>
              <a:effectLst>
                <a:outerShdw blurRad="25400" dist="12700" dir="2700000" algn="tl" rotWithShape="0">
                  <a:prstClr val="black">
                    <a:alpha val="40000"/>
                  </a:prstClr>
                </a:outerShdw>
              </a:effectLst>
            </p:grpSpPr>
            <p:grpSp>
              <p:nvGrpSpPr>
                <p:cNvPr id="137" name="Group 4"/>
                <p:cNvGrpSpPr>
                  <a:grpSpLocks noChangeAspect="1"/>
                </p:cNvGrpSpPr>
                <p:nvPr/>
              </p:nvGrpSpPr>
              <p:grpSpPr bwMode="auto">
                <a:xfrm>
                  <a:off x="5767861" y="1666884"/>
                  <a:ext cx="5393894" cy="3449126"/>
                  <a:chOff x="-2245" y="-1085"/>
                  <a:chExt cx="10839" cy="6931"/>
                </a:xfrm>
                <a:solidFill>
                  <a:schemeClr val="accent2"/>
                </a:solidFill>
              </p:grpSpPr>
              <p:sp>
                <p:nvSpPr>
                  <p:cNvPr id="143" name="Freeform 5"/>
                  <p:cNvSpPr>
                    <a:spLocks noEditPoints="1"/>
                  </p:cNvSpPr>
                  <p:nvPr/>
                </p:nvSpPr>
                <p:spPr bwMode="auto">
                  <a:xfrm>
                    <a:off x="3181" y="-1085"/>
                    <a:ext cx="5413" cy="6931"/>
                  </a:xfrm>
                  <a:custGeom>
                    <a:avLst/>
                    <a:gdLst>
                      <a:gd name="T0" fmla="*/ 3962 w 3995"/>
                      <a:gd name="T1" fmla="*/ 1315 h 5128"/>
                      <a:gd name="T2" fmla="*/ 2673 w 3995"/>
                      <a:gd name="T3" fmla="*/ 39 h 5128"/>
                      <a:gd name="T4" fmla="*/ 2572 w 3995"/>
                      <a:gd name="T5" fmla="*/ 0 h 5128"/>
                      <a:gd name="T6" fmla="*/ 128 w 3995"/>
                      <a:gd name="T7" fmla="*/ 0 h 5128"/>
                      <a:gd name="T8" fmla="*/ 39 w 3995"/>
                      <a:gd name="T9" fmla="*/ 39 h 5128"/>
                      <a:gd name="T10" fmla="*/ 0 w 3995"/>
                      <a:gd name="T11" fmla="*/ 128 h 5128"/>
                      <a:gd name="T12" fmla="*/ 0 w 3995"/>
                      <a:gd name="T13" fmla="*/ 3862 h 5128"/>
                      <a:gd name="T14" fmla="*/ 0 w 3995"/>
                      <a:gd name="T15" fmla="*/ 3879 h 5128"/>
                      <a:gd name="T16" fmla="*/ 0 w 3995"/>
                      <a:gd name="T17" fmla="*/ 4967 h 5128"/>
                      <a:gd name="T18" fmla="*/ 39 w 3995"/>
                      <a:gd name="T19" fmla="*/ 5078 h 5128"/>
                      <a:gd name="T20" fmla="*/ 128 w 3995"/>
                      <a:gd name="T21" fmla="*/ 5128 h 5128"/>
                      <a:gd name="T22" fmla="*/ 3861 w 3995"/>
                      <a:gd name="T23" fmla="*/ 5128 h 5128"/>
                      <a:gd name="T24" fmla="*/ 3962 w 3995"/>
                      <a:gd name="T25" fmla="*/ 5078 h 5128"/>
                      <a:gd name="T26" fmla="*/ 3995 w 3995"/>
                      <a:gd name="T27" fmla="*/ 4967 h 5128"/>
                      <a:gd name="T28" fmla="*/ 3995 w 3995"/>
                      <a:gd name="T29" fmla="*/ 1415 h 5128"/>
                      <a:gd name="T30" fmla="*/ 3962 w 3995"/>
                      <a:gd name="T31" fmla="*/ 1315 h 5128"/>
                      <a:gd name="T32" fmla="*/ 3727 w 3995"/>
                      <a:gd name="T33" fmla="*/ 4839 h 5128"/>
                      <a:gd name="T34" fmla="*/ 268 w 3995"/>
                      <a:gd name="T35" fmla="*/ 4839 h 5128"/>
                      <a:gd name="T36" fmla="*/ 268 w 3995"/>
                      <a:gd name="T37" fmla="*/ 3879 h 5128"/>
                      <a:gd name="T38" fmla="*/ 268 w 3995"/>
                      <a:gd name="T39" fmla="*/ 3862 h 5128"/>
                      <a:gd name="T40" fmla="*/ 268 w 3995"/>
                      <a:gd name="T41" fmla="*/ 267 h 5128"/>
                      <a:gd name="T42" fmla="*/ 2433 w 3995"/>
                      <a:gd name="T43" fmla="*/ 267 h 5128"/>
                      <a:gd name="T44" fmla="*/ 2433 w 3995"/>
                      <a:gd name="T45" fmla="*/ 1415 h 5128"/>
                      <a:gd name="T46" fmla="*/ 2472 w 3995"/>
                      <a:gd name="T47" fmla="*/ 1510 h 5128"/>
                      <a:gd name="T48" fmla="*/ 2572 w 3995"/>
                      <a:gd name="T49" fmla="*/ 1554 h 5128"/>
                      <a:gd name="T50" fmla="*/ 3727 w 3995"/>
                      <a:gd name="T51" fmla="*/ 1554 h 5128"/>
                      <a:gd name="T52" fmla="*/ 3727 w 3995"/>
                      <a:gd name="T53" fmla="*/ 4839 h 51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</a:cxnLst>
                    <a:rect l="0" t="0" r="r" b="b"/>
                    <a:pathLst>
                      <a:path w="3995" h="5128">
                        <a:moveTo>
                          <a:pt x="3962" y="1315"/>
                        </a:moveTo>
                        <a:cubicBezTo>
                          <a:pt x="3962" y="1315"/>
                          <a:pt x="3962" y="1321"/>
                          <a:pt x="2673" y="39"/>
                        </a:cubicBezTo>
                        <a:cubicBezTo>
                          <a:pt x="2645" y="6"/>
                          <a:pt x="2611" y="0"/>
                          <a:pt x="2572" y="0"/>
                        </a:cubicBezTo>
                        <a:cubicBezTo>
                          <a:pt x="2572" y="0"/>
                          <a:pt x="2572" y="0"/>
                          <a:pt x="128" y="0"/>
                        </a:cubicBezTo>
                        <a:cubicBezTo>
                          <a:pt x="101" y="0"/>
                          <a:pt x="67" y="6"/>
                          <a:pt x="39" y="39"/>
                        </a:cubicBezTo>
                        <a:cubicBezTo>
                          <a:pt x="11" y="61"/>
                          <a:pt x="0" y="89"/>
                          <a:pt x="0" y="128"/>
                        </a:cubicBezTo>
                        <a:cubicBezTo>
                          <a:pt x="0" y="128"/>
                          <a:pt x="0" y="128"/>
                          <a:pt x="0" y="3862"/>
                        </a:cubicBezTo>
                        <a:cubicBezTo>
                          <a:pt x="0" y="3862"/>
                          <a:pt x="0" y="3862"/>
                          <a:pt x="0" y="3879"/>
                        </a:cubicBezTo>
                        <a:cubicBezTo>
                          <a:pt x="0" y="3879"/>
                          <a:pt x="0" y="3879"/>
                          <a:pt x="0" y="4967"/>
                        </a:cubicBezTo>
                        <a:cubicBezTo>
                          <a:pt x="0" y="5005"/>
                          <a:pt x="11" y="5050"/>
                          <a:pt x="39" y="5078"/>
                        </a:cubicBezTo>
                        <a:cubicBezTo>
                          <a:pt x="67" y="5105"/>
                          <a:pt x="101" y="5128"/>
                          <a:pt x="128" y="5128"/>
                        </a:cubicBezTo>
                        <a:cubicBezTo>
                          <a:pt x="128" y="5128"/>
                          <a:pt x="128" y="5128"/>
                          <a:pt x="3861" y="5128"/>
                        </a:cubicBezTo>
                        <a:cubicBezTo>
                          <a:pt x="3906" y="5128"/>
                          <a:pt x="3934" y="5105"/>
                          <a:pt x="3962" y="5078"/>
                        </a:cubicBezTo>
                        <a:cubicBezTo>
                          <a:pt x="3989" y="5050"/>
                          <a:pt x="3995" y="5005"/>
                          <a:pt x="3995" y="4967"/>
                        </a:cubicBezTo>
                        <a:cubicBezTo>
                          <a:pt x="3995" y="4967"/>
                          <a:pt x="3995" y="1632"/>
                          <a:pt x="3995" y="1415"/>
                        </a:cubicBezTo>
                        <a:cubicBezTo>
                          <a:pt x="3995" y="1376"/>
                          <a:pt x="3989" y="1343"/>
                          <a:pt x="3962" y="1315"/>
                        </a:cubicBezTo>
                        <a:close/>
                        <a:moveTo>
                          <a:pt x="3727" y="4839"/>
                        </a:moveTo>
                        <a:cubicBezTo>
                          <a:pt x="3727" y="4839"/>
                          <a:pt x="3727" y="4839"/>
                          <a:pt x="268" y="4839"/>
                        </a:cubicBezTo>
                        <a:cubicBezTo>
                          <a:pt x="268" y="4839"/>
                          <a:pt x="268" y="4828"/>
                          <a:pt x="268" y="3879"/>
                        </a:cubicBezTo>
                        <a:cubicBezTo>
                          <a:pt x="268" y="3879"/>
                          <a:pt x="268" y="3879"/>
                          <a:pt x="268" y="3862"/>
                        </a:cubicBezTo>
                        <a:cubicBezTo>
                          <a:pt x="268" y="3862"/>
                          <a:pt x="268" y="3862"/>
                          <a:pt x="268" y="267"/>
                        </a:cubicBezTo>
                        <a:cubicBezTo>
                          <a:pt x="268" y="267"/>
                          <a:pt x="268" y="267"/>
                          <a:pt x="2433" y="267"/>
                        </a:cubicBezTo>
                        <a:cubicBezTo>
                          <a:pt x="2433" y="267"/>
                          <a:pt x="2433" y="255"/>
                          <a:pt x="2433" y="1415"/>
                        </a:cubicBezTo>
                        <a:cubicBezTo>
                          <a:pt x="2433" y="1454"/>
                          <a:pt x="2444" y="1482"/>
                          <a:pt x="2472" y="1510"/>
                        </a:cubicBezTo>
                        <a:cubicBezTo>
                          <a:pt x="2500" y="1543"/>
                          <a:pt x="2533" y="1554"/>
                          <a:pt x="2572" y="1554"/>
                        </a:cubicBezTo>
                        <a:cubicBezTo>
                          <a:pt x="2572" y="1554"/>
                          <a:pt x="2567" y="1554"/>
                          <a:pt x="3727" y="1554"/>
                        </a:cubicBezTo>
                        <a:cubicBezTo>
                          <a:pt x="3727" y="1554"/>
                          <a:pt x="3727" y="4728"/>
                          <a:pt x="3727" y="4839"/>
                        </a:cubicBezTo>
                        <a:close/>
                      </a:path>
                    </a:pathLst>
                  </a:custGeom>
                  <a:solidFill>
                    <a:srgbClr val="123658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44" name="Freeform 6"/>
                  <p:cNvSpPr>
                    <a:spLocks noEditPoints="1"/>
                  </p:cNvSpPr>
                  <p:nvPr/>
                </p:nvSpPr>
                <p:spPr bwMode="auto">
                  <a:xfrm>
                    <a:off x="-2245" y="506"/>
                    <a:ext cx="9901" cy="1370"/>
                  </a:xfrm>
                  <a:custGeom>
                    <a:avLst/>
                    <a:gdLst>
                      <a:gd name="T0" fmla="*/ 7154 w 7308"/>
                      <a:gd name="T1" fmla="*/ 471 h 1014"/>
                      <a:gd name="T2" fmla="*/ 2814 w 7308"/>
                      <a:gd name="T3" fmla="*/ 471 h 1014"/>
                      <a:gd name="T4" fmla="*/ 2378 w 7308"/>
                      <a:gd name="T5" fmla="*/ 41 h 1014"/>
                      <a:gd name="T6" fmla="*/ 2312 w 7308"/>
                      <a:gd name="T7" fmla="*/ 11 h 1014"/>
                      <a:gd name="T8" fmla="*/ 2242 w 7308"/>
                      <a:gd name="T9" fmla="*/ 3 h 1014"/>
                      <a:gd name="T10" fmla="*/ 1562 w 7308"/>
                      <a:gd name="T11" fmla="*/ 3 h 1014"/>
                      <a:gd name="T12" fmla="*/ 1472 w 7308"/>
                      <a:gd name="T13" fmla="*/ 26 h 1014"/>
                      <a:gd name="T14" fmla="*/ 1436 w 7308"/>
                      <a:gd name="T15" fmla="*/ 49 h 1014"/>
                      <a:gd name="T16" fmla="*/ 1010 w 7308"/>
                      <a:gd name="T17" fmla="*/ 471 h 1014"/>
                      <a:gd name="T18" fmla="*/ 721 w 7308"/>
                      <a:gd name="T19" fmla="*/ 471 h 1014"/>
                      <a:gd name="T20" fmla="*/ 377 w 7308"/>
                      <a:gd name="T21" fmla="*/ 254 h 1014"/>
                      <a:gd name="T22" fmla="*/ 0 w 7308"/>
                      <a:gd name="T23" fmla="*/ 634 h 1014"/>
                      <a:gd name="T24" fmla="*/ 377 w 7308"/>
                      <a:gd name="T25" fmla="*/ 1014 h 1014"/>
                      <a:gd name="T26" fmla="*/ 721 w 7308"/>
                      <a:gd name="T27" fmla="*/ 795 h 1014"/>
                      <a:gd name="T28" fmla="*/ 1070 w 7308"/>
                      <a:gd name="T29" fmla="*/ 795 h 1014"/>
                      <a:gd name="T30" fmla="*/ 1198 w 7308"/>
                      <a:gd name="T31" fmla="*/ 721 h 1014"/>
                      <a:gd name="T32" fmla="*/ 1620 w 7308"/>
                      <a:gd name="T33" fmla="*/ 299 h 1014"/>
                      <a:gd name="T34" fmla="*/ 2194 w 7308"/>
                      <a:gd name="T35" fmla="*/ 299 h 1014"/>
                      <a:gd name="T36" fmla="*/ 2641 w 7308"/>
                      <a:gd name="T37" fmla="*/ 748 h 1014"/>
                      <a:gd name="T38" fmla="*/ 2750 w 7308"/>
                      <a:gd name="T39" fmla="*/ 795 h 1014"/>
                      <a:gd name="T40" fmla="*/ 2751 w 7308"/>
                      <a:gd name="T41" fmla="*/ 795 h 1014"/>
                      <a:gd name="T42" fmla="*/ 7154 w 7308"/>
                      <a:gd name="T43" fmla="*/ 795 h 1014"/>
                      <a:gd name="T44" fmla="*/ 7308 w 7308"/>
                      <a:gd name="T45" fmla="*/ 633 h 1014"/>
                      <a:gd name="T46" fmla="*/ 7154 w 7308"/>
                      <a:gd name="T47" fmla="*/ 471 h 1014"/>
                      <a:gd name="T48" fmla="*/ 377 w 7308"/>
                      <a:gd name="T49" fmla="*/ 811 h 1014"/>
                      <a:gd name="T50" fmla="*/ 202 w 7308"/>
                      <a:gd name="T51" fmla="*/ 636 h 1014"/>
                      <a:gd name="T52" fmla="*/ 377 w 7308"/>
                      <a:gd name="T53" fmla="*/ 461 h 1014"/>
                      <a:gd name="T54" fmla="*/ 552 w 7308"/>
                      <a:gd name="T55" fmla="*/ 636 h 1014"/>
                      <a:gd name="T56" fmla="*/ 377 w 7308"/>
                      <a:gd name="T57" fmla="*/ 811 h 10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7308" h="1014">
                        <a:moveTo>
                          <a:pt x="7154" y="471"/>
                        </a:moveTo>
                        <a:cubicBezTo>
                          <a:pt x="2814" y="471"/>
                          <a:pt x="2814" y="471"/>
                          <a:pt x="2814" y="471"/>
                        </a:cubicBezTo>
                        <a:cubicBezTo>
                          <a:pt x="2378" y="41"/>
                          <a:pt x="2378" y="41"/>
                          <a:pt x="2378" y="41"/>
                        </a:cubicBezTo>
                        <a:cubicBezTo>
                          <a:pt x="2359" y="22"/>
                          <a:pt x="2337" y="18"/>
                          <a:pt x="2312" y="11"/>
                        </a:cubicBezTo>
                        <a:cubicBezTo>
                          <a:pt x="2291" y="0"/>
                          <a:pt x="2267" y="3"/>
                          <a:pt x="2242" y="3"/>
                        </a:cubicBezTo>
                        <a:cubicBezTo>
                          <a:pt x="1562" y="3"/>
                          <a:pt x="1562" y="3"/>
                          <a:pt x="1562" y="3"/>
                        </a:cubicBezTo>
                        <a:cubicBezTo>
                          <a:pt x="1528" y="3"/>
                          <a:pt x="1497" y="8"/>
                          <a:pt x="1472" y="26"/>
                        </a:cubicBezTo>
                        <a:cubicBezTo>
                          <a:pt x="1459" y="33"/>
                          <a:pt x="1447" y="38"/>
                          <a:pt x="1436" y="49"/>
                        </a:cubicBezTo>
                        <a:cubicBezTo>
                          <a:pt x="1010" y="471"/>
                          <a:pt x="1010" y="471"/>
                          <a:pt x="1010" y="471"/>
                        </a:cubicBezTo>
                        <a:cubicBezTo>
                          <a:pt x="721" y="471"/>
                          <a:pt x="721" y="471"/>
                          <a:pt x="721" y="471"/>
                        </a:cubicBezTo>
                        <a:cubicBezTo>
                          <a:pt x="662" y="347"/>
                          <a:pt x="530" y="254"/>
                          <a:pt x="377" y="254"/>
                        </a:cubicBezTo>
                        <a:cubicBezTo>
                          <a:pt x="169" y="254"/>
                          <a:pt x="0" y="425"/>
                          <a:pt x="0" y="634"/>
                        </a:cubicBezTo>
                        <a:cubicBezTo>
                          <a:pt x="0" y="842"/>
                          <a:pt x="169" y="1014"/>
                          <a:pt x="377" y="1014"/>
                        </a:cubicBezTo>
                        <a:cubicBezTo>
                          <a:pt x="530" y="1014"/>
                          <a:pt x="662" y="919"/>
                          <a:pt x="721" y="795"/>
                        </a:cubicBezTo>
                        <a:cubicBezTo>
                          <a:pt x="1070" y="795"/>
                          <a:pt x="1070" y="795"/>
                          <a:pt x="1070" y="795"/>
                        </a:cubicBezTo>
                        <a:cubicBezTo>
                          <a:pt x="1123" y="795"/>
                          <a:pt x="1170" y="765"/>
                          <a:pt x="1198" y="721"/>
                        </a:cubicBezTo>
                        <a:cubicBezTo>
                          <a:pt x="1620" y="299"/>
                          <a:pt x="1620" y="299"/>
                          <a:pt x="1620" y="299"/>
                        </a:cubicBezTo>
                        <a:cubicBezTo>
                          <a:pt x="2194" y="299"/>
                          <a:pt x="2194" y="299"/>
                          <a:pt x="2194" y="299"/>
                        </a:cubicBezTo>
                        <a:cubicBezTo>
                          <a:pt x="2641" y="748"/>
                          <a:pt x="2641" y="748"/>
                          <a:pt x="2641" y="748"/>
                        </a:cubicBezTo>
                        <a:cubicBezTo>
                          <a:pt x="2671" y="778"/>
                          <a:pt x="2711" y="795"/>
                          <a:pt x="2750" y="795"/>
                        </a:cubicBezTo>
                        <a:cubicBezTo>
                          <a:pt x="2751" y="795"/>
                          <a:pt x="2751" y="795"/>
                          <a:pt x="2751" y="795"/>
                        </a:cubicBezTo>
                        <a:cubicBezTo>
                          <a:pt x="7154" y="795"/>
                          <a:pt x="7154" y="795"/>
                          <a:pt x="7154" y="795"/>
                        </a:cubicBezTo>
                        <a:cubicBezTo>
                          <a:pt x="7239" y="795"/>
                          <a:pt x="7308" y="718"/>
                          <a:pt x="7308" y="633"/>
                        </a:cubicBezTo>
                        <a:cubicBezTo>
                          <a:pt x="7308" y="548"/>
                          <a:pt x="7239" y="471"/>
                          <a:pt x="7154" y="471"/>
                        </a:cubicBezTo>
                        <a:close/>
                        <a:moveTo>
                          <a:pt x="377" y="811"/>
                        </a:moveTo>
                        <a:cubicBezTo>
                          <a:pt x="280" y="811"/>
                          <a:pt x="202" y="733"/>
                          <a:pt x="202" y="636"/>
                        </a:cubicBezTo>
                        <a:cubicBezTo>
                          <a:pt x="202" y="540"/>
                          <a:pt x="280" y="461"/>
                          <a:pt x="377" y="461"/>
                        </a:cubicBezTo>
                        <a:cubicBezTo>
                          <a:pt x="474" y="461"/>
                          <a:pt x="552" y="540"/>
                          <a:pt x="552" y="636"/>
                        </a:cubicBezTo>
                        <a:cubicBezTo>
                          <a:pt x="552" y="733"/>
                          <a:pt x="474" y="811"/>
                          <a:pt x="377" y="811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9525">
                    <a:noFill/>
                    <a:round/>
                    <a:headEnd/>
                    <a:tailEnd/>
                  </a:ln>
                  <a:ex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45" name="Freeform 7"/>
                  <p:cNvSpPr>
                    <a:spLocks noEditPoints="1"/>
                  </p:cNvSpPr>
                  <p:nvPr/>
                </p:nvSpPr>
                <p:spPr bwMode="auto">
                  <a:xfrm>
                    <a:off x="-634" y="3316"/>
                    <a:ext cx="8290" cy="1382"/>
                  </a:xfrm>
                  <a:custGeom>
                    <a:avLst/>
                    <a:gdLst>
                      <a:gd name="T0" fmla="*/ 5965 w 6119"/>
                      <a:gd name="T1" fmla="*/ 0 h 1023"/>
                      <a:gd name="T2" fmla="*/ 1562 w 6119"/>
                      <a:gd name="T3" fmla="*/ 0 h 1023"/>
                      <a:gd name="T4" fmla="*/ 1438 w 6119"/>
                      <a:gd name="T5" fmla="*/ 65 h 1023"/>
                      <a:gd name="T6" fmla="*/ 1009 w 6119"/>
                      <a:gd name="T7" fmla="*/ 496 h 1023"/>
                      <a:gd name="T8" fmla="*/ 726 w 6119"/>
                      <a:gd name="T9" fmla="*/ 496 h 1023"/>
                      <a:gd name="T10" fmla="*/ 377 w 6119"/>
                      <a:gd name="T11" fmla="*/ 264 h 1023"/>
                      <a:gd name="T12" fmla="*/ 0 w 6119"/>
                      <a:gd name="T13" fmla="*/ 643 h 1023"/>
                      <a:gd name="T14" fmla="*/ 377 w 6119"/>
                      <a:gd name="T15" fmla="*/ 1023 h 1023"/>
                      <a:gd name="T16" fmla="*/ 715 w 6119"/>
                      <a:gd name="T17" fmla="*/ 816 h 1023"/>
                      <a:gd name="T18" fmla="*/ 1070 w 6119"/>
                      <a:gd name="T19" fmla="*/ 816 h 1023"/>
                      <a:gd name="T20" fmla="*/ 1198 w 6119"/>
                      <a:gd name="T21" fmla="*/ 748 h 1023"/>
                      <a:gd name="T22" fmla="*/ 1629 w 6119"/>
                      <a:gd name="T23" fmla="*/ 324 h 1023"/>
                      <a:gd name="T24" fmla="*/ 5965 w 6119"/>
                      <a:gd name="T25" fmla="*/ 324 h 1023"/>
                      <a:gd name="T26" fmla="*/ 6119 w 6119"/>
                      <a:gd name="T27" fmla="*/ 162 h 1023"/>
                      <a:gd name="T28" fmla="*/ 5965 w 6119"/>
                      <a:gd name="T29" fmla="*/ 0 h 1023"/>
                      <a:gd name="T30" fmla="*/ 377 w 6119"/>
                      <a:gd name="T31" fmla="*/ 819 h 1023"/>
                      <a:gd name="T32" fmla="*/ 202 w 6119"/>
                      <a:gd name="T33" fmla="*/ 644 h 1023"/>
                      <a:gd name="T34" fmla="*/ 377 w 6119"/>
                      <a:gd name="T35" fmla="*/ 470 h 1023"/>
                      <a:gd name="T36" fmla="*/ 552 w 6119"/>
                      <a:gd name="T37" fmla="*/ 644 h 1023"/>
                      <a:gd name="T38" fmla="*/ 377 w 6119"/>
                      <a:gd name="T39" fmla="*/ 819 h 10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6119" h="1023">
                        <a:moveTo>
                          <a:pt x="5965" y="0"/>
                        </a:moveTo>
                        <a:cubicBezTo>
                          <a:pt x="1562" y="0"/>
                          <a:pt x="1562" y="0"/>
                          <a:pt x="1562" y="0"/>
                        </a:cubicBezTo>
                        <a:cubicBezTo>
                          <a:pt x="1511" y="0"/>
                          <a:pt x="1466" y="27"/>
                          <a:pt x="1438" y="65"/>
                        </a:cubicBezTo>
                        <a:cubicBezTo>
                          <a:pt x="1009" y="496"/>
                          <a:pt x="1009" y="496"/>
                          <a:pt x="1009" y="496"/>
                        </a:cubicBezTo>
                        <a:cubicBezTo>
                          <a:pt x="726" y="496"/>
                          <a:pt x="726" y="496"/>
                          <a:pt x="726" y="496"/>
                        </a:cubicBezTo>
                        <a:cubicBezTo>
                          <a:pt x="670" y="372"/>
                          <a:pt x="535" y="264"/>
                          <a:pt x="377" y="264"/>
                        </a:cubicBezTo>
                        <a:cubicBezTo>
                          <a:pt x="169" y="264"/>
                          <a:pt x="0" y="434"/>
                          <a:pt x="0" y="643"/>
                        </a:cubicBezTo>
                        <a:cubicBezTo>
                          <a:pt x="0" y="851"/>
                          <a:pt x="169" y="1023"/>
                          <a:pt x="377" y="1023"/>
                        </a:cubicBezTo>
                        <a:cubicBezTo>
                          <a:pt x="525" y="1023"/>
                          <a:pt x="653" y="940"/>
                          <a:pt x="715" y="816"/>
                        </a:cubicBezTo>
                        <a:cubicBezTo>
                          <a:pt x="1070" y="816"/>
                          <a:pt x="1070" y="816"/>
                          <a:pt x="1070" y="816"/>
                        </a:cubicBezTo>
                        <a:cubicBezTo>
                          <a:pt x="1123" y="816"/>
                          <a:pt x="1171" y="792"/>
                          <a:pt x="1198" y="748"/>
                        </a:cubicBezTo>
                        <a:cubicBezTo>
                          <a:pt x="1629" y="324"/>
                          <a:pt x="1629" y="324"/>
                          <a:pt x="1629" y="324"/>
                        </a:cubicBezTo>
                        <a:cubicBezTo>
                          <a:pt x="5965" y="324"/>
                          <a:pt x="5965" y="324"/>
                          <a:pt x="5965" y="324"/>
                        </a:cubicBezTo>
                        <a:cubicBezTo>
                          <a:pt x="6050" y="324"/>
                          <a:pt x="6119" y="247"/>
                          <a:pt x="6119" y="162"/>
                        </a:cubicBezTo>
                        <a:cubicBezTo>
                          <a:pt x="6119" y="77"/>
                          <a:pt x="6050" y="0"/>
                          <a:pt x="5965" y="0"/>
                        </a:cubicBezTo>
                        <a:close/>
                        <a:moveTo>
                          <a:pt x="377" y="819"/>
                        </a:moveTo>
                        <a:cubicBezTo>
                          <a:pt x="281" y="819"/>
                          <a:pt x="202" y="741"/>
                          <a:pt x="202" y="644"/>
                        </a:cubicBezTo>
                        <a:cubicBezTo>
                          <a:pt x="202" y="548"/>
                          <a:pt x="281" y="470"/>
                          <a:pt x="377" y="470"/>
                        </a:cubicBezTo>
                        <a:cubicBezTo>
                          <a:pt x="474" y="470"/>
                          <a:pt x="552" y="548"/>
                          <a:pt x="552" y="644"/>
                        </a:cubicBezTo>
                        <a:cubicBezTo>
                          <a:pt x="552" y="741"/>
                          <a:pt x="474" y="819"/>
                          <a:pt x="377" y="819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46" name="Freeform 8"/>
                  <p:cNvSpPr>
                    <a:spLocks noEditPoints="1"/>
                  </p:cNvSpPr>
                  <p:nvPr/>
                </p:nvSpPr>
                <p:spPr bwMode="auto">
                  <a:xfrm>
                    <a:off x="1474" y="-387"/>
                    <a:ext cx="4674" cy="1347"/>
                  </a:xfrm>
                  <a:custGeom>
                    <a:avLst/>
                    <a:gdLst>
                      <a:gd name="T0" fmla="*/ 3296 w 3450"/>
                      <a:gd name="T1" fmla="*/ 339 h 996"/>
                      <a:gd name="T2" fmla="*/ 964 w 3450"/>
                      <a:gd name="T3" fmla="*/ 339 h 996"/>
                      <a:gd name="T4" fmla="*/ 494 w 3450"/>
                      <a:gd name="T5" fmla="*/ 0 h 996"/>
                      <a:gd name="T6" fmla="*/ 0 w 3450"/>
                      <a:gd name="T7" fmla="*/ 495 h 996"/>
                      <a:gd name="T8" fmla="*/ 494 w 3450"/>
                      <a:gd name="T9" fmla="*/ 996 h 996"/>
                      <a:gd name="T10" fmla="*/ 964 w 3450"/>
                      <a:gd name="T11" fmla="*/ 663 h 996"/>
                      <a:gd name="T12" fmla="*/ 3296 w 3450"/>
                      <a:gd name="T13" fmla="*/ 663 h 996"/>
                      <a:gd name="T14" fmla="*/ 3450 w 3450"/>
                      <a:gd name="T15" fmla="*/ 501 h 996"/>
                      <a:gd name="T16" fmla="*/ 3296 w 3450"/>
                      <a:gd name="T17" fmla="*/ 339 h 996"/>
                      <a:gd name="T18" fmla="*/ 494 w 3450"/>
                      <a:gd name="T19" fmla="*/ 771 h 996"/>
                      <a:gd name="T20" fmla="*/ 222 w 3450"/>
                      <a:gd name="T21" fmla="*/ 499 h 996"/>
                      <a:gd name="T22" fmla="*/ 494 w 3450"/>
                      <a:gd name="T23" fmla="*/ 226 h 996"/>
                      <a:gd name="T24" fmla="*/ 766 w 3450"/>
                      <a:gd name="T25" fmla="*/ 499 h 996"/>
                      <a:gd name="T26" fmla="*/ 494 w 3450"/>
                      <a:gd name="T27" fmla="*/ 771 h 9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3450" h="996">
                        <a:moveTo>
                          <a:pt x="3296" y="339"/>
                        </a:moveTo>
                        <a:cubicBezTo>
                          <a:pt x="964" y="339"/>
                          <a:pt x="964" y="339"/>
                          <a:pt x="964" y="339"/>
                        </a:cubicBezTo>
                        <a:cubicBezTo>
                          <a:pt x="899" y="143"/>
                          <a:pt x="713" y="0"/>
                          <a:pt x="494" y="0"/>
                        </a:cubicBezTo>
                        <a:cubicBezTo>
                          <a:pt x="221" y="0"/>
                          <a:pt x="0" y="222"/>
                          <a:pt x="0" y="495"/>
                        </a:cubicBezTo>
                        <a:cubicBezTo>
                          <a:pt x="0" y="768"/>
                          <a:pt x="221" y="996"/>
                          <a:pt x="494" y="996"/>
                        </a:cubicBezTo>
                        <a:cubicBezTo>
                          <a:pt x="713" y="996"/>
                          <a:pt x="899" y="835"/>
                          <a:pt x="964" y="663"/>
                        </a:cubicBezTo>
                        <a:cubicBezTo>
                          <a:pt x="3296" y="663"/>
                          <a:pt x="3296" y="663"/>
                          <a:pt x="3296" y="663"/>
                        </a:cubicBezTo>
                        <a:cubicBezTo>
                          <a:pt x="3381" y="663"/>
                          <a:pt x="3450" y="586"/>
                          <a:pt x="3450" y="501"/>
                        </a:cubicBezTo>
                        <a:cubicBezTo>
                          <a:pt x="3450" y="416"/>
                          <a:pt x="3381" y="339"/>
                          <a:pt x="3296" y="339"/>
                        </a:cubicBezTo>
                        <a:close/>
                        <a:moveTo>
                          <a:pt x="494" y="771"/>
                        </a:moveTo>
                        <a:cubicBezTo>
                          <a:pt x="343" y="771"/>
                          <a:pt x="222" y="649"/>
                          <a:pt x="222" y="499"/>
                        </a:cubicBezTo>
                        <a:cubicBezTo>
                          <a:pt x="222" y="348"/>
                          <a:pt x="343" y="226"/>
                          <a:pt x="494" y="226"/>
                        </a:cubicBezTo>
                        <a:cubicBezTo>
                          <a:pt x="644" y="226"/>
                          <a:pt x="766" y="348"/>
                          <a:pt x="766" y="499"/>
                        </a:cubicBezTo>
                        <a:cubicBezTo>
                          <a:pt x="766" y="649"/>
                          <a:pt x="644" y="771"/>
                          <a:pt x="494" y="771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9525">
                    <a:noFill/>
                    <a:round/>
                    <a:headEnd/>
                    <a:tailEnd/>
                  </a:ln>
                  <a:ex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47" name="Freeform 9"/>
                  <p:cNvSpPr>
                    <a:spLocks noEditPoints="1"/>
                  </p:cNvSpPr>
                  <p:nvPr/>
                </p:nvSpPr>
                <p:spPr bwMode="auto">
                  <a:xfrm>
                    <a:off x="1429" y="3906"/>
                    <a:ext cx="6227" cy="1418"/>
                  </a:xfrm>
                  <a:custGeom>
                    <a:avLst/>
                    <a:gdLst>
                      <a:gd name="T0" fmla="*/ 4442 w 4596"/>
                      <a:gd name="T1" fmla="*/ 379 h 1049"/>
                      <a:gd name="T2" fmla="*/ 997 w 4596"/>
                      <a:gd name="T3" fmla="*/ 379 h 1049"/>
                      <a:gd name="T4" fmla="*/ 596 w 4596"/>
                      <a:gd name="T5" fmla="*/ 38 h 1049"/>
                      <a:gd name="T6" fmla="*/ 37 w 4596"/>
                      <a:gd name="T7" fmla="*/ 457 h 1049"/>
                      <a:gd name="T8" fmla="*/ 459 w 4596"/>
                      <a:gd name="T9" fmla="*/ 1015 h 1049"/>
                      <a:gd name="T10" fmla="*/ 997 w 4596"/>
                      <a:gd name="T11" fmla="*/ 679 h 1049"/>
                      <a:gd name="T12" fmla="*/ 4442 w 4596"/>
                      <a:gd name="T13" fmla="*/ 679 h 1049"/>
                      <a:gd name="T14" fmla="*/ 4596 w 4596"/>
                      <a:gd name="T15" fmla="*/ 529 h 1049"/>
                      <a:gd name="T16" fmla="*/ 4442 w 4596"/>
                      <a:gd name="T17" fmla="*/ 379 h 1049"/>
                      <a:gd name="T18" fmla="*/ 527 w 4596"/>
                      <a:gd name="T19" fmla="*/ 799 h 1049"/>
                      <a:gd name="T20" fmla="*/ 255 w 4596"/>
                      <a:gd name="T21" fmla="*/ 527 h 1049"/>
                      <a:gd name="T22" fmla="*/ 527 w 4596"/>
                      <a:gd name="T23" fmla="*/ 254 h 1049"/>
                      <a:gd name="T24" fmla="*/ 799 w 4596"/>
                      <a:gd name="T25" fmla="*/ 527 h 1049"/>
                      <a:gd name="T26" fmla="*/ 527 w 4596"/>
                      <a:gd name="T27" fmla="*/ 799 h 10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4596" h="1049">
                        <a:moveTo>
                          <a:pt x="4442" y="379"/>
                        </a:moveTo>
                        <a:cubicBezTo>
                          <a:pt x="997" y="379"/>
                          <a:pt x="997" y="379"/>
                          <a:pt x="997" y="379"/>
                        </a:cubicBezTo>
                        <a:cubicBezTo>
                          <a:pt x="940" y="183"/>
                          <a:pt x="789" y="65"/>
                          <a:pt x="596" y="38"/>
                        </a:cubicBezTo>
                        <a:cubicBezTo>
                          <a:pt x="325" y="0"/>
                          <a:pt x="75" y="186"/>
                          <a:pt x="37" y="457"/>
                        </a:cubicBezTo>
                        <a:cubicBezTo>
                          <a:pt x="0" y="728"/>
                          <a:pt x="188" y="977"/>
                          <a:pt x="459" y="1015"/>
                        </a:cubicBezTo>
                        <a:cubicBezTo>
                          <a:pt x="700" y="1049"/>
                          <a:pt x="924" y="899"/>
                          <a:pt x="997" y="679"/>
                        </a:cubicBezTo>
                        <a:cubicBezTo>
                          <a:pt x="4442" y="679"/>
                          <a:pt x="4442" y="679"/>
                          <a:pt x="4442" y="679"/>
                        </a:cubicBezTo>
                        <a:cubicBezTo>
                          <a:pt x="4527" y="679"/>
                          <a:pt x="4596" y="614"/>
                          <a:pt x="4596" y="529"/>
                        </a:cubicBezTo>
                        <a:cubicBezTo>
                          <a:pt x="4596" y="444"/>
                          <a:pt x="4527" y="379"/>
                          <a:pt x="4442" y="379"/>
                        </a:cubicBezTo>
                        <a:close/>
                        <a:moveTo>
                          <a:pt x="527" y="799"/>
                        </a:moveTo>
                        <a:cubicBezTo>
                          <a:pt x="376" y="799"/>
                          <a:pt x="255" y="677"/>
                          <a:pt x="255" y="527"/>
                        </a:cubicBezTo>
                        <a:cubicBezTo>
                          <a:pt x="255" y="376"/>
                          <a:pt x="376" y="254"/>
                          <a:pt x="527" y="254"/>
                        </a:cubicBezTo>
                        <a:cubicBezTo>
                          <a:pt x="677" y="254"/>
                          <a:pt x="799" y="376"/>
                          <a:pt x="799" y="527"/>
                        </a:cubicBezTo>
                        <a:cubicBezTo>
                          <a:pt x="799" y="677"/>
                          <a:pt x="677" y="799"/>
                          <a:pt x="527" y="799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48" name="Freeform 10"/>
                  <p:cNvSpPr>
                    <a:spLocks noEditPoints="1"/>
                  </p:cNvSpPr>
                  <p:nvPr/>
                </p:nvSpPr>
                <p:spPr bwMode="auto">
                  <a:xfrm>
                    <a:off x="-186" y="1757"/>
                    <a:ext cx="7842" cy="1332"/>
                  </a:xfrm>
                  <a:custGeom>
                    <a:avLst/>
                    <a:gdLst>
                      <a:gd name="T0" fmla="*/ 5634 w 5788"/>
                      <a:gd name="T1" fmla="*/ 361 h 985"/>
                      <a:gd name="T2" fmla="*/ 970 w 5788"/>
                      <a:gd name="T3" fmla="*/ 361 h 985"/>
                      <a:gd name="T4" fmla="*/ 495 w 5788"/>
                      <a:gd name="T5" fmla="*/ 0 h 985"/>
                      <a:gd name="T6" fmla="*/ 0 w 5788"/>
                      <a:gd name="T7" fmla="*/ 494 h 985"/>
                      <a:gd name="T8" fmla="*/ 495 w 5788"/>
                      <a:gd name="T9" fmla="*/ 985 h 985"/>
                      <a:gd name="T10" fmla="*/ 958 w 5788"/>
                      <a:gd name="T11" fmla="*/ 661 h 985"/>
                      <a:gd name="T12" fmla="*/ 5634 w 5788"/>
                      <a:gd name="T13" fmla="*/ 661 h 985"/>
                      <a:gd name="T14" fmla="*/ 5788 w 5788"/>
                      <a:gd name="T15" fmla="*/ 511 h 985"/>
                      <a:gd name="T16" fmla="*/ 5634 w 5788"/>
                      <a:gd name="T17" fmla="*/ 361 h 985"/>
                      <a:gd name="T18" fmla="*/ 507 w 5788"/>
                      <a:gd name="T19" fmla="*/ 765 h 985"/>
                      <a:gd name="T20" fmla="*/ 234 w 5788"/>
                      <a:gd name="T21" fmla="*/ 493 h 985"/>
                      <a:gd name="T22" fmla="*/ 507 w 5788"/>
                      <a:gd name="T23" fmla="*/ 221 h 985"/>
                      <a:gd name="T24" fmla="*/ 779 w 5788"/>
                      <a:gd name="T25" fmla="*/ 493 h 985"/>
                      <a:gd name="T26" fmla="*/ 507 w 5788"/>
                      <a:gd name="T27" fmla="*/ 765 h 98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5788" h="985">
                        <a:moveTo>
                          <a:pt x="5634" y="361"/>
                        </a:moveTo>
                        <a:cubicBezTo>
                          <a:pt x="970" y="361"/>
                          <a:pt x="970" y="361"/>
                          <a:pt x="970" y="361"/>
                        </a:cubicBezTo>
                        <a:cubicBezTo>
                          <a:pt x="911" y="141"/>
                          <a:pt x="721" y="0"/>
                          <a:pt x="495" y="0"/>
                        </a:cubicBezTo>
                        <a:cubicBezTo>
                          <a:pt x="222" y="0"/>
                          <a:pt x="0" y="220"/>
                          <a:pt x="0" y="494"/>
                        </a:cubicBezTo>
                        <a:cubicBezTo>
                          <a:pt x="0" y="767"/>
                          <a:pt x="222" y="985"/>
                          <a:pt x="495" y="985"/>
                        </a:cubicBezTo>
                        <a:cubicBezTo>
                          <a:pt x="707" y="985"/>
                          <a:pt x="888" y="857"/>
                          <a:pt x="958" y="661"/>
                        </a:cubicBezTo>
                        <a:cubicBezTo>
                          <a:pt x="5634" y="661"/>
                          <a:pt x="5634" y="661"/>
                          <a:pt x="5634" y="661"/>
                        </a:cubicBezTo>
                        <a:cubicBezTo>
                          <a:pt x="5719" y="661"/>
                          <a:pt x="5788" y="596"/>
                          <a:pt x="5788" y="511"/>
                        </a:cubicBezTo>
                        <a:cubicBezTo>
                          <a:pt x="5788" y="426"/>
                          <a:pt x="5719" y="361"/>
                          <a:pt x="5634" y="361"/>
                        </a:cubicBezTo>
                        <a:close/>
                        <a:moveTo>
                          <a:pt x="507" y="765"/>
                        </a:moveTo>
                        <a:cubicBezTo>
                          <a:pt x="356" y="765"/>
                          <a:pt x="234" y="643"/>
                          <a:pt x="234" y="493"/>
                        </a:cubicBezTo>
                        <a:cubicBezTo>
                          <a:pt x="234" y="343"/>
                          <a:pt x="356" y="221"/>
                          <a:pt x="507" y="221"/>
                        </a:cubicBezTo>
                        <a:cubicBezTo>
                          <a:pt x="657" y="221"/>
                          <a:pt x="779" y="343"/>
                          <a:pt x="779" y="493"/>
                        </a:cubicBezTo>
                        <a:cubicBezTo>
                          <a:pt x="779" y="643"/>
                          <a:pt x="657" y="765"/>
                          <a:pt x="507" y="765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138" name="Gleichschenkliges Dreieck 1"/>
                <p:cNvSpPr/>
                <p:nvPr/>
              </p:nvSpPr>
              <p:spPr>
                <a:xfrm rot="15972677">
                  <a:off x="7808354" y="2252257"/>
                  <a:ext cx="228905" cy="197332"/>
                </a:xfrm>
                <a:prstGeom prst="triangle">
                  <a:avLst/>
                </a:prstGeom>
                <a:solidFill>
                  <a:schemeClr val="bg1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9" name="Gleichschenkliges Dreieck 23"/>
                <p:cNvSpPr/>
                <p:nvPr/>
              </p:nvSpPr>
              <p:spPr>
                <a:xfrm rot="15974957">
                  <a:off x="6996822" y="3315246"/>
                  <a:ext cx="228905" cy="197332"/>
                </a:xfrm>
                <a:prstGeom prst="triangle">
                  <a:avLst/>
                </a:prstGeom>
                <a:solidFill>
                  <a:schemeClr val="bg1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0" name="Gleichschenkliges Dreieck 24"/>
                <p:cNvSpPr/>
                <p:nvPr/>
              </p:nvSpPr>
              <p:spPr>
                <a:xfrm rot="16200000">
                  <a:off x="5935345" y="2824160"/>
                  <a:ext cx="140088" cy="120766"/>
                </a:xfrm>
                <a:prstGeom prst="triangle">
                  <a:avLst/>
                </a:prstGeom>
                <a:solidFill>
                  <a:schemeClr val="bg1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1" name="Gleichschenkliges Dreieck 25"/>
                <p:cNvSpPr/>
                <p:nvPr/>
              </p:nvSpPr>
              <p:spPr>
                <a:xfrm rot="15992961">
                  <a:off x="6738586" y="4232858"/>
                  <a:ext cx="140088" cy="120766"/>
                </a:xfrm>
                <a:prstGeom prst="triangle">
                  <a:avLst/>
                </a:prstGeom>
                <a:solidFill>
                  <a:schemeClr val="bg1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2" name="Gleichschenkliges Dreieck 26"/>
                <p:cNvSpPr/>
                <p:nvPr/>
              </p:nvSpPr>
              <p:spPr>
                <a:xfrm rot="16047820">
                  <a:off x="7815338" y="4411256"/>
                  <a:ext cx="228905" cy="197332"/>
                </a:xfrm>
                <a:prstGeom prst="triangle">
                  <a:avLst/>
                </a:prstGeom>
                <a:solidFill>
                  <a:schemeClr val="bg1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123" name="Group 122"/>
            <p:cNvGrpSpPr/>
            <p:nvPr/>
          </p:nvGrpSpPr>
          <p:grpSpPr>
            <a:xfrm>
              <a:off x="4108908" y="4379184"/>
              <a:ext cx="1141067" cy="1459308"/>
              <a:chOff x="4097502" y="3722881"/>
              <a:chExt cx="1141067" cy="1459308"/>
            </a:xfrm>
          </p:grpSpPr>
          <p:sp>
            <p:nvSpPr>
              <p:cNvPr id="132" name="Rectangle 131"/>
              <p:cNvSpPr/>
              <p:nvPr/>
            </p:nvSpPr>
            <p:spPr>
              <a:xfrm>
                <a:off x="4097502" y="4720524"/>
                <a:ext cx="1141067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ENERGY </a:t>
                </a:r>
              </a:p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MAGAZINE</a:t>
                </a:r>
              </a:p>
            </p:txBody>
          </p:sp>
          <p:sp>
            <p:nvSpPr>
              <p:cNvPr id="133" name="Freeform 8"/>
              <p:cNvSpPr>
                <a:spLocks noEditPoints="1"/>
              </p:cNvSpPr>
              <p:nvPr/>
            </p:nvSpPr>
            <p:spPr bwMode="auto">
              <a:xfrm>
                <a:off x="4311461" y="3982645"/>
                <a:ext cx="489139" cy="477635"/>
              </a:xfrm>
              <a:custGeom>
                <a:avLst/>
                <a:gdLst>
                  <a:gd name="T0" fmla="*/ 826 w 1066"/>
                  <a:gd name="T1" fmla="*/ 740 h 1054"/>
                  <a:gd name="T2" fmla="*/ 951 w 1066"/>
                  <a:gd name="T3" fmla="*/ 836 h 1054"/>
                  <a:gd name="T4" fmla="*/ 923 w 1066"/>
                  <a:gd name="T5" fmla="*/ 874 h 1054"/>
                  <a:gd name="T6" fmla="*/ 798 w 1066"/>
                  <a:gd name="T7" fmla="*/ 778 h 1054"/>
                  <a:gd name="T8" fmla="*/ 826 w 1066"/>
                  <a:gd name="T9" fmla="*/ 740 h 1054"/>
                  <a:gd name="T10" fmla="*/ 238 w 1066"/>
                  <a:gd name="T11" fmla="*/ 740 h 1054"/>
                  <a:gd name="T12" fmla="*/ 268 w 1066"/>
                  <a:gd name="T13" fmla="*/ 778 h 1054"/>
                  <a:gd name="T14" fmla="*/ 141 w 1066"/>
                  <a:gd name="T15" fmla="*/ 874 h 1054"/>
                  <a:gd name="T16" fmla="*/ 113 w 1066"/>
                  <a:gd name="T17" fmla="*/ 836 h 1054"/>
                  <a:gd name="T18" fmla="*/ 238 w 1066"/>
                  <a:gd name="T19" fmla="*/ 740 h 1054"/>
                  <a:gd name="T20" fmla="*/ 918 w 1066"/>
                  <a:gd name="T21" fmla="*/ 498 h 1054"/>
                  <a:gd name="T22" fmla="*/ 1066 w 1066"/>
                  <a:gd name="T23" fmla="*/ 498 h 1054"/>
                  <a:gd name="T24" fmla="*/ 1066 w 1066"/>
                  <a:gd name="T25" fmla="*/ 545 h 1054"/>
                  <a:gd name="T26" fmla="*/ 918 w 1066"/>
                  <a:gd name="T27" fmla="*/ 545 h 1054"/>
                  <a:gd name="T28" fmla="*/ 918 w 1066"/>
                  <a:gd name="T29" fmla="*/ 498 h 1054"/>
                  <a:gd name="T30" fmla="*/ 0 w 1066"/>
                  <a:gd name="T31" fmla="*/ 498 h 1054"/>
                  <a:gd name="T32" fmla="*/ 148 w 1066"/>
                  <a:gd name="T33" fmla="*/ 498 h 1054"/>
                  <a:gd name="T34" fmla="*/ 148 w 1066"/>
                  <a:gd name="T35" fmla="*/ 545 h 1054"/>
                  <a:gd name="T36" fmla="*/ 0 w 1066"/>
                  <a:gd name="T37" fmla="*/ 545 h 1054"/>
                  <a:gd name="T38" fmla="*/ 0 w 1066"/>
                  <a:gd name="T39" fmla="*/ 498 h 1054"/>
                  <a:gd name="T40" fmla="*/ 622 w 1066"/>
                  <a:gd name="T41" fmla="*/ 230 h 1054"/>
                  <a:gd name="T42" fmla="*/ 330 w 1066"/>
                  <a:gd name="T43" fmla="*/ 586 h 1054"/>
                  <a:gd name="T44" fmla="*/ 508 w 1066"/>
                  <a:gd name="T45" fmla="*/ 586 h 1054"/>
                  <a:gd name="T46" fmla="*/ 430 w 1066"/>
                  <a:gd name="T47" fmla="*/ 853 h 1054"/>
                  <a:gd name="T48" fmla="*/ 727 w 1066"/>
                  <a:gd name="T49" fmla="*/ 498 h 1054"/>
                  <a:gd name="T50" fmla="*/ 533 w 1066"/>
                  <a:gd name="T51" fmla="*/ 491 h 1054"/>
                  <a:gd name="T52" fmla="*/ 622 w 1066"/>
                  <a:gd name="T53" fmla="*/ 230 h 1054"/>
                  <a:gd name="T54" fmla="*/ 923 w 1066"/>
                  <a:gd name="T55" fmla="*/ 169 h 1054"/>
                  <a:gd name="T56" fmla="*/ 951 w 1066"/>
                  <a:gd name="T57" fmla="*/ 207 h 1054"/>
                  <a:gd name="T58" fmla="*/ 826 w 1066"/>
                  <a:gd name="T59" fmla="*/ 301 h 1054"/>
                  <a:gd name="T60" fmla="*/ 798 w 1066"/>
                  <a:gd name="T61" fmla="*/ 265 h 1054"/>
                  <a:gd name="T62" fmla="*/ 923 w 1066"/>
                  <a:gd name="T63" fmla="*/ 169 h 1054"/>
                  <a:gd name="T64" fmla="*/ 141 w 1066"/>
                  <a:gd name="T65" fmla="*/ 169 h 1054"/>
                  <a:gd name="T66" fmla="*/ 268 w 1066"/>
                  <a:gd name="T67" fmla="*/ 265 h 1054"/>
                  <a:gd name="T68" fmla="*/ 238 w 1066"/>
                  <a:gd name="T69" fmla="*/ 301 h 1054"/>
                  <a:gd name="T70" fmla="*/ 113 w 1066"/>
                  <a:gd name="T71" fmla="*/ 207 h 1054"/>
                  <a:gd name="T72" fmla="*/ 141 w 1066"/>
                  <a:gd name="T73" fmla="*/ 169 h 1054"/>
                  <a:gd name="T74" fmla="*/ 750 w 1066"/>
                  <a:gd name="T75" fmla="*/ 0 h 1054"/>
                  <a:gd name="T76" fmla="*/ 598 w 1066"/>
                  <a:gd name="T77" fmla="*/ 446 h 1054"/>
                  <a:gd name="T78" fmla="*/ 825 w 1066"/>
                  <a:gd name="T79" fmla="*/ 456 h 1054"/>
                  <a:gd name="T80" fmla="*/ 323 w 1066"/>
                  <a:gd name="T81" fmla="*/ 1054 h 1054"/>
                  <a:gd name="T82" fmla="*/ 446 w 1066"/>
                  <a:gd name="T83" fmla="*/ 632 h 1054"/>
                  <a:gd name="T84" fmla="*/ 230 w 1066"/>
                  <a:gd name="T85" fmla="*/ 632 h 1054"/>
                  <a:gd name="T86" fmla="*/ 750 w 1066"/>
                  <a:gd name="T87" fmla="*/ 0 h 10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066" h="1054">
                    <a:moveTo>
                      <a:pt x="826" y="740"/>
                    </a:moveTo>
                    <a:lnTo>
                      <a:pt x="951" y="836"/>
                    </a:lnTo>
                    <a:lnTo>
                      <a:pt x="923" y="874"/>
                    </a:lnTo>
                    <a:lnTo>
                      <a:pt x="798" y="778"/>
                    </a:lnTo>
                    <a:lnTo>
                      <a:pt x="826" y="740"/>
                    </a:lnTo>
                    <a:close/>
                    <a:moveTo>
                      <a:pt x="238" y="740"/>
                    </a:moveTo>
                    <a:lnTo>
                      <a:pt x="268" y="778"/>
                    </a:lnTo>
                    <a:lnTo>
                      <a:pt x="141" y="874"/>
                    </a:lnTo>
                    <a:lnTo>
                      <a:pt x="113" y="836"/>
                    </a:lnTo>
                    <a:lnTo>
                      <a:pt x="238" y="740"/>
                    </a:lnTo>
                    <a:close/>
                    <a:moveTo>
                      <a:pt x="918" y="498"/>
                    </a:moveTo>
                    <a:lnTo>
                      <a:pt x="1066" y="498"/>
                    </a:lnTo>
                    <a:lnTo>
                      <a:pt x="1066" y="545"/>
                    </a:lnTo>
                    <a:lnTo>
                      <a:pt x="918" y="545"/>
                    </a:lnTo>
                    <a:lnTo>
                      <a:pt x="918" y="498"/>
                    </a:lnTo>
                    <a:close/>
                    <a:moveTo>
                      <a:pt x="0" y="498"/>
                    </a:moveTo>
                    <a:lnTo>
                      <a:pt x="148" y="498"/>
                    </a:lnTo>
                    <a:lnTo>
                      <a:pt x="148" y="545"/>
                    </a:lnTo>
                    <a:lnTo>
                      <a:pt x="0" y="545"/>
                    </a:lnTo>
                    <a:lnTo>
                      <a:pt x="0" y="498"/>
                    </a:lnTo>
                    <a:close/>
                    <a:moveTo>
                      <a:pt x="622" y="230"/>
                    </a:moveTo>
                    <a:lnTo>
                      <a:pt x="330" y="586"/>
                    </a:lnTo>
                    <a:lnTo>
                      <a:pt x="508" y="586"/>
                    </a:lnTo>
                    <a:lnTo>
                      <a:pt x="430" y="853"/>
                    </a:lnTo>
                    <a:lnTo>
                      <a:pt x="727" y="498"/>
                    </a:lnTo>
                    <a:lnTo>
                      <a:pt x="533" y="491"/>
                    </a:lnTo>
                    <a:lnTo>
                      <a:pt x="622" y="230"/>
                    </a:lnTo>
                    <a:close/>
                    <a:moveTo>
                      <a:pt x="923" y="169"/>
                    </a:moveTo>
                    <a:lnTo>
                      <a:pt x="951" y="207"/>
                    </a:lnTo>
                    <a:lnTo>
                      <a:pt x="826" y="301"/>
                    </a:lnTo>
                    <a:lnTo>
                      <a:pt x="798" y="265"/>
                    </a:lnTo>
                    <a:lnTo>
                      <a:pt x="923" y="169"/>
                    </a:lnTo>
                    <a:close/>
                    <a:moveTo>
                      <a:pt x="141" y="169"/>
                    </a:moveTo>
                    <a:lnTo>
                      <a:pt x="268" y="265"/>
                    </a:lnTo>
                    <a:lnTo>
                      <a:pt x="238" y="301"/>
                    </a:lnTo>
                    <a:lnTo>
                      <a:pt x="113" y="207"/>
                    </a:lnTo>
                    <a:lnTo>
                      <a:pt x="141" y="169"/>
                    </a:lnTo>
                    <a:close/>
                    <a:moveTo>
                      <a:pt x="750" y="0"/>
                    </a:moveTo>
                    <a:lnTo>
                      <a:pt x="598" y="446"/>
                    </a:lnTo>
                    <a:lnTo>
                      <a:pt x="825" y="456"/>
                    </a:lnTo>
                    <a:lnTo>
                      <a:pt x="323" y="1054"/>
                    </a:lnTo>
                    <a:lnTo>
                      <a:pt x="446" y="632"/>
                    </a:lnTo>
                    <a:lnTo>
                      <a:pt x="230" y="632"/>
                    </a:lnTo>
                    <a:lnTo>
                      <a:pt x="75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4" name="Cube 133"/>
              <p:cNvSpPr/>
              <p:nvPr/>
            </p:nvSpPr>
            <p:spPr>
              <a:xfrm>
                <a:off x="4178099" y="3722881"/>
                <a:ext cx="964365" cy="827287"/>
              </a:xfrm>
              <a:prstGeom prst="cube">
                <a:avLst/>
              </a:prstGeom>
              <a:noFill/>
              <a:ln w="50800">
                <a:solidFill>
                  <a:srgbClr val="123658"/>
                </a:solidFill>
              </a:ln>
              <a:effectLst>
                <a:outerShdw blurRad="254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08000" tIns="0" rIns="10800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prstClr val="white"/>
                  </a:buClr>
                  <a:buSzPct val="100000"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4" name="Rectangle 123"/>
            <p:cNvSpPr/>
            <p:nvPr/>
          </p:nvSpPr>
          <p:spPr>
            <a:xfrm>
              <a:off x="1271601" y="3171088"/>
              <a:ext cx="6647346" cy="411183"/>
            </a:xfrm>
            <a:prstGeom prst="rect">
              <a:avLst/>
            </a:prstGeom>
            <a:gradFill flip="none" rotWithShape="1">
              <a:gsLst>
                <a:gs pos="0">
                  <a:srgbClr val="288EC6"/>
                </a:gs>
                <a:gs pos="100000">
                  <a:srgbClr val="123456"/>
                </a:gs>
              </a:gsLst>
              <a:lin ang="10800000" scaled="1"/>
              <a:tileRect/>
            </a:gradFill>
            <a:ln w="12700" cap="flat" cmpd="sng" algn="ctr">
              <a:solidFill>
                <a:srgbClr val="002266">
                  <a:lumMod val="20000"/>
                  <a:lumOff val="80000"/>
                </a:srgb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685800" marR="0" lvl="0" indent="-68580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Path to the future</a:t>
              </a:r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6633865" y="5561493"/>
              <a:ext cx="1326833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IPES</a:t>
              </a:r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1014480" y="3725687"/>
              <a:ext cx="2407579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Shift  the</a:t>
              </a:r>
            </a:p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power interface</a:t>
              </a:r>
            </a:p>
          </p:txBody>
        </p:sp>
        <p:sp>
          <p:nvSpPr>
            <p:cNvPr id="127" name="Rectangle 126"/>
            <p:cNvSpPr/>
            <p:nvPr/>
          </p:nvSpPr>
          <p:spPr>
            <a:xfrm>
              <a:off x="6229975" y="3725687"/>
              <a:ext cx="220056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Advance Fully Integrated Power and Energy Systems</a:t>
              </a:r>
            </a:p>
          </p:txBody>
        </p:sp>
        <p:cxnSp>
          <p:nvCxnSpPr>
            <p:cNvPr id="128" name="Straight Arrow Connector 127"/>
            <p:cNvCxnSpPr/>
            <p:nvPr/>
          </p:nvCxnSpPr>
          <p:spPr bwMode="auto">
            <a:xfrm>
              <a:off x="2251720" y="3598464"/>
              <a:ext cx="0" cy="193197"/>
            </a:xfrm>
            <a:prstGeom prst="straightConnector1">
              <a:avLst/>
            </a:prstGeom>
            <a:noFill/>
            <a:ln w="25400" cap="flat" cmpd="sng" algn="ctr">
              <a:solidFill>
                <a:schemeClr val="bg1">
                  <a:lumMod val="50000"/>
                </a:schemeClr>
              </a:solidFill>
              <a:prstDash val="solid"/>
              <a:headEnd type="none" w="lg" len="lg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29" name="Straight Arrow Connector 128"/>
            <p:cNvCxnSpPr/>
            <p:nvPr/>
          </p:nvCxnSpPr>
          <p:spPr bwMode="auto">
            <a:xfrm>
              <a:off x="4775576" y="3598464"/>
              <a:ext cx="0" cy="193197"/>
            </a:xfrm>
            <a:prstGeom prst="straightConnector1">
              <a:avLst/>
            </a:prstGeom>
            <a:noFill/>
            <a:ln w="25400" cap="flat" cmpd="sng" algn="ctr">
              <a:solidFill>
                <a:schemeClr val="bg1">
                  <a:lumMod val="50000"/>
                </a:schemeClr>
              </a:solidFill>
              <a:prstDash val="solid"/>
              <a:headEnd type="none" w="lg" len="lg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30" name="Straight Arrow Connector 129"/>
            <p:cNvCxnSpPr/>
            <p:nvPr/>
          </p:nvCxnSpPr>
          <p:spPr bwMode="auto">
            <a:xfrm>
              <a:off x="7221319" y="3557667"/>
              <a:ext cx="0" cy="193197"/>
            </a:xfrm>
            <a:prstGeom prst="straightConnector1">
              <a:avLst/>
            </a:prstGeom>
            <a:noFill/>
            <a:ln w="25400" cap="flat" cmpd="sng" algn="ctr">
              <a:solidFill>
                <a:schemeClr val="bg1">
                  <a:lumMod val="50000"/>
                </a:schemeClr>
              </a:solidFill>
              <a:prstDash val="solid"/>
              <a:headEnd type="none" w="lg" len="lg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31" name="Rectangle 130"/>
            <p:cNvSpPr/>
            <p:nvPr/>
          </p:nvSpPr>
          <p:spPr>
            <a:xfrm>
              <a:off x="3459239" y="3725687"/>
              <a:ext cx="264699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Develop a common intermediate power  and energy system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5959929" y="4944484"/>
            <a:ext cx="2472152" cy="720245"/>
            <a:chOff x="3325355" y="5270208"/>
            <a:chExt cx="2472152" cy="720245"/>
          </a:xfrm>
        </p:grpSpPr>
        <p:cxnSp>
          <p:nvCxnSpPr>
            <p:cNvPr id="50" name="Straight Arrow Connector 49"/>
            <p:cNvCxnSpPr>
              <a:endCxn id="51" idx="0"/>
            </p:cNvCxnSpPr>
            <p:nvPr/>
          </p:nvCxnSpPr>
          <p:spPr>
            <a:xfrm>
              <a:off x="4561319" y="5270208"/>
              <a:ext cx="112" cy="328369"/>
            </a:xfrm>
            <a:prstGeom prst="straightConnector1">
              <a:avLst/>
            </a:prstGeom>
            <a:noFill/>
            <a:ln w="25400" cap="flat" cmpd="sng" algn="ctr">
              <a:solidFill>
                <a:schemeClr val="bg1">
                  <a:lumMod val="50000"/>
                </a:schemeClr>
              </a:solidFill>
              <a:prstDash val="solid"/>
              <a:headEnd type="none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51" name="TextBox 50"/>
            <p:cNvSpPr txBox="1"/>
            <p:nvPr/>
          </p:nvSpPr>
          <p:spPr>
            <a:xfrm>
              <a:off x="3325355" y="5598577"/>
              <a:ext cx="2472152" cy="391876"/>
            </a:xfrm>
            <a:prstGeom prst="rect">
              <a:avLst/>
            </a:prstGeom>
            <a:gradFill flip="none" rotWithShape="1">
              <a:gsLst>
                <a:gs pos="0">
                  <a:srgbClr val="288EC6"/>
                </a:gs>
                <a:gs pos="100000">
                  <a:srgbClr val="123456"/>
                </a:gs>
              </a:gsLst>
              <a:lin ang="10800000" scaled="1"/>
              <a:tileRect/>
            </a:gradFill>
            <a:ln w="12700" cap="flat" cmpd="sng" algn="ctr">
              <a:solidFill>
                <a:srgbClr val="002266">
                  <a:lumMod val="20000"/>
                  <a:lumOff val="80000"/>
                </a:srgb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>
              <a:defPPr>
                <a:defRPr lang="en-US"/>
              </a:defPPr>
              <a:lvl1pPr marL="685800" indent="-685800" algn="ctr" eaLnBrk="0" hangingPunct="0">
                <a:defRPr sz="2400" b="1" kern="0">
                  <a:solidFill>
                    <a:srgbClr val="FFFFFF"/>
                  </a:solidFill>
                  <a:latin typeface="Arial Narrow" panose="020B0606020202030204" pitchFamily="34" charset="0"/>
                </a:defRPr>
              </a:lvl1pPr>
            </a:lstStyle>
            <a:p>
              <a:r>
                <a:rPr lang="en-US" sz="1800" dirty="0">
                  <a:latin typeface="Arial" panose="020B0604020202020204" pitchFamily="34" charset="0"/>
                  <a:cs typeface="Arial" panose="020B0604020202020204" pitchFamily="34" charset="0"/>
                </a:rPr>
                <a:t>New Ship Design</a:t>
              </a:r>
            </a:p>
          </p:txBody>
        </p:sp>
      </p:grpSp>
      <p:cxnSp>
        <p:nvCxnSpPr>
          <p:cNvPr id="55" name="Straight Arrow Connector 54"/>
          <p:cNvCxnSpPr/>
          <p:nvPr/>
        </p:nvCxnSpPr>
        <p:spPr>
          <a:xfrm flipV="1">
            <a:off x="2073729" y="4944484"/>
            <a:ext cx="0" cy="343851"/>
          </a:xfrm>
          <a:prstGeom prst="straightConnector1">
            <a:avLst/>
          </a:prstGeom>
          <a:noFill/>
          <a:ln w="25400" cap="flat" cmpd="sng" algn="ctr">
            <a:solidFill>
              <a:schemeClr val="bg1">
                <a:lumMod val="50000"/>
              </a:schemeClr>
            </a:solidFill>
            <a:prstDash val="solid"/>
            <a:headEnd type="none"/>
            <a:tailEnd type="triangle" w="lg" len="lg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56" name="TextBox 55"/>
          <p:cNvSpPr txBox="1"/>
          <p:nvPr/>
        </p:nvSpPr>
        <p:spPr>
          <a:xfrm>
            <a:off x="744577" y="5288335"/>
            <a:ext cx="2472152" cy="391876"/>
          </a:xfrm>
          <a:prstGeom prst="rect">
            <a:avLst/>
          </a:prstGeom>
          <a:gradFill flip="none" rotWithShape="1">
            <a:gsLst>
              <a:gs pos="0">
                <a:srgbClr val="288EC6"/>
              </a:gs>
              <a:gs pos="100000">
                <a:srgbClr val="123456"/>
              </a:gs>
            </a:gsLst>
            <a:lin ang="10800000" scaled="1"/>
            <a:tileRect/>
          </a:gradFill>
          <a:ln w="12700" cap="flat" cmpd="sng" algn="ctr">
            <a:solidFill>
              <a:srgbClr val="002266">
                <a:lumMod val="20000"/>
                <a:lumOff val="8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defPPr>
              <a:defRPr lang="en-US"/>
            </a:defPPr>
            <a:lvl1pPr marL="685800" indent="-685800" algn="ctr" eaLnBrk="0" hangingPunct="0">
              <a:defRPr sz="2400" b="1" kern="0">
                <a:solidFill>
                  <a:srgbClr val="FFFFFF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Validation</a:t>
            </a:r>
          </a:p>
        </p:txBody>
      </p:sp>
      <p:sp>
        <p:nvSpPr>
          <p:cNvPr id="53" name="Snip Single Corner Rectangle 18">
            <a:extLst>
              <a:ext uri="{FF2B5EF4-FFF2-40B4-BE49-F238E27FC236}">
                <a16:creationId xmlns:a16="http://schemas.microsoft.com/office/drawing/2014/main" id="{6677865E-D30D-4232-9B3F-694406F3B27B}"/>
              </a:ext>
            </a:extLst>
          </p:cNvPr>
          <p:cNvSpPr/>
          <p:nvPr/>
        </p:nvSpPr>
        <p:spPr bwMode="auto">
          <a:xfrm>
            <a:off x="47930" y="50434"/>
            <a:ext cx="2286000" cy="365759"/>
          </a:xfrm>
          <a:prstGeom prst="snip1Rect">
            <a:avLst>
              <a:gd name="adj" fmla="val 41176"/>
            </a:avLst>
          </a:prstGeom>
          <a:solidFill>
            <a:srgbClr val="003057"/>
          </a:solidFill>
          <a:ln w="6350">
            <a:noFill/>
            <a:miter lim="800000"/>
            <a:headEnd/>
            <a:tailEnd/>
          </a:ln>
        </p:spPr>
        <p:txBody>
          <a:bodyPr lIns="100913" tIns="274320" rIns="100913" bIns="50457" rtlCol="0" anchor="b" anchorCtr="0">
            <a:noAutofit/>
          </a:bodyPr>
          <a:lstStyle/>
          <a:p>
            <a:pPr marL="0" marR="0" lvl="0" indent="0" defTabSz="963613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7300" algn="l"/>
              </a:tabLst>
              <a:defRPr/>
            </a:pPr>
            <a:r>
              <a:rPr kumimoji="0" lang="en-US" sz="2000" b="1" i="0" u="none" strike="noStrike" kern="0" cap="small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</a:rPr>
              <a:t>Path to the Future</a:t>
            </a:r>
          </a:p>
        </p:txBody>
      </p:sp>
    </p:spTree>
    <p:extLst>
      <p:ext uri="{BB962C8B-B14F-4D97-AF65-F5344CB8AC3E}">
        <p14:creationId xmlns:p14="http://schemas.microsoft.com/office/powerpoint/2010/main" val="1297199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>
            <a:extLst>
              <a:ext uri="{FF2B5EF4-FFF2-40B4-BE49-F238E27FC236}">
                <a16:creationId xmlns:a16="http://schemas.microsoft.com/office/drawing/2014/main" id="{9387D5DD-BABD-42D7-A730-666100DE66FE}"/>
              </a:ext>
            </a:extLst>
          </p:cNvPr>
          <p:cNvSpPr txBox="1"/>
          <p:nvPr/>
        </p:nvSpPr>
        <p:spPr>
          <a:xfrm>
            <a:off x="304797" y="593091"/>
            <a:ext cx="8678865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Naval Power and Energy Systems Technology Development Roadmap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Aligned to the Navy’s 30 year shipbuilding plan and Surface Capability Evolution Plan (SCEP)  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Serves as a guide for future investment by Navy, DoD, Industry, and Academia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Includes all major product areas for Naval Power Systems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Prime Movers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Generators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Energy Storage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Electric Motors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Distribution Systems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Power Converters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Controls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Originally issued in 2007 as part of the stand-up of the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Electric Ships Office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Updated and re-issued in 2013 &amp; 2015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2018 Version utilized CPES OIPT input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39EA87-6349-4D58-A067-29E955AF7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805613" cy="447675"/>
          </a:xfrm>
        </p:spPr>
        <p:txBody>
          <a:bodyPr/>
          <a:lstStyle/>
          <a:p>
            <a:r>
              <a:rPr lang="en-US" sz="2000" dirty="0"/>
              <a:t>The Guidebook: NPES TDR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5A6B1B-4485-4A99-8506-4A8A7472F1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6096BD-FD89-4662-AA77-6A6A52B87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 Box 30">
            <a:extLst>
              <a:ext uri="{FF2B5EF4-FFF2-40B4-BE49-F238E27FC236}">
                <a16:creationId xmlns:a16="http://schemas.microsoft.com/office/drawing/2014/main" id="{58EA371A-DCC8-46C5-AA46-B38CDE5F38F8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47929" y="6019800"/>
            <a:ext cx="9052560" cy="400069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 wrap="square" lIns="91399" tIns="45700" rIns="91399" bIns="457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2018 </a:t>
            </a:r>
            <a:r>
              <a:rPr kumimoji="0" 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Version Currently 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chop for SEA00 Signature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BA1C972-0972-4F34-96E9-75982C112379}"/>
              </a:ext>
            </a:extLst>
          </p:cNvPr>
          <p:cNvGrpSpPr/>
          <p:nvPr/>
        </p:nvGrpSpPr>
        <p:grpSpPr>
          <a:xfrm>
            <a:off x="4484731" y="2362974"/>
            <a:ext cx="4038987" cy="2474327"/>
            <a:chOff x="4484731" y="2138386"/>
            <a:chExt cx="4038987" cy="2474327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2DC0FF9-35B2-444B-81E1-712355211676}"/>
                </a:ext>
              </a:extLst>
            </p:cNvPr>
            <p:cNvGrpSpPr/>
            <p:nvPr/>
          </p:nvGrpSpPr>
          <p:grpSpPr>
            <a:xfrm>
              <a:off x="6411920" y="2138386"/>
              <a:ext cx="1852682" cy="2254632"/>
              <a:chOff x="1261880" y="897925"/>
              <a:chExt cx="1852682" cy="2254632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BF48C07C-197C-4752-B5C4-0704C52756E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261880" y="897925"/>
                <a:ext cx="1451758" cy="18288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1AFB4AD3-CFD6-4DA2-88A5-A597093787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556690" y="1124711"/>
                <a:ext cx="1416222" cy="18288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21" name="Picture 2">
                <a:extLst>
                  <a:ext uri="{FF2B5EF4-FFF2-40B4-BE49-F238E27FC236}">
                    <a16:creationId xmlns:a16="http://schemas.microsoft.com/office/drawing/2014/main" id="{AE57E01F-2BDE-49FD-8187-E627BBF3696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1774275" y="1323757"/>
                <a:ext cx="1340287" cy="1828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5558A2B1-F8F3-40CD-9991-248D29D70D4E}"/>
                </a:ext>
              </a:extLst>
            </p:cNvPr>
            <p:cNvGrpSpPr/>
            <p:nvPr/>
          </p:nvGrpSpPr>
          <p:grpSpPr>
            <a:xfrm>
              <a:off x="4484731" y="2336238"/>
              <a:ext cx="1572143" cy="1801321"/>
              <a:chOff x="189453" y="1215451"/>
              <a:chExt cx="1572143" cy="1801321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EFBF08CF-CFEF-402F-A5E7-2B718F893A61}"/>
                  </a:ext>
                </a:extLst>
              </p:cNvPr>
              <p:cNvGrpSpPr/>
              <p:nvPr/>
            </p:nvGrpSpPr>
            <p:grpSpPr>
              <a:xfrm>
                <a:off x="189453" y="1215451"/>
                <a:ext cx="1419714" cy="1674363"/>
                <a:chOff x="-1598461" y="592957"/>
                <a:chExt cx="1419714" cy="1674363"/>
              </a:xfrm>
            </p:grpSpPr>
            <p:pic>
              <p:nvPicPr>
                <p:cNvPr id="25" name="Picture 24">
                  <a:extLst>
                    <a:ext uri="{FF2B5EF4-FFF2-40B4-BE49-F238E27FC236}">
                      <a16:creationId xmlns:a16="http://schemas.microsoft.com/office/drawing/2014/main" id="{B0A2315B-452C-4A84-8241-EF73C3A0310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261" t="958" r="5382" b="2518"/>
                <a:stretch/>
              </p:blipFill>
              <p:spPr>
                <a:xfrm>
                  <a:off x="-1598461" y="592957"/>
                  <a:ext cx="1009104" cy="1371600"/>
                </a:xfrm>
                <a:prstGeom prst="rect">
                  <a:avLst/>
                </a:prstGeom>
                <a:ln>
                  <a:solidFill>
                    <a:srgbClr val="666666"/>
                  </a:solidFill>
                </a:ln>
              </p:spPr>
            </p:pic>
            <p:pic>
              <p:nvPicPr>
                <p:cNvPr id="26" name="Picture 25">
                  <a:extLst>
                    <a:ext uri="{FF2B5EF4-FFF2-40B4-BE49-F238E27FC236}">
                      <a16:creationId xmlns:a16="http://schemas.microsoft.com/office/drawing/2014/main" id="{FA313BD6-8C6E-438A-B14B-ED769742FF1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503409" y="664901"/>
                  <a:ext cx="1070264" cy="1371600"/>
                </a:xfrm>
                <a:prstGeom prst="rect">
                  <a:avLst/>
                </a:prstGeom>
              </p:spPr>
            </p:pic>
            <p:pic>
              <p:nvPicPr>
                <p:cNvPr id="27" name="Picture 3">
                  <a:extLst>
                    <a:ext uri="{FF2B5EF4-FFF2-40B4-BE49-F238E27FC236}">
                      <a16:creationId xmlns:a16="http://schemas.microsoft.com/office/drawing/2014/main" id="{C3EBD81B-A8D9-4044-86EB-4959683EB3E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1396596" y="752278"/>
                  <a:ext cx="1068484" cy="1371600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/>
                <a:scene3d>
                  <a:camera prst="obliqueTopRight"/>
                  <a:lightRig rig="threePt" dir="t"/>
                </a:scene3d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8" name="Picture 3">
                  <a:extLst>
                    <a:ext uri="{FF2B5EF4-FFF2-40B4-BE49-F238E27FC236}">
                      <a16:creationId xmlns:a16="http://schemas.microsoft.com/office/drawing/2014/main" id="{3C94CADF-C08E-49E3-BDD6-61E5D0FED4E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 bwMode="auto">
                <a:xfrm>
                  <a:off x="-1236155" y="895720"/>
                  <a:ext cx="1057408" cy="1371600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</p:pic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93E5DA68-C23B-4F60-BC2F-94A4FE0D81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4536" y="1645172"/>
                <a:ext cx="1057060" cy="1371600"/>
              </a:xfrm>
              <a:prstGeom prst="rect">
                <a:avLst/>
              </a:prstGeom>
              <a:ln>
                <a:solidFill>
                  <a:srgbClr val="666666"/>
                </a:solidFill>
              </a:ln>
            </p:spPr>
          </p:pic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379059E4-F196-4A3B-8B46-37A047810743}"/>
                </a:ext>
              </a:extLst>
            </p:cNvPr>
            <p:cNvGrpSpPr/>
            <p:nvPr/>
          </p:nvGrpSpPr>
          <p:grpSpPr>
            <a:xfrm>
              <a:off x="6040692" y="3030374"/>
              <a:ext cx="482720" cy="896296"/>
              <a:chOff x="1648026" y="2686669"/>
              <a:chExt cx="482720" cy="896296"/>
            </a:xfrm>
          </p:grpSpPr>
          <p:sp>
            <p:nvSpPr>
              <p:cNvPr id="30" name="Right Arrow 16">
                <a:extLst>
                  <a:ext uri="{FF2B5EF4-FFF2-40B4-BE49-F238E27FC236}">
                    <a16:creationId xmlns:a16="http://schemas.microsoft.com/office/drawing/2014/main" id="{32AE4FEB-55A6-4E82-82F3-436C32B970D7}"/>
                  </a:ext>
                </a:extLst>
              </p:cNvPr>
              <p:cNvSpPr/>
              <p:nvPr/>
            </p:nvSpPr>
            <p:spPr>
              <a:xfrm>
                <a:off x="1856426" y="2686669"/>
                <a:ext cx="274320" cy="896296"/>
              </a:xfrm>
              <a:prstGeom prst="rightArrow">
                <a:avLst>
                  <a:gd name="adj1" fmla="val 100000"/>
                  <a:gd name="adj2" fmla="val 282362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BAC7F795-DDBF-4749-836C-5F6EA88A1CEB}"/>
                  </a:ext>
                </a:extLst>
              </p:cNvPr>
              <p:cNvSpPr/>
              <p:nvPr/>
            </p:nvSpPr>
            <p:spPr>
              <a:xfrm>
                <a:off x="1648026" y="2955076"/>
                <a:ext cx="209554" cy="359481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34" name="Picture 33" descr="TDR Cover [Compatibility Mode] - Word">
              <a:extLst>
                <a:ext uri="{FF2B5EF4-FFF2-40B4-BE49-F238E27FC236}">
                  <a16:creationId xmlns:a16="http://schemas.microsoft.com/office/drawing/2014/main" id="{4AD134B8-BCD6-42BE-B447-CF55E5ED5E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833" t="27461" r="35521" b="13043"/>
            <a:stretch/>
          </p:blipFill>
          <p:spPr>
            <a:xfrm>
              <a:off x="7122827" y="2783913"/>
              <a:ext cx="1400891" cy="1828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888489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0258" name="Picture 2" descr="C:\Users\stephen.MARKLE\Desktop\PHIL_PCMtesting.em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4" b="-263"/>
          <a:stretch/>
        </p:blipFill>
        <p:spPr bwMode="auto">
          <a:xfrm>
            <a:off x="1662671" y="866879"/>
            <a:ext cx="6629400" cy="481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59523" y="4372079"/>
            <a:ext cx="990600" cy="1200329"/>
          </a:xfrm>
          <a:prstGeom prst="rect">
            <a:avLst/>
          </a:prstGeom>
          <a:solidFill>
            <a:srgbClr val="E6E6E6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52925" y="4972243"/>
            <a:ext cx="990600" cy="276999"/>
          </a:xfrm>
          <a:prstGeom prst="rect">
            <a:avLst/>
          </a:prstGeom>
          <a:solidFill>
            <a:srgbClr val="E6E6E6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659523" y="4364940"/>
            <a:ext cx="0" cy="125724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362549" y="4125858"/>
            <a:ext cx="1850174" cy="24622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Emulated Mission Systems</a:t>
            </a:r>
          </a:p>
        </p:txBody>
      </p:sp>
      <p:pic>
        <p:nvPicPr>
          <p:cNvPr id="12" name="Picture 1" descr="image0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10" y="3613088"/>
            <a:ext cx="830044" cy="743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457" y="4516915"/>
            <a:ext cx="1187653" cy="118765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7238" y="4248937"/>
            <a:ext cx="74251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AMDR PCM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87232" y="5078381"/>
            <a:ext cx="45397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FESS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26336" y="5630599"/>
            <a:ext cx="4959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EM-L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1120019" y="5134464"/>
            <a:ext cx="503194" cy="4318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1158083" y="4796887"/>
            <a:ext cx="416502" cy="57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 descr="\\usmkfn04\AdvConcepts\BAA White Papers\ONR BAA 08-005_Compact Power Conv\ONR Phase III Files\Presentations\TRR2 10-31-13\photos\Cabinet_10.29.2013\Front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6250"/>
          <a:stretch/>
        </p:blipFill>
        <p:spPr bwMode="auto">
          <a:xfrm>
            <a:off x="673432" y="2851458"/>
            <a:ext cx="695982" cy="717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2" name="Straight Arrow Connector 31"/>
          <p:cNvCxnSpPr/>
          <p:nvPr/>
        </p:nvCxnSpPr>
        <p:spPr>
          <a:xfrm>
            <a:off x="1126123" y="4049270"/>
            <a:ext cx="416502" cy="57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1369414" y="3183503"/>
            <a:ext cx="253799" cy="4295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779758" y="3546014"/>
            <a:ext cx="91723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Compact Power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155205" y="2467079"/>
            <a:ext cx="1194574" cy="40011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Emulated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Power System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692235" y="5326187"/>
            <a:ext cx="1610526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Device(s) Under Test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35" y="5292014"/>
            <a:ext cx="731520" cy="54864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56" t="46161" r="21734" b="16029"/>
          <a:stretch/>
        </p:blipFill>
        <p:spPr>
          <a:xfrm>
            <a:off x="185353" y="4509115"/>
            <a:ext cx="914400" cy="600107"/>
          </a:xfrm>
          <a:prstGeom prst="rect">
            <a:avLst/>
          </a:prstGeom>
        </p:spPr>
      </p:pic>
      <p:sp>
        <p:nvSpPr>
          <p:cNvPr id="30" name="Snip Single Corner Rectangle 18">
            <a:extLst>
              <a:ext uri="{FF2B5EF4-FFF2-40B4-BE49-F238E27FC236}">
                <a16:creationId xmlns:a16="http://schemas.microsoft.com/office/drawing/2014/main" id="{D79DE0E2-2AFF-4061-A056-946A081A44E9}"/>
              </a:ext>
            </a:extLst>
          </p:cNvPr>
          <p:cNvSpPr/>
          <p:nvPr/>
        </p:nvSpPr>
        <p:spPr bwMode="auto">
          <a:xfrm>
            <a:off x="47930" y="50434"/>
            <a:ext cx="6035040" cy="554779"/>
          </a:xfrm>
          <a:prstGeom prst="snip1Rect">
            <a:avLst>
              <a:gd name="adj" fmla="val 41176"/>
            </a:avLst>
          </a:prstGeom>
          <a:solidFill>
            <a:srgbClr val="003057"/>
          </a:solidFill>
          <a:ln w="6350">
            <a:noFill/>
            <a:miter lim="800000"/>
            <a:headEnd/>
            <a:tailEnd/>
          </a:ln>
        </p:spPr>
        <p:txBody>
          <a:bodyPr lIns="91440" tIns="0" rIns="91440" bIns="0" rtlCol="0" anchor="b" anchorCtr="0">
            <a:noAutofit/>
          </a:bodyPr>
          <a:lstStyle/>
          <a:p>
            <a:pPr marL="0" marR="0" lvl="0" indent="0" algn="l" defTabSz="96361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7300" algn="l"/>
              </a:tabLst>
              <a:defRPr/>
            </a:pPr>
            <a:r>
              <a:rPr kumimoji="0" lang="en-US" sz="2000" b="1" i="0" u="none" strike="noStrike" kern="0" cap="sm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Power Hardware in the Loop Testing</a:t>
            </a:r>
          </a:p>
          <a:p>
            <a:pPr marL="0" marR="0" lvl="0" indent="0" algn="l" defTabSz="96361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7300" algn="l"/>
              </a:tabLst>
              <a:defRPr/>
            </a:pPr>
            <a:r>
              <a:rPr kumimoji="0" lang="en-US" sz="1800" b="1" i="0" u="none" strike="noStrike" kern="0" cap="sm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Florida State University Center for Advanced Power Systems</a:t>
            </a:r>
          </a:p>
        </p:txBody>
      </p:sp>
      <p:sp>
        <p:nvSpPr>
          <p:cNvPr id="31" name="Text Box 30"/>
          <p:cNvSpPr txBox="1">
            <a:spLocks noChangeArrowheads="1"/>
          </p:cNvSpPr>
          <p:nvPr/>
        </p:nvSpPr>
        <p:spPr bwMode="gray">
          <a:xfrm>
            <a:off x="77238" y="6019800"/>
            <a:ext cx="9036782" cy="369291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wrap="square" lIns="91399" tIns="45700" rIns="91399" bIns="4570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Real Time Simulation: Technical and Programmatic Risk Reduction</a:t>
            </a:r>
          </a:p>
        </p:txBody>
      </p:sp>
    </p:spTree>
    <p:extLst>
      <p:ext uri="{BB962C8B-B14F-4D97-AF65-F5344CB8AC3E}">
        <p14:creationId xmlns:p14="http://schemas.microsoft.com/office/powerpoint/2010/main" val="37289205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21EE352-67BA-4174-B907-A076AECD0879}"/>
              </a:ext>
            </a:extLst>
          </p:cNvPr>
          <p:cNvGrpSpPr/>
          <p:nvPr/>
        </p:nvGrpSpPr>
        <p:grpSpPr>
          <a:xfrm>
            <a:off x="7473645" y="588771"/>
            <a:ext cx="1554480" cy="5408780"/>
            <a:chOff x="7450148" y="1028701"/>
            <a:chExt cx="1554480" cy="5408780"/>
          </a:xfrm>
        </p:grpSpPr>
        <p:sp>
          <p:nvSpPr>
            <p:cNvPr id="44" name="Rectangle 43"/>
            <p:cNvSpPr/>
            <p:nvPr/>
          </p:nvSpPr>
          <p:spPr>
            <a:xfrm>
              <a:off x="7450148" y="2031837"/>
              <a:ext cx="1554480" cy="33381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5" name="Picture 2" descr="http://www.famu.edu/cesta/main/assets/Image/Naval_Science_Banner/Navy_Ship1.jpg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6348" y="2590800"/>
              <a:ext cx="1414319" cy="9956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4" descr="https://s-media-cache-ak0.pinimg.com/236x/b4/7e/7f/b47e7f455757beb81408c9f5427f0050.jpg">
              <a:hlinkClick r:id="rId5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6348" y="3570278"/>
              <a:ext cx="1414319" cy="10068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6" descr="http://www.jeffhead.com/aegisvesselsoftheworld/ddg1000-01.jpg">
              <a:hlinkClick r:id="rId7"/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6349" y="4577081"/>
              <a:ext cx="1414319" cy="9423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Image result for LCS 1 / LCS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3347" y="1028701"/>
              <a:ext cx="1417320" cy="15846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mage result for CVN 78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30683" y="5497492"/>
              <a:ext cx="1409984" cy="9399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B514F68-CDC6-4F9F-8986-99C77096AE8C}"/>
              </a:ext>
            </a:extLst>
          </p:cNvPr>
          <p:cNvGrpSpPr/>
          <p:nvPr/>
        </p:nvGrpSpPr>
        <p:grpSpPr>
          <a:xfrm>
            <a:off x="71900" y="671771"/>
            <a:ext cx="7530240" cy="5201308"/>
            <a:chOff x="44604" y="740642"/>
            <a:chExt cx="7530240" cy="5201308"/>
          </a:xfrm>
        </p:grpSpPr>
        <p:sp>
          <p:nvSpPr>
            <p:cNvPr id="29" name="Oval 28"/>
            <p:cNvSpPr/>
            <p:nvPr/>
          </p:nvSpPr>
          <p:spPr>
            <a:xfrm>
              <a:off x="3276601" y="2971800"/>
              <a:ext cx="3080016" cy="112488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50800">
              <a:solidFill>
                <a:schemeClr val="tx2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perspectiveRelaxedModerately"/>
              <a:lightRig rig="threePt" dir="t"/>
            </a:scene3d>
            <a:sp3d extrusionH="88900">
              <a:extrusionClr>
                <a:schemeClr val="tx2">
                  <a:lumMod val="50000"/>
                </a:schemeClr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b="1" kern="0" dirty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44604" y="2575784"/>
              <a:ext cx="452739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 i="1" u="sng" kern="0" dirty="0">
                  <a:solidFill>
                    <a:srgbClr val="1F497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 Energy Storage Models &amp; Hardware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b="1" i="1" kern="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44604" y="5282625"/>
              <a:ext cx="543273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 i="1" u="sng" kern="0" dirty="0">
                  <a:solidFill>
                    <a:srgbClr val="1F497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 Power &amp; Energy Management</a:t>
              </a:r>
            </a:p>
            <a:p>
              <a:pPr marL="171450" indent="-17145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1400" b="1" i="1" kern="0" dirty="0">
                  <a:solidFill>
                    <a:srgbClr val="1F497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Sandia NL Distributed Energy Management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3231444" y="3328947"/>
              <a:ext cx="316476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b="1" i="1" kern="0" dirty="0">
                  <a:solidFill>
                    <a:srgbClr val="1A38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Real Time Dynamic Simulation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b="1" i="1" kern="0" dirty="0">
                  <a:solidFill>
                    <a:srgbClr val="1A38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FSU CAPS </a:t>
              </a:r>
            </a:p>
          </p:txBody>
        </p:sp>
        <p:pic>
          <p:nvPicPr>
            <p:cNvPr id="34" name="Picture 33"/>
            <p:cNvPicPr/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7200" y="912219"/>
              <a:ext cx="2179459" cy="1750491"/>
            </a:xfrm>
            <a:prstGeom prst="rect">
              <a:avLst/>
            </a:prstGeom>
            <a:noFill/>
          </p:spPr>
        </p:pic>
        <p:pic>
          <p:nvPicPr>
            <p:cNvPr id="35" name="Picture 3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200" y="5029200"/>
              <a:ext cx="1419860" cy="91275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</p:pic>
        <p:sp>
          <p:nvSpPr>
            <p:cNvPr id="36" name="Rectangle 35"/>
            <p:cNvSpPr/>
            <p:nvPr/>
          </p:nvSpPr>
          <p:spPr>
            <a:xfrm>
              <a:off x="4161751" y="4343400"/>
              <a:ext cx="2819400" cy="430887"/>
            </a:xfrm>
            <a:prstGeom prst="rect">
              <a:avLst/>
            </a:prstGeom>
            <a:ln>
              <a:solidFill>
                <a:schemeClr val="tx2"/>
              </a:solidFill>
            </a:ln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00" b="1" i="1" kern="0" dirty="0">
                  <a:solidFill>
                    <a:srgbClr val="1F497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Control Hardware in the loop (CHIL)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00" b="1" i="1" kern="0" dirty="0">
                  <a:solidFill>
                    <a:srgbClr val="1F497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Power Hardware in the loop (PHIL)</a:t>
              </a:r>
            </a:p>
          </p:txBody>
        </p:sp>
        <p:sp>
          <p:nvSpPr>
            <p:cNvPr id="40" name="Right Arrow 39"/>
            <p:cNvSpPr/>
            <p:nvPr/>
          </p:nvSpPr>
          <p:spPr>
            <a:xfrm>
              <a:off x="6539294" y="3292502"/>
              <a:ext cx="975258" cy="524220"/>
            </a:xfrm>
            <a:prstGeom prst="rightArrow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6431844" y="3416031"/>
              <a:ext cx="1143000" cy="27699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i="1" kern="0" dirty="0">
                  <a:solidFill>
                    <a:srgbClr val="1A38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Knowledge</a:t>
              </a:r>
            </a:p>
          </p:txBody>
        </p:sp>
        <p:pic>
          <p:nvPicPr>
            <p:cNvPr id="1030" name="Picture 6" descr="Image result for Sandia National Labs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7975" y="5486400"/>
              <a:ext cx="301625" cy="3022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262030" y="3973641"/>
              <a:ext cx="925253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EM-L (DRS)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739118" y="3940475"/>
              <a:ext cx="119455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FESS (GKN/UK)</a:t>
              </a:r>
            </a:p>
          </p:txBody>
        </p:sp>
        <p:pic>
          <p:nvPicPr>
            <p:cNvPr id="3" name="Picture 2" descr="Image result for US Navy SEWIP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53" t="13477" r="28046" b="31856"/>
            <a:stretch/>
          </p:blipFill>
          <p:spPr bwMode="auto">
            <a:xfrm>
              <a:off x="324660" y="1657528"/>
              <a:ext cx="760191" cy="5771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TextBox 36"/>
            <p:cNvSpPr txBox="1"/>
            <p:nvPr/>
          </p:nvSpPr>
          <p:spPr>
            <a:xfrm>
              <a:off x="453497" y="2249535"/>
              <a:ext cx="617477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SEWIP</a:t>
              </a:r>
            </a:p>
          </p:txBody>
        </p:sp>
        <p:pic>
          <p:nvPicPr>
            <p:cNvPr id="39" name="Picture 38" descr="http://www.stripes.com/polopoly_fs/1.317776.1418350472!/image/image.jpg_gen/derivatives/landscape_804/image.jpg">
              <a:hlinkClick r:id="rId15"/>
            </p:cNvPr>
            <p:cNvPicPr>
              <a:picLocks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8301" y="1657528"/>
              <a:ext cx="624594" cy="57718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0" name="TextBox 49"/>
            <p:cNvSpPr txBox="1"/>
            <p:nvPr/>
          </p:nvSpPr>
          <p:spPr>
            <a:xfrm>
              <a:off x="1505158" y="2240319"/>
              <a:ext cx="54534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Laser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2540553" y="2215267"/>
              <a:ext cx="59022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AMDR</a:t>
              </a:r>
            </a:p>
          </p:txBody>
        </p:sp>
        <p:pic>
          <p:nvPicPr>
            <p:cNvPr id="1032" name="Picture 8" descr="Image result for US Navy AMDR"/>
            <p:cNvPicPr>
              <a:picLocks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1194" y="1662869"/>
              <a:ext cx="830355" cy="5365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Rectangle 29"/>
            <p:cNvSpPr/>
            <p:nvPr/>
          </p:nvSpPr>
          <p:spPr>
            <a:xfrm>
              <a:off x="46950" y="740642"/>
              <a:ext cx="5197608" cy="8002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 i="1" u="sng" kern="0" dirty="0">
                  <a:solidFill>
                    <a:srgbClr val="1F497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Modeling &amp; Simulation</a:t>
              </a:r>
            </a:p>
            <a:p>
              <a:pPr marL="171450" indent="-17145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1400" b="1" i="1" kern="0" dirty="0">
                  <a:solidFill>
                    <a:srgbClr val="1F497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DDG 51 Flt IIA &amp; III VV&amp;A’d Electrical System</a:t>
              </a:r>
            </a:p>
            <a:p>
              <a:pPr marL="171450" indent="-17145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1400" b="1" i="1" kern="0" dirty="0">
                  <a:solidFill>
                    <a:srgbClr val="1F497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Detailed Mission Systems, including:</a:t>
              </a:r>
            </a:p>
          </p:txBody>
        </p:sp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797" y="2971800"/>
              <a:ext cx="1341120" cy="1005840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56" t="46161" r="21734" b="16029"/>
            <a:stretch/>
          </p:blipFill>
          <p:spPr>
            <a:xfrm>
              <a:off x="1650597" y="3023143"/>
              <a:ext cx="1371600" cy="900162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1242734" y="4217157"/>
              <a:ext cx="617219" cy="1005840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>
              <a:off x="1849496" y="4485746"/>
              <a:ext cx="1749197" cy="57708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sz="105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JHU APL</a:t>
              </a:r>
            </a:p>
            <a:p>
              <a:r>
                <a:rPr lang="en-US" sz="105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Adaptive Power System </a:t>
              </a:r>
            </a:p>
            <a:p>
              <a:r>
                <a:rPr lang="en-US" sz="105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(APS)</a:t>
              </a:r>
            </a:p>
          </p:txBody>
        </p:sp>
      </p:grpSp>
      <p:sp>
        <p:nvSpPr>
          <p:cNvPr id="42" name="Snip Single Corner Rectangle 96">
            <a:extLst>
              <a:ext uri="{FF2B5EF4-FFF2-40B4-BE49-F238E27FC236}">
                <a16:creationId xmlns:a16="http://schemas.microsoft.com/office/drawing/2014/main" id="{29F7C337-0B88-423B-9DDB-37CC18EA3234}"/>
              </a:ext>
            </a:extLst>
          </p:cNvPr>
          <p:cNvSpPr/>
          <p:nvPr/>
        </p:nvSpPr>
        <p:spPr bwMode="auto">
          <a:xfrm>
            <a:off x="38323" y="43487"/>
            <a:ext cx="3566160" cy="365760"/>
          </a:xfrm>
          <a:prstGeom prst="snip1Rect">
            <a:avLst>
              <a:gd name="adj" fmla="val 41176"/>
            </a:avLst>
          </a:prstGeom>
          <a:solidFill>
            <a:srgbClr val="003057"/>
          </a:solidFill>
          <a:ln w="6350">
            <a:noFill/>
            <a:miter lim="800000"/>
            <a:headEnd/>
            <a:tailEnd/>
          </a:ln>
        </p:spPr>
        <p:txBody>
          <a:bodyPr lIns="100913" tIns="274320" rIns="100913" bIns="50457" rtlCol="0" anchor="b" anchorCtr="0">
            <a:noAutofit/>
          </a:bodyPr>
          <a:lstStyle/>
          <a:p>
            <a:pPr defTabSz="963613" eaLnBrk="0" fontAlgn="base" hangingPunct="0">
              <a:spcBef>
                <a:spcPct val="0"/>
              </a:spcBef>
              <a:spcAft>
                <a:spcPct val="0"/>
              </a:spcAft>
              <a:tabLst>
                <a:tab pos="1257300" algn="l"/>
              </a:tabLst>
            </a:pPr>
            <a:r>
              <a:rPr lang="en-US" sz="2000" b="1" cap="small" dirty="0">
                <a:solidFill>
                  <a:srgbClr val="FFFFFF"/>
                </a:solidFill>
                <a:latin typeface="Arial Narrow" panose="020B0606020202030204" pitchFamily="34" charset="0"/>
                <a:cs typeface="Arial" charset="0"/>
              </a:rPr>
              <a:t>Energy Magazine Demonstration</a:t>
            </a:r>
          </a:p>
        </p:txBody>
      </p:sp>
      <p:sp>
        <p:nvSpPr>
          <p:cNvPr id="52" name="Text Box 30">
            <a:extLst>
              <a:ext uri="{FF2B5EF4-FFF2-40B4-BE49-F238E27FC236}">
                <a16:creationId xmlns:a16="http://schemas.microsoft.com/office/drawing/2014/main" id="{16FF1025-72FA-4F0E-B80A-7E66633B9A58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69560" y="6122022"/>
            <a:ext cx="9015984" cy="369291"/>
          </a:xfrm>
          <a:prstGeom prst="rect">
            <a:avLst/>
          </a:prstGeom>
          <a:solidFill>
            <a:srgbClr val="002060"/>
          </a:solidFill>
          <a:ln>
            <a:noFill/>
          </a:ln>
          <a:extLst/>
        </p:spPr>
        <p:txBody>
          <a:bodyPr wrap="none" anchor="ctr"/>
          <a:lstStyle>
            <a:defPPr>
              <a:defRPr lang="en-US"/>
            </a:defPPr>
            <a:lvl1pPr marR="0" lvl="0" indent="0" algn="ctr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altLang="en-US" sz="2000" b="1" dirty="0">
                <a:solidFill>
                  <a:srgbClr val="FFFFFF"/>
                </a:solidFill>
              </a:rPr>
              <a:t>Demonstrations Validate Interfaces for Pulsed High Energy Systems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152400"/>
            <a:ext cx="938766" cy="938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200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>
          <a:solidFill>
            <a:schemeClr val="accent3">
              <a:lumMod val="50000"/>
            </a:schemeClr>
          </a:solidFill>
          <a:tailEnd type="triangle" w="med" len="sm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>
          <a:solidFill>
            <a:schemeClr val="accent3">
              <a:lumMod val="50000"/>
            </a:schemeClr>
          </a:solidFill>
          <a:tailEnd type="triangle" w="med" len="sm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>
          <a:solidFill>
            <a:schemeClr val="accent3">
              <a:lumMod val="50000"/>
            </a:schemeClr>
          </a:solidFill>
          <a:tailEnd type="triangle" w="med" len="sm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373</TotalTime>
  <Words>1393</Words>
  <Application>Microsoft Office PowerPoint</Application>
  <PresentationFormat>On-screen Show (4:3)</PresentationFormat>
  <Paragraphs>351</Paragraphs>
  <Slides>15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8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33" baseType="lpstr">
      <vt:lpstr>Arial</vt:lpstr>
      <vt:lpstr>Arial (headings)</vt:lpstr>
      <vt:lpstr>Arial Black</vt:lpstr>
      <vt:lpstr>Arial Narrow</vt:lpstr>
      <vt:lpstr>Arial Unicode MS</vt:lpstr>
      <vt:lpstr>Calibri</vt:lpstr>
      <vt:lpstr>Calibri Light</vt:lpstr>
      <vt:lpstr>Times New Roman</vt:lpstr>
      <vt:lpstr>Wingdings</vt:lpstr>
      <vt:lpstr>Office Theme</vt:lpstr>
      <vt:lpstr>5_Office Theme</vt:lpstr>
      <vt:lpstr>11_Office Theme</vt:lpstr>
      <vt:lpstr>12_Office Theme</vt:lpstr>
      <vt:lpstr>6_Office Theme</vt:lpstr>
      <vt:lpstr>2_Office Theme</vt:lpstr>
      <vt:lpstr>7_Office Theme</vt:lpstr>
      <vt:lpstr>13_Office Theme</vt:lpstr>
      <vt:lpstr>Document</vt:lpstr>
      <vt:lpstr>PowerPoint Presentation</vt:lpstr>
      <vt:lpstr>Power System Considerations</vt:lpstr>
      <vt:lpstr>Evolution of the next large surface combatant…</vt:lpstr>
      <vt:lpstr>Evolution of Surface Combatant</vt:lpstr>
      <vt:lpstr>Directed Energy Mission System Power Demands</vt:lpstr>
      <vt:lpstr>PowerPoint Presentation</vt:lpstr>
      <vt:lpstr>The Guidebook: NPES TDR</vt:lpstr>
      <vt:lpstr>PowerPoint Presentation</vt:lpstr>
      <vt:lpstr>PowerPoint Presentation</vt:lpstr>
      <vt:lpstr>PowerPoint Presentation</vt:lpstr>
      <vt:lpstr>PowerPoint Presentation</vt:lpstr>
      <vt:lpstr>USS NEW MEXICO (BB40) – US Navy’s First All Electric Ship</vt:lpstr>
      <vt:lpstr>PowerPoint Presentation</vt:lpstr>
      <vt:lpstr>Preparing the Test Bed for DDG51 Flight III AMDR PCM</vt:lpstr>
      <vt:lpstr>PowerPoint Presentation</vt:lpstr>
    </vt:vector>
  </TitlesOfParts>
  <Company>NMCI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Kane, Vincent M CIV NAVSEA HQ, SEA 05</dc:creator>
  <cp:lastModifiedBy>Maher, Kevin (CIV)</cp:lastModifiedBy>
  <cp:revision>50</cp:revision>
  <dcterms:created xsi:type="dcterms:W3CDTF">2017-11-28T15:34:23Z</dcterms:created>
  <dcterms:modified xsi:type="dcterms:W3CDTF">2018-11-01T19:16:11Z</dcterms:modified>
</cp:coreProperties>
</file>