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256" r:id="rId2"/>
    <p:sldId id="257" r:id="rId3"/>
    <p:sldId id="292" r:id="rId4"/>
    <p:sldId id="290" r:id="rId5"/>
    <p:sldId id="293" r:id="rId6"/>
    <p:sldId id="294" r:id="rId7"/>
    <p:sldId id="289" r:id="rId8"/>
    <p:sldId id="273" r:id="rId9"/>
    <p:sldId id="287" r:id="rId10"/>
    <p:sldId id="285" r:id="rId11"/>
    <p:sldId id="286" r:id="rId12"/>
    <p:sldId id="295" r:id="rId13"/>
    <p:sldId id="275" r:id="rId14"/>
    <p:sldId id="283" r:id="rId15"/>
    <p:sldId id="296" r:id="rId16"/>
    <p:sldId id="280" r:id="rId17"/>
    <p:sldId id="284" r:id="rId18"/>
    <p:sldId id="270" r:id="rId19"/>
    <p:sldId id="28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59"/>
    <p:restoredTop sz="81711"/>
  </p:normalViewPr>
  <p:slideViewPr>
    <p:cSldViewPr snapToGrid="0" snapToObjects="1">
      <p:cViewPr varScale="1">
        <p:scale>
          <a:sx n="95" d="100"/>
          <a:sy n="95" d="100"/>
        </p:scale>
        <p:origin x="18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07A076-B78E-A84B-946D-31CF7F316836}" type="datetimeFigureOut">
              <a:rPr lang="en-US" smtClean="0"/>
              <a:t>11/4/17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D5164A-221C-6F4E-A4AA-07B164972579}" type="slidenum">
              <a:rPr lang="en-US" smtClean="0"/>
              <a:t>‹#›</a:t>
            </a:fld>
            <a:endParaRPr lang="en-US"/>
          </a:p>
        </p:txBody>
      </p:sp>
    </p:spTree>
    <p:extLst>
      <p:ext uri="{BB962C8B-B14F-4D97-AF65-F5344CB8AC3E}">
        <p14:creationId xmlns:p14="http://schemas.microsoft.com/office/powerpoint/2010/main" val="1202162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72F623-C35A-7F46-A63D-0FA5D30568B5}" type="datetimeFigureOut">
              <a:rPr lang="en-US" smtClean="0"/>
              <a:t>11/4/17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571EF-4844-3242-A6EA-A32372D17A9D}" type="slidenum">
              <a:rPr lang="en-US" smtClean="0"/>
              <a:t>‹#›</a:t>
            </a:fld>
            <a:endParaRPr lang="en-US"/>
          </a:p>
        </p:txBody>
      </p:sp>
    </p:spTree>
    <p:extLst>
      <p:ext uri="{BB962C8B-B14F-4D97-AF65-F5344CB8AC3E}">
        <p14:creationId xmlns:p14="http://schemas.microsoft.com/office/powerpoint/2010/main" val="89068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571EF-4844-3242-A6EA-A32372D17A9D}" type="slidenum">
              <a:rPr lang="en-US" smtClean="0"/>
              <a:t>2</a:t>
            </a:fld>
            <a:endParaRPr lang="en-US"/>
          </a:p>
        </p:txBody>
      </p:sp>
    </p:spTree>
    <p:extLst>
      <p:ext uri="{BB962C8B-B14F-4D97-AF65-F5344CB8AC3E}">
        <p14:creationId xmlns:p14="http://schemas.microsoft.com/office/powerpoint/2010/main" val="330024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571EF-4844-3242-A6EA-A32372D17A9D}" type="slidenum">
              <a:rPr lang="en-US" smtClean="0"/>
              <a:t>3</a:t>
            </a:fld>
            <a:endParaRPr lang="en-US"/>
          </a:p>
        </p:txBody>
      </p:sp>
    </p:spTree>
    <p:extLst>
      <p:ext uri="{BB962C8B-B14F-4D97-AF65-F5344CB8AC3E}">
        <p14:creationId xmlns:p14="http://schemas.microsoft.com/office/powerpoint/2010/main" val="1983334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0AC3F3-9E97-1D4E-8D60-B4CDD2CFF7B1}" type="slidenum">
              <a:rPr lang="en-US" smtClean="0"/>
              <a:t>4</a:t>
            </a:fld>
            <a:endParaRPr lang="en-US"/>
          </a:p>
        </p:txBody>
      </p:sp>
    </p:spTree>
    <p:extLst>
      <p:ext uri="{BB962C8B-B14F-4D97-AF65-F5344CB8AC3E}">
        <p14:creationId xmlns:p14="http://schemas.microsoft.com/office/powerpoint/2010/main" val="1300032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DWO is starting with</a:t>
            </a:r>
            <a:r>
              <a:rPr lang="en-US" baseline="0" dirty="0" smtClean="0"/>
              <a:t> four pilot projects that will run from Fall 2017 through Spring 2018</a:t>
            </a:r>
          </a:p>
          <a:p>
            <a:r>
              <a:rPr lang="en-US" dirty="0" smtClean="0"/>
              <a:t>https://</a:t>
            </a:r>
            <a:r>
              <a:rPr lang="en-US" dirty="0" err="1" smtClean="0"/>
              <a:t>news.usni.org</a:t>
            </a:r>
            <a:r>
              <a:rPr lang="en-US" dirty="0" smtClean="0"/>
              <a:t>/2017/10/04/navy-digital-warfare-office-proving-data-analytics-can-help-address-nagging-operational-problems)</a:t>
            </a:r>
          </a:p>
          <a:p>
            <a:endParaRPr lang="en-US" dirty="0" smtClean="0"/>
          </a:p>
          <a:p>
            <a:r>
              <a:rPr lang="en-US" dirty="0" smtClean="0"/>
              <a:t>An explicit goal</a:t>
            </a:r>
            <a:r>
              <a:rPr lang="en-US" baseline="0" dirty="0" smtClean="0"/>
              <a:t> of the DWO is to experiment.  NPS should be a key facilitator and driver of this experimentation.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A1A571EF-4844-3242-A6EA-A32372D17A9D}" type="slidenum">
              <a:rPr lang="en-US" smtClean="0"/>
              <a:t>5</a:t>
            </a:fld>
            <a:endParaRPr lang="en-US"/>
          </a:p>
        </p:txBody>
      </p:sp>
    </p:spTree>
    <p:extLst>
      <p:ext uri="{BB962C8B-B14F-4D97-AF65-F5344CB8AC3E}">
        <p14:creationId xmlns:p14="http://schemas.microsoft.com/office/powerpoint/2010/main" val="1392979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581EE0-12A0-B943-A279-A4376B120948}" type="slidenum">
              <a:rPr lang="en-US" altLang="en-US"/>
              <a:pPr/>
              <a:t>10</a:t>
            </a:fld>
            <a:endParaRPr lang="en-US" altLang="en-US"/>
          </a:p>
        </p:txBody>
      </p:sp>
      <p:sp>
        <p:nvSpPr>
          <p:cNvPr id="1054722" name="Rectangle 2"/>
          <p:cNvSpPr>
            <a:spLocks noGrp="1" noRot="1" noChangeAspect="1" noChangeArrowheads="1" noTextEdit="1"/>
          </p:cNvSpPr>
          <p:nvPr>
            <p:ph type="sldImg"/>
          </p:nvPr>
        </p:nvSpPr>
        <p:spPr>
          <a:ln/>
        </p:spPr>
      </p:sp>
      <p:sp>
        <p:nvSpPr>
          <p:cNvPr id="1054723" name="Rectangle 3"/>
          <p:cNvSpPr>
            <a:spLocks noGrp="1" noChangeArrowheads="1"/>
          </p:cNvSpPr>
          <p:nvPr>
            <p:ph type="body" idx="1"/>
          </p:nvPr>
        </p:nvSpPr>
        <p:spPr/>
        <p:txBody>
          <a:bodyPr/>
          <a:lstStyle/>
          <a:p>
            <a:pPr marL="171450" lvl="0" indent="-171450">
              <a:buFont typeface="Arial" charset="0"/>
              <a:buChar char="•"/>
            </a:pPr>
            <a:r>
              <a:rPr lang="en-US" sz="1200" kern="1200" dirty="0" smtClean="0">
                <a:solidFill>
                  <a:schemeClr val="tx1"/>
                </a:solidFill>
                <a:effectLst/>
                <a:latin typeface="+mn-lt"/>
                <a:ea typeface="+mn-ea"/>
                <a:cs typeface="+mn-cs"/>
              </a:rPr>
              <a:t>We want certificate holders to be holistic thinkers – so the outcomes need to cover all approaches of dealing with data to processing and evaluating what tools work and when they should be employed</a:t>
            </a:r>
          </a:p>
          <a:p>
            <a:pPr marL="171450" lvl="0" indent="-171450">
              <a:buFont typeface="Arial" charset="0"/>
              <a:buChar cha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outcomes show the</a:t>
            </a:r>
            <a:r>
              <a:rPr lang="en-US" sz="1200" kern="1200" dirty="0" smtClean="0">
                <a:solidFill>
                  <a:schemeClr val="tx1"/>
                </a:solidFill>
                <a:effectLst/>
                <a:latin typeface="+mn-lt"/>
                <a:ea typeface="+mn-ea"/>
                <a:cs typeface="+mn-cs"/>
              </a:rPr>
              <a:t> need to understand the infrastructure for how to do computations on larger data sets, what the analytic tools like machine learning and data mining can and cannot do, how to use them, and how to translate and communicate the results</a:t>
            </a:r>
          </a:p>
          <a:p>
            <a:pPr marL="171450" lvl="0" indent="-171450">
              <a:buFont typeface="Arial" charset="0"/>
              <a:buChar char="•"/>
            </a:pPr>
            <a:r>
              <a:rPr lang="en-US" sz="1200" kern="1200" dirty="0" smtClean="0">
                <a:solidFill>
                  <a:schemeClr val="tx1"/>
                </a:solidFill>
                <a:effectLst/>
                <a:latin typeface="+mn-lt"/>
                <a:ea typeface="+mn-ea"/>
                <a:cs typeface="+mn-cs"/>
              </a:rPr>
              <a:t>Our graduates must be able to do things to see patterns in the data as “smart practitioners”, but must also become “smart buyers” of the technologies that industry will sell </a:t>
            </a:r>
            <a:r>
              <a:rPr lang="en-US" sz="1200" kern="1200" dirty="0" err="1" smtClean="0">
                <a:solidFill>
                  <a:schemeClr val="tx1"/>
                </a:solidFill>
                <a:effectLst/>
                <a:latin typeface="+mn-lt"/>
                <a:ea typeface="+mn-ea"/>
                <a:cs typeface="+mn-cs"/>
              </a:rPr>
              <a:t>govt</a:t>
            </a:r>
            <a:r>
              <a:rPr lang="en-US" sz="1200" kern="1200" dirty="0" smtClean="0">
                <a:solidFill>
                  <a:schemeClr val="tx1"/>
                </a:solidFill>
                <a:effectLst/>
                <a:latin typeface="+mn-lt"/>
                <a:ea typeface="+mn-ea"/>
                <a:cs typeface="+mn-cs"/>
              </a:rPr>
              <a:t> for “doing” data science</a:t>
            </a:r>
          </a:p>
          <a:p>
            <a:endParaRPr lang="en-US" altLang="en-US" dirty="0"/>
          </a:p>
        </p:txBody>
      </p:sp>
    </p:spTree>
    <p:extLst>
      <p:ext uri="{BB962C8B-B14F-4D97-AF65-F5344CB8AC3E}">
        <p14:creationId xmlns:p14="http://schemas.microsoft.com/office/powerpoint/2010/main" val="1296960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A571EF-4844-3242-A6EA-A32372D17A9D}" type="slidenum">
              <a:rPr lang="en-US" smtClean="0"/>
              <a:t>12</a:t>
            </a:fld>
            <a:endParaRPr lang="en-US"/>
          </a:p>
        </p:txBody>
      </p:sp>
    </p:spTree>
    <p:extLst>
      <p:ext uri="{BB962C8B-B14F-4D97-AF65-F5344CB8AC3E}">
        <p14:creationId xmlns:p14="http://schemas.microsoft.com/office/powerpoint/2010/main" val="96397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571EF-4844-3242-A6EA-A32372D17A9D}" type="slidenum">
              <a:rPr lang="en-US" smtClean="0"/>
              <a:t>13</a:t>
            </a:fld>
            <a:endParaRPr lang="en-US"/>
          </a:p>
        </p:txBody>
      </p:sp>
    </p:spTree>
    <p:extLst>
      <p:ext uri="{BB962C8B-B14F-4D97-AF65-F5344CB8AC3E}">
        <p14:creationId xmlns:p14="http://schemas.microsoft.com/office/powerpoint/2010/main" val="1980346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571EF-4844-3242-A6EA-A32372D17A9D}" type="slidenum">
              <a:rPr lang="en-US" smtClean="0"/>
              <a:t>14</a:t>
            </a:fld>
            <a:endParaRPr lang="en-US"/>
          </a:p>
        </p:txBody>
      </p:sp>
    </p:spTree>
    <p:extLst>
      <p:ext uri="{BB962C8B-B14F-4D97-AF65-F5344CB8AC3E}">
        <p14:creationId xmlns:p14="http://schemas.microsoft.com/office/powerpoint/2010/main" val="1831770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83260-0080-5143-9C58-5D4DA99B9A39}" type="slidenum">
              <a:rPr lang="en-US" smtClean="0"/>
              <a:t>18</a:t>
            </a:fld>
            <a:endParaRPr lang="en-US"/>
          </a:p>
        </p:txBody>
      </p:sp>
    </p:spTree>
    <p:extLst>
      <p:ext uri="{BB962C8B-B14F-4D97-AF65-F5344CB8AC3E}">
        <p14:creationId xmlns:p14="http://schemas.microsoft.com/office/powerpoint/2010/main" val="1245992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5A34D5-DC37-4B4D-84BA-3EC916D69402}" type="datetime1">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790D9D-2B1A-4D4B-83DC-441E87FF2E2B}" type="datetime1">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6CFBC-DAF8-8D4F-ABFA-43F4A20DFF7A}" type="datetime1">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012251-CFBA-4D44-AE45-32D773175F0E}" type="datetime1">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B790A-36DE-4240-82AC-3E6F90CA5325}" type="datetime1">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9DB175-0C48-4342-9D56-CCBCD077A532}" type="datetime1">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DA33C4-E387-9443-B31D-3623DFC2F9C4}" type="datetime1">
              <a:rPr lang="en-US" smtClean="0"/>
              <a:t>11/4/17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28C1B1-6651-E747-8EFB-F6E6378A930C}" type="datetime1">
              <a:rPr lang="en-US" smtClean="0"/>
              <a:t>11/4/17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B7F33-BFF3-3846-A1CC-258A7BCB863E}" type="datetime1">
              <a:rPr lang="en-US" smtClean="0"/>
              <a:t>11/4/17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08C34-2013-BF41-BA96-4B904359726A}" type="datetime1">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95F02-A7B5-1448-8809-C85ABC742ADE}" type="datetime1">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A314D8-B706-0649-88BE-CD7D590F18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DF8C5-FB63-284F-815C-61691181166B}" type="datetime1">
              <a:rPr lang="en-US" smtClean="0"/>
              <a:t>11/4/17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314D8-B706-0649-88BE-CD7D590F186D}" type="slidenum">
              <a:rPr lang="en-US" smtClean="0"/>
              <a:t>‹#›</a:t>
            </a:fld>
            <a:endParaRPr lang="en-US"/>
          </a:p>
        </p:txBody>
      </p:sp>
    </p:spTree>
    <p:extLst>
      <p:ext uri="{BB962C8B-B14F-4D97-AF65-F5344CB8AC3E}">
        <p14:creationId xmlns:p14="http://schemas.microsoft.com/office/powerpoint/2010/main" val="105153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sstefan@nps.edu" TargetMode="External"/><Relationship Id="rId4" Type="http://schemas.openxmlformats.org/officeDocument/2006/relationships/hyperlink" Target="mailto:Marcus.S.Stefanou@coe.ic.gov" TargetMode="External"/><Relationship Id="rId5" Type="http://schemas.openxmlformats.org/officeDocument/2006/relationships/hyperlink" Target="http://faculty.nps.edu/msstefan/" TargetMode="External"/><Relationship Id="rId1" Type="http://schemas.openxmlformats.org/officeDocument/2006/relationships/slideLayout" Target="../slideLayouts/slideLayout2.xml"/><Relationship Id="rId2" Type="http://schemas.openxmlformats.org/officeDocument/2006/relationships/hyperlink" Target="https://my.nps.edu/web/data-scienc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2.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Science at NPS:</a:t>
            </a:r>
            <a:endParaRPr lang="en-US" dirty="0"/>
          </a:p>
        </p:txBody>
      </p:sp>
      <p:sp>
        <p:nvSpPr>
          <p:cNvPr id="3" name="Subtitle 2"/>
          <p:cNvSpPr>
            <a:spLocks noGrp="1"/>
          </p:cNvSpPr>
          <p:nvPr>
            <p:ph type="subTitle" idx="1"/>
          </p:nvPr>
        </p:nvSpPr>
        <p:spPr>
          <a:xfrm>
            <a:off x="1143000" y="3602038"/>
            <a:ext cx="6858000" cy="2996470"/>
          </a:xfrm>
        </p:spPr>
        <p:txBody>
          <a:bodyPr>
            <a:normAutofit/>
          </a:bodyPr>
          <a:lstStyle/>
          <a:p>
            <a:r>
              <a:rPr lang="en-US" sz="4600" dirty="0" smtClean="0"/>
              <a:t>A Proposed Way Ahead for Strategic Planning</a:t>
            </a:r>
          </a:p>
          <a:p>
            <a:r>
              <a:rPr lang="en-US" dirty="0" smtClean="0"/>
              <a:t>9 Nov 17</a:t>
            </a:r>
          </a:p>
          <a:p>
            <a:r>
              <a:rPr lang="en-US" sz="1800" dirty="0"/>
              <a:t>M</a:t>
            </a:r>
            <a:r>
              <a:rPr lang="en-US" sz="1800" dirty="0" smtClean="0"/>
              <a:t>. Stefanou</a:t>
            </a:r>
          </a:p>
          <a:p>
            <a:r>
              <a:rPr lang="en-US" sz="1800" dirty="0" smtClean="0"/>
              <a:t>S. Huddleston</a:t>
            </a:r>
            <a:endParaRPr lang="en-US" sz="1800" dirty="0"/>
          </a:p>
        </p:txBody>
      </p:sp>
      <p:sp>
        <p:nvSpPr>
          <p:cNvPr id="4" name="Slide Number Placeholder 3"/>
          <p:cNvSpPr>
            <a:spLocks noGrp="1"/>
          </p:cNvSpPr>
          <p:nvPr>
            <p:ph type="sldNum" sz="quarter" idx="12"/>
          </p:nvPr>
        </p:nvSpPr>
        <p:spPr/>
        <p:txBody>
          <a:bodyPr/>
          <a:lstStyle/>
          <a:p>
            <a:fld id="{2AA314D8-B706-0649-88BE-CD7D590F186D}" type="slidenum">
              <a:rPr lang="en-US" smtClean="0"/>
              <a:t>1</a:t>
            </a:fld>
            <a:endParaRPr lang="en-US"/>
          </a:p>
        </p:txBody>
      </p:sp>
    </p:spTree>
    <p:extLst>
      <p:ext uri="{BB962C8B-B14F-4D97-AF65-F5344CB8AC3E}">
        <p14:creationId xmlns:p14="http://schemas.microsoft.com/office/powerpoint/2010/main" val="867423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title"/>
          </p:nvPr>
        </p:nvSpPr>
        <p:spPr>
          <a:xfrm>
            <a:off x="94129" y="40341"/>
            <a:ext cx="9251576" cy="994172"/>
          </a:xfrm>
        </p:spPr>
        <p:txBody>
          <a:bodyPr>
            <a:normAutofit fontScale="90000"/>
          </a:bodyPr>
          <a:lstStyle/>
          <a:p>
            <a:pPr algn="ctr"/>
            <a:r>
              <a:rPr lang="en-US" dirty="0">
                <a:latin typeface="Calibri" charset="0"/>
                <a:ea typeface="Calibri" charset="0"/>
                <a:cs typeface="Calibri" charset="0"/>
              </a:rPr>
              <a:t>NPS is </a:t>
            </a:r>
            <a:r>
              <a:rPr lang="en-US" dirty="0" smtClean="0">
                <a:latin typeface="Calibri" charset="0"/>
                <a:ea typeface="Calibri" charset="0"/>
                <a:cs typeface="Calibri" charset="0"/>
              </a:rPr>
              <a:t>Building </a:t>
            </a:r>
            <a:r>
              <a:rPr lang="en-US" dirty="0">
                <a:latin typeface="Calibri" charset="0"/>
                <a:ea typeface="Calibri" charset="0"/>
                <a:cs typeface="Calibri" charset="0"/>
              </a:rPr>
              <a:t>its </a:t>
            </a:r>
            <a:r>
              <a:rPr lang="en-US" dirty="0" smtClean="0">
                <a:latin typeface="Calibri" charset="0"/>
                <a:ea typeface="Calibri" charset="0"/>
                <a:cs typeface="Calibri" charset="0"/>
              </a:rPr>
              <a:t>Capacity </a:t>
            </a:r>
            <a:r>
              <a:rPr lang="en-US" dirty="0">
                <a:latin typeface="Calibri" charset="0"/>
                <a:ea typeface="Calibri" charset="0"/>
                <a:cs typeface="Calibri" charset="0"/>
              </a:rPr>
              <a:t>to </a:t>
            </a:r>
            <a:r>
              <a:rPr lang="en-US" dirty="0" smtClean="0">
                <a:latin typeface="Calibri" charset="0"/>
                <a:ea typeface="Calibri" charset="0"/>
                <a:cs typeface="Calibri" charset="0"/>
              </a:rPr>
              <a:t>Deliver Education in </a:t>
            </a:r>
            <a:r>
              <a:rPr lang="en-US" dirty="0">
                <a:latin typeface="Calibri" charset="0"/>
                <a:ea typeface="Calibri" charset="0"/>
                <a:cs typeface="Calibri" charset="0"/>
              </a:rPr>
              <a:t>Data </a:t>
            </a:r>
            <a:r>
              <a:rPr lang="en-US" dirty="0" smtClean="0">
                <a:latin typeface="Calibri" charset="0"/>
                <a:ea typeface="Calibri" charset="0"/>
                <a:cs typeface="Calibri" charset="0"/>
              </a:rPr>
              <a:t>Science</a:t>
            </a:r>
            <a:endParaRPr lang="en-US" sz="3600" dirty="0">
              <a:latin typeface="Calibri" charset="0"/>
              <a:ea typeface="Calibri" charset="0"/>
              <a:cs typeface="Calibri" charset="0"/>
            </a:endParaRPr>
          </a:p>
        </p:txBody>
      </p:sp>
      <p:sp>
        <p:nvSpPr>
          <p:cNvPr id="1045507" name="Rectangle 3"/>
          <p:cNvSpPr>
            <a:spLocks noGrp="1" noChangeArrowheads="1"/>
          </p:cNvSpPr>
          <p:nvPr>
            <p:ph idx="1"/>
          </p:nvPr>
        </p:nvSpPr>
        <p:spPr>
          <a:xfrm>
            <a:off x="208461" y="1160374"/>
            <a:ext cx="8727077" cy="4445587"/>
          </a:xfrm>
        </p:spPr>
        <p:txBody>
          <a:bodyPr>
            <a:noAutofit/>
          </a:bodyPr>
          <a:lstStyle/>
          <a:p>
            <a:r>
              <a:rPr lang="en-US" sz="1800" b="1" dirty="0" smtClean="0"/>
              <a:t>Operations </a:t>
            </a:r>
            <a:r>
              <a:rPr lang="en-US" sz="1800" b="1" dirty="0" smtClean="0"/>
              <a:t>Research Master’s Degree Data Analytics Track </a:t>
            </a:r>
          </a:p>
          <a:p>
            <a:pPr lvl="1"/>
            <a:r>
              <a:rPr lang="en-US" sz="1600" dirty="0" smtClean="0"/>
              <a:t>Established 2015, expanded to be available to all Operations Research students in 2017</a:t>
            </a:r>
          </a:p>
          <a:p>
            <a:pPr lvl="1"/>
            <a:r>
              <a:rPr lang="en-US" sz="1600" dirty="0" smtClean="0"/>
              <a:t>&gt;20</a:t>
            </a:r>
            <a:r>
              <a:rPr lang="en-US" sz="1600" dirty="0" smtClean="0"/>
              <a:t> </a:t>
            </a:r>
            <a:r>
              <a:rPr lang="en-US" sz="1600" dirty="0" smtClean="0"/>
              <a:t>graduates/year; focus is on consulting skills </a:t>
            </a:r>
          </a:p>
          <a:p>
            <a:pPr lvl="1"/>
            <a:r>
              <a:rPr lang="en-US" sz="1600" dirty="0" smtClean="0"/>
              <a:t>Meet operational needs for formally educated (Master’s degree) ops analysts</a:t>
            </a:r>
          </a:p>
          <a:p>
            <a:r>
              <a:rPr lang="en-US" sz="1800" b="1" dirty="0" smtClean="0"/>
              <a:t>Data Science </a:t>
            </a:r>
            <a:r>
              <a:rPr lang="en-US" sz="1800" b="1" dirty="0" smtClean="0"/>
              <a:t>Certificate (NPS Center for Multi-INT Studies sponsorship)</a:t>
            </a:r>
            <a:endParaRPr lang="en-US" sz="1800" b="1" dirty="0" smtClean="0"/>
          </a:p>
          <a:p>
            <a:pPr lvl="1"/>
            <a:r>
              <a:rPr lang="en-US" sz="1600" dirty="0" smtClean="0"/>
              <a:t>Provide education in the use of data </a:t>
            </a:r>
            <a:r>
              <a:rPr lang="en-US" sz="1600" dirty="0"/>
              <a:t>s</a:t>
            </a:r>
            <a:r>
              <a:rPr lang="en-US" sz="1600" dirty="0" smtClean="0"/>
              <a:t>cience methods to gain insights from large, complex data sets</a:t>
            </a:r>
          </a:p>
          <a:p>
            <a:pPr lvl="1"/>
            <a:r>
              <a:rPr lang="en-US" sz="1600" dirty="0" smtClean="0"/>
              <a:t>4-course, 1-year distance learning sequence drawn from operations research and computer science curricula</a:t>
            </a:r>
          </a:p>
          <a:p>
            <a:pPr lvl="1"/>
            <a:r>
              <a:rPr lang="en-US" sz="1600" dirty="0" smtClean="0"/>
              <a:t>First cohort of 19 National Reconnaissance Office employees graduate Sep 2017</a:t>
            </a:r>
          </a:p>
          <a:p>
            <a:pPr lvl="1"/>
            <a:r>
              <a:rPr lang="en-US" sz="1600" dirty="0" smtClean="0"/>
              <a:t>Second cohort starts Sep 2017</a:t>
            </a:r>
          </a:p>
          <a:p>
            <a:r>
              <a:rPr lang="en-US" sz="1800" b="1" dirty="0" smtClean="0"/>
              <a:t>USMC </a:t>
            </a:r>
            <a:r>
              <a:rPr lang="en-US" sz="1800" b="1" dirty="0"/>
              <a:t>Analyst Community-of-Interest Short </a:t>
            </a:r>
            <a:r>
              <a:rPr lang="en-US" sz="1800" b="1" dirty="0" smtClean="0"/>
              <a:t>Course (MOVES sponsorship)</a:t>
            </a:r>
            <a:endParaRPr lang="en-US" sz="1800" b="1" dirty="0"/>
          </a:p>
          <a:p>
            <a:pPr lvl="1"/>
            <a:r>
              <a:rPr lang="en-US" sz="1600" dirty="0"/>
              <a:t>11-14 Jul 17, Quantico, </a:t>
            </a:r>
            <a:r>
              <a:rPr lang="en-US" sz="1600" dirty="0" smtClean="0"/>
              <a:t>VA</a:t>
            </a:r>
          </a:p>
          <a:p>
            <a:pPr lvl="1"/>
            <a:r>
              <a:rPr lang="en-US" sz="1600" dirty="0" smtClean="0"/>
              <a:t>25 </a:t>
            </a:r>
            <a:r>
              <a:rPr lang="en-US" sz="1600" dirty="0"/>
              <a:t>students in the Marine </a:t>
            </a:r>
            <a:r>
              <a:rPr lang="en-US" sz="1600" dirty="0" smtClean="0"/>
              <a:t>Professional Analyst </a:t>
            </a:r>
            <a:r>
              <a:rPr lang="en-US" sz="1600" dirty="0"/>
              <a:t>Community of Interest</a:t>
            </a:r>
          </a:p>
          <a:p>
            <a:r>
              <a:rPr lang="en-US" sz="1800" b="1" dirty="0" smtClean="0"/>
              <a:t>NAVAIR Short Course </a:t>
            </a:r>
            <a:r>
              <a:rPr lang="en-US" sz="1800" b="1" dirty="0" smtClean="0"/>
              <a:t>Series (MOVES sponsorship)</a:t>
            </a:r>
            <a:endParaRPr lang="en-US" sz="1800" b="1" dirty="0" smtClean="0"/>
          </a:p>
          <a:p>
            <a:pPr lvl="1"/>
            <a:r>
              <a:rPr lang="en-US" sz="1600" dirty="0" smtClean="0"/>
              <a:t>1-day overview of data science for NAVAIR employees at 2 locations/year</a:t>
            </a:r>
          </a:p>
          <a:p>
            <a:r>
              <a:rPr lang="en-US" sz="1800" b="1" dirty="0"/>
              <a:t>2016, </a:t>
            </a:r>
            <a:r>
              <a:rPr lang="en-US" sz="1800" b="1" dirty="0" smtClean="0"/>
              <a:t>2017 NAVAIR Data Challenges </a:t>
            </a:r>
          </a:p>
          <a:p>
            <a:pPr lvl="1"/>
            <a:r>
              <a:rPr lang="en-US" sz="1600" dirty="0" smtClean="0"/>
              <a:t>NPS as venue for team </a:t>
            </a:r>
            <a:r>
              <a:rPr lang="en-US" sz="1600" dirty="0" err="1" smtClean="0"/>
              <a:t>outbriefs</a:t>
            </a:r>
            <a:endParaRPr lang="en-US" sz="1600" dirty="0" smtClean="0"/>
          </a:p>
          <a:p>
            <a:pPr lvl="1"/>
            <a:r>
              <a:rPr lang="en-US" sz="1600" dirty="0" err="1" smtClean="0"/>
              <a:t>Brownbags</a:t>
            </a:r>
            <a:r>
              <a:rPr lang="en-US" sz="1600" dirty="0" smtClean="0"/>
              <a:t> and speakers</a:t>
            </a:r>
          </a:p>
        </p:txBody>
      </p:sp>
      <p:sp>
        <p:nvSpPr>
          <p:cNvPr id="2" name="Slide Number Placeholder 1"/>
          <p:cNvSpPr>
            <a:spLocks noGrp="1"/>
          </p:cNvSpPr>
          <p:nvPr>
            <p:ph type="sldNum" sz="quarter" idx="12"/>
          </p:nvPr>
        </p:nvSpPr>
        <p:spPr/>
        <p:txBody>
          <a:bodyPr/>
          <a:lstStyle/>
          <a:p>
            <a:fld id="{2AA314D8-B706-0649-88BE-CD7D590F186D}" type="slidenum">
              <a:rPr lang="en-US" smtClean="0"/>
              <a:t>10</a:t>
            </a:fld>
            <a:endParaRPr lang="en-US"/>
          </a:p>
        </p:txBody>
      </p:sp>
    </p:spTree>
    <p:extLst>
      <p:ext uri="{BB962C8B-B14F-4D97-AF65-F5344CB8AC3E}">
        <p14:creationId xmlns:p14="http://schemas.microsoft.com/office/powerpoint/2010/main" val="633193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82" y="-204889"/>
            <a:ext cx="7886700" cy="1325563"/>
          </a:xfrm>
        </p:spPr>
        <p:txBody>
          <a:bodyPr/>
          <a:lstStyle/>
          <a:p>
            <a:r>
              <a:rPr lang="en-US" dirty="0" smtClean="0">
                <a:latin typeface="Calibri" charset="0"/>
                <a:ea typeface="Calibri" charset="0"/>
                <a:cs typeface="Calibri" charset="0"/>
              </a:rPr>
              <a:t>(</a:t>
            </a:r>
            <a:r>
              <a:rPr lang="en-US" dirty="0">
                <a:latin typeface="Calibri" charset="0"/>
                <a:ea typeface="Calibri" charset="0"/>
                <a:cs typeface="Calibri" charset="0"/>
              </a:rPr>
              <a:t>S</a:t>
            </a:r>
            <a:r>
              <a:rPr lang="en-US" dirty="0" smtClean="0">
                <a:latin typeface="Calibri" charset="0"/>
                <a:ea typeface="Calibri" charset="0"/>
                <a:cs typeface="Calibri" charset="0"/>
              </a:rPr>
              <a:t>ome) </a:t>
            </a:r>
            <a:r>
              <a:rPr lang="en-US" dirty="0" smtClean="0">
                <a:latin typeface="Calibri" charset="0"/>
                <a:ea typeface="Calibri" charset="0"/>
                <a:cs typeface="Calibri" charset="0"/>
              </a:rPr>
              <a:t>Related Course </a:t>
            </a:r>
            <a:r>
              <a:rPr lang="en-US" dirty="0" smtClean="0">
                <a:latin typeface="Calibri" charset="0"/>
                <a:ea typeface="Calibri" charset="0"/>
                <a:cs typeface="Calibri" charset="0"/>
              </a:rPr>
              <a:t>Offerings</a:t>
            </a:r>
            <a:endParaRPr lang="en-US" dirty="0">
              <a:latin typeface="Calibri" charset="0"/>
              <a:ea typeface="Calibri" charset="0"/>
              <a:cs typeface="Calibri" charset="0"/>
            </a:endParaRPr>
          </a:p>
        </p:txBody>
      </p:sp>
      <p:sp>
        <p:nvSpPr>
          <p:cNvPr id="3" name="Content Placeholder 2"/>
          <p:cNvSpPr>
            <a:spLocks noGrp="1"/>
          </p:cNvSpPr>
          <p:nvPr>
            <p:ph sz="half" idx="1"/>
          </p:nvPr>
        </p:nvSpPr>
        <p:spPr>
          <a:xfrm>
            <a:off x="201138" y="780596"/>
            <a:ext cx="4069920" cy="5976463"/>
          </a:xfrm>
        </p:spPr>
        <p:txBody>
          <a:bodyPr>
            <a:normAutofit fontScale="25000" lnSpcReduction="20000"/>
          </a:bodyPr>
          <a:lstStyle/>
          <a:p>
            <a:r>
              <a:rPr lang="en-US" sz="6000" dirty="0" smtClean="0"/>
              <a:t>CC4250 Enterprise Architecture</a:t>
            </a:r>
          </a:p>
          <a:p>
            <a:r>
              <a:rPr lang="en-US" sz="6000" dirty="0" smtClean="0"/>
              <a:t>CS/OA </a:t>
            </a:r>
            <a:r>
              <a:rPr lang="en-US" sz="6000" dirty="0"/>
              <a:t>3802 Computational Methods for Data Analysis</a:t>
            </a:r>
          </a:p>
          <a:p>
            <a:r>
              <a:rPr lang="en-US" sz="6000" dirty="0"/>
              <a:t>CS 3060 Database Systems </a:t>
            </a:r>
          </a:p>
          <a:p>
            <a:r>
              <a:rPr lang="en-US" sz="6000" dirty="0"/>
              <a:t>CS 4315 Intro to Machine Learning and Data </a:t>
            </a:r>
            <a:r>
              <a:rPr lang="en-US" sz="6000" dirty="0" smtClean="0"/>
              <a:t>Mining</a:t>
            </a:r>
            <a:endParaRPr lang="en-US" sz="6000" dirty="0"/>
          </a:p>
          <a:p>
            <a:r>
              <a:rPr lang="en-US" sz="6000" dirty="0"/>
              <a:t>CY 3650 Cyber Data Management and </a:t>
            </a:r>
            <a:r>
              <a:rPr lang="en-US" sz="6000" dirty="0" smtClean="0"/>
              <a:t>Analytics</a:t>
            </a:r>
            <a:endParaRPr lang="en-US" sz="6000" dirty="0"/>
          </a:p>
          <a:p>
            <a:r>
              <a:rPr lang="en-US" sz="6000" dirty="0"/>
              <a:t>DA 3450 Open Source Data Analysis</a:t>
            </a:r>
          </a:p>
          <a:p>
            <a:r>
              <a:rPr lang="en-US" sz="6000" dirty="0"/>
              <a:t>DA 3610 Visual Analytics</a:t>
            </a:r>
          </a:p>
          <a:p>
            <a:r>
              <a:rPr lang="en-US" sz="6000" dirty="0"/>
              <a:t>EC 3460 Intro to Machine Learning for Signal Analytics</a:t>
            </a:r>
          </a:p>
          <a:p>
            <a:r>
              <a:rPr lang="en-US" sz="6000" dirty="0"/>
              <a:t>EC 4747 Data Mining in Cyber Applications</a:t>
            </a:r>
          </a:p>
          <a:p>
            <a:r>
              <a:rPr lang="en-US" sz="6000" dirty="0"/>
              <a:t>GB 3040 Business Statistics and Data Analytics</a:t>
            </a:r>
          </a:p>
          <a:p>
            <a:r>
              <a:rPr lang="en-US" sz="6000" dirty="0"/>
              <a:t>IS 4205 Big Data Management, Architecture, and Applications</a:t>
            </a:r>
          </a:p>
          <a:p>
            <a:r>
              <a:rPr lang="en-US" sz="6000" dirty="0"/>
              <a:t>IS 4301 Data Warehousing, Data Mining, and Visualization</a:t>
            </a:r>
          </a:p>
          <a:p>
            <a:r>
              <a:rPr lang="en-US" sz="6000" dirty="0"/>
              <a:t>MN 4110 Multivariate Manpower Data Analysis I</a:t>
            </a:r>
          </a:p>
          <a:p>
            <a:r>
              <a:rPr lang="en-US" sz="6000" dirty="0"/>
              <a:t>MN 4111 Multivariate Manpower Data Analysis II</a:t>
            </a:r>
          </a:p>
          <a:p>
            <a:r>
              <a:rPr lang="en-US" sz="6000" dirty="0"/>
              <a:t>MN 3040 Data Management and Statistics of Manpower Analysis</a:t>
            </a:r>
          </a:p>
          <a:p>
            <a:endParaRPr lang="en-US" dirty="0"/>
          </a:p>
        </p:txBody>
      </p:sp>
      <p:sp>
        <p:nvSpPr>
          <p:cNvPr id="4" name="Content Placeholder 3"/>
          <p:cNvSpPr>
            <a:spLocks noGrp="1"/>
          </p:cNvSpPr>
          <p:nvPr>
            <p:ph sz="half" idx="2"/>
          </p:nvPr>
        </p:nvSpPr>
        <p:spPr>
          <a:xfrm>
            <a:off x="4629150" y="780596"/>
            <a:ext cx="3886200" cy="5396367"/>
          </a:xfrm>
        </p:spPr>
        <p:txBody>
          <a:bodyPr>
            <a:normAutofit fontScale="25000" lnSpcReduction="20000"/>
          </a:bodyPr>
          <a:lstStyle/>
          <a:p>
            <a:r>
              <a:rPr lang="en-US" sz="6000" dirty="0"/>
              <a:t>MR/OC 3140 Probability and Statistics of the Air Ocean </a:t>
            </a:r>
            <a:r>
              <a:rPr lang="en-US" sz="6000" dirty="0" smtClean="0"/>
              <a:t>Sciences</a:t>
            </a:r>
          </a:p>
          <a:p>
            <a:r>
              <a:rPr lang="en-US" sz="6000" dirty="0" smtClean="0"/>
              <a:t>MR</a:t>
            </a:r>
            <a:r>
              <a:rPr lang="en-US" sz="6000" dirty="0"/>
              <a:t>/ OC 3150 Analysis of Air/Ocean Time Series</a:t>
            </a:r>
          </a:p>
          <a:p>
            <a:r>
              <a:rPr lang="en-US" sz="6000" dirty="0"/>
              <a:t>MR3220 Meteorology Analysis</a:t>
            </a:r>
          </a:p>
          <a:p>
            <a:r>
              <a:rPr lang="en-US" sz="6000" dirty="0"/>
              <a:t>OC 2902 Fundamentals of Geospatial Information and </a:t>
            </a:r>
            <a:r>
              <a:rPr lang="en-US" sz="6000" dirty="0" smtClean="0"/>
              <a:t>Services</a:t>
            </a:r>
          </a:p>
          <a:p>
            <a:r>
              <a:rPr lang="en-US" sz="6000" dirty="0" smtClean="0"/>
              <a:t>OC4325 METOC for Warfighter Decision Making</a:t>
            </a:r>
            <a:endParaRPr lang="en-US" sz="6000" dirty="0"/>
          </a:p>
          <a:p>
            <a:r>
              <a:rPr lang="en-US" sz="6000" dirty="0"/>
              <a:t>OC 3030 Oceanography Computing and Data Display</a:t>
            </a:r>
          </a:p>
          <a:p>
            <a:r>
              <a:rPr lang="en-US" sz="6000" dirty="0"/>
              <a:t>OA3802: Computational Methods for Data Analytics#</a:t>
            </a:r>
          </a:p>
          <a:p>
            <a:r>
              <a:rPr lang="en-US" sz="6000" dirty="0"/>
              <a:t>OA 3103 Data Analysis</a:t>
            </a:r>
          </a:p>
          <a:p>
            <a:r>
              <a:rPr lang="en-US" sz="6000" dirty="0"/>
              <a:t>OA 3604 Statistics and Data Analysis</a:t>
            </a:r>
          </a:p>
          <a:p>
            <a:r>
              <a:rPr lang="en-US" sz="6000" dirty="0"/>
              <a:t>OA 4106 Advanced Data </a:t>
            </a:r>
            <a:r>
              <a:rPr lang="en-US" sz="6000" dirty="0" smtClean="0"/>
              <a:t>Analytics</a:t>
            </a:r>
            <a:endParaRPr lang="en-US" sz="6000" dirty="0"/>
          </a:p>
          <a:p>
            <a:r>
              <a:rPr lang="en-US" sz="6000" dirty="0"/>
              <a:t>OA 4108 Data Mining</a:t>
            </a:r>
          </a:p>
          <a:p>
            <a:r>
              <a:rPr lang="en-US" sz="6000" dirty="0"/>
              <a:t>OA 4118 Statistical and Machine </a:t>
            </a:r>
            <a:r>
              <a:rPr lang="en-US" sz="6000" dirty="0" smtClean="0"/>
              <a:t>Learning</a:t>
            </a:r>
            <a:endParaRPr lang="en-US" sz="6000" dirty="0"/>
          </a:p>
          <a:p>
            <a:r>
              <a:rPr lang="en-US" sz="6000" dirty="0"/>
              <a:t>OA4105: Nonparametric Statistics </a:t>
            </a:r>
          </a:p>
          <a:p>
            <a:r>
              <a:rPr lang="en-US" sz="6000" dirty="0"/>
              <a:t>OA4910: Case Studies in Analytics </a:t>
            </a:r>
          </a:p>
          <a:p>
            <a:r>
              <a:rPr lang="en-US" sz="6000" dirty="0"/>
              <a:t>SE/IS 3201 Enterprise Data Management Systems</a:t>
            </a:r>
          </a:p>
          <a:p>
            <a:r>
              <a:rPr lang="en-US" sz="6000" dirty="0"/>
              <a:t>SS 3101 Ground system and Mission </a:t>
            </a:r>
            <a:r>
              <a:rPr lang="en-US" sz="6000" dirty="0" smtClean="0"/>
              <a:t>Operations</a:t>
            </a:r>
          </a:p>
          <a:p>
            <a:endParaRPr lang="en-US" sz="4000" dirty="0" smtClean="0"/>
          </a:p>
          <a:p>
            <a:endParaRPr lang="en-US" dirty="0"/>
          </a:p>
        </p:txBody>
      </p:sp>
      <p:sp>
        <p:nvSpPr>
          <p:cNvPr id="5" name="Slide Number Placeholder 4"/>
          <p:cNvSpPr>
            <a:spLocks noGrp="1"/>
          </p:cNvSpPr>
          <p:nvPr>
            <p:ph type="sldNum" sz="quarter" idx="12"/>
          </p:nvPr>
        </p:nvSpPr>
        <p:spPr/>
        <p:txBody>
          <a:bodyPr/>
          <a:lstStyle/>
          <a:p>
            <a:fld id="{2AA314D8-B706-0649-88BE-CD7D590F186D}" type="slidenum">
              <a:rPr lang="en-US" smtClean="0"/>
              <a:t>11</a:t>
            </a:fld>
            <a:endParaRPr lang="en-US"/>
          </a:p>
        </p:txBody>
      </p:sp>
    </p:spTree>
    <p:extLst>
      <p:ext uri="{BB962C8B-B14F-4D97-AF65-F5344CB8AC3E}">
        <p14:creationId xmlns:p14="http://schemas.microsoft.com/office/powerpoint/2010/main" val="1061955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439" y="242047"/>
            <a:ext cx="7886700" cy="1325563"/>
          </a:xfrm>
        </p:spPr>
        <p:txBody>
          <a:bodyPr/>
          <a:lstStyle/>
          <a:p>
            <a:pPr algn="ctr"/>
            <a:r>
              <a:rPr lang="en-US" dirty="0" smtClean="0">
                <a:latin typeface="Calibri" charset="0"/>
                <a:ea typeface="Calibri" charset="0"/>
                <a:cs typeface="Calibri" charset="0"/>
              </a:rPr>
              <a:t>Proposed Vision for Data Science at NPS</a:t>
            </a:r>
            <a:endParaRPr lang="en-US" dirty="0">
              <a:latin typeface="Calibri" charset="0"/>
              <a:ea typeface="Calibri" charset="0"/>
              <a:cs typeface="Calibri" charset="0"/>
            </a:endParaRPr>
          </a:p>
        </p:txBody>
      </p:sp>
      <p:sp>
        <p:nvSpPr>
          <p:cNvPr id="4" name="Rectangle 3"/>
          <p:cNvSpPr/>
          <p:nvPr/>
        </p:nvSpPr>
        <p:spPr>
          <a:xfrm>
            <a:off x="139485" y="1915627"/>
            <a:ext cx="8834033" cy="3046988"/>
          </a:xfrm>
          <a:prstGeom prst="rect">
            <a:avLst/>
          </a:prstGeom>
          <a:ln>
            <a:solidFill>
              <a:schemeClr val="tx1"/>
            </a:solidFill>
          </a:ln>
        </p:spPr>
        <p:txBody>
          <a:bodyPr wrap="square">
            <a:spAutoFit/>
          </a:bodyPr>
          <a:lstStyle/>
          <a:p>
            <a:pPr indent="457200" algn="ctr"/>
            <a:r>
              <a:rPr lang="en-US" sz="3200" dirty="0" smtClean="0">
                <a:effectLst/>
                <a:latin typeface="Calibri" charset="0"/>
                <a:ea typeface="Calibri" charset="0"/>
                <a:cs typeface="Calibri" charset="0"/>
              </a:rPr>
              <a:t>To </a:t>
            </a:r>
            <a:r>
              <a:rPr lang="en-US" sz="3200" b="1" dirty="0" smtClean="0">
                <a:effectLst/>
                <a:latin typeface="Calibri" charset="0"/>
                <a:ea typeface="Calibri" charset="0"/>
                <a:cs typeface="Calibri" charset="0"/>
              </a:rPr>
              <a:t>coordinate</a:t>
            </a:r>
            <a:r>
              <a:rPr lang="en-US" sz="3200" dirty="0" smtClean="0">
                <a:effectLst/>
                <a:latin typeface="Calibri" charset="0"/>
                <a:ea typeface="Calibri" charset="0"/>
                <a:cs typeface="Calibri" charset="0"/>
              </a:rPr>
              <a:t> and </a:t>
            </a:r>
            <a:r>
              <a:rPr lang="en-US" sz="3200" b="1" dirty="0" smtClean="0">
                <a:effectLst/>
                <a:latin typeface="Calibri" charset="0"/>
                <a:ea typeface="Calibri" charset="0"/>
                <a:cs typeface="Calibri" charset="0"/>
              </a:rPr>
              <a:t>focus</a:t>
            </a:r>
            <a:r>
              <a:rPr lang="en-US" sz="3200" dirty="0" smtClean="0">
                <a:effectLst/>
                <a:latin typeface="Calibri" charset="0"/>
                <a:ea typeface="Calibri" charset="0"/>
                <a:cs typeface="Calibri" charset="0"/>
              </a:rPr>
              <a:t> the unique </a:t>
            </a:r>
            <a:r>
              <a:rPr lang="en-US" sz="3200" b="1" dirty="0" smtClean="0">
                <a:solidFill>
                  <a:srgbClr val="0070C0"/>
                </a:solidFill>
                <a:effectLst/>
                <a:latin typeface="Calibri" charset="0"/>
                <a:ea typeface="Calibri" charset="0"/>
                <a:cs typeface="Calibri" charset="0"/>
              </a:rPr>
              <a:t>talent</a:t>
            </a:r>
            <a:r>
              <a:rPr lang="en-US" sz="3200" dirty="0" smtClean="0">
                <a:effectLst/>
                <a:latin typeface="Calibri" charset="0"/>
                <a:ea typeface="Calibri" charset="0"/>
                <a:cs typeface="Calibri" charset="0"/>
              </a:rPr>
              <a:t>, </a:t>
            </a:r>
            <a:r>
              <a:rPr lang="en-US" sz="3200" b="1" dirty="0" smtClean="0">
                <a:solidFill>
                  <a:srgbClr val="0070C0"/>
                </a:solidFill>
                <a:effectLst/>
                <a:latin typeface="Calibri" charset="0"/>
                <a:ea typeface="Calibri" charset="0"/>
                <a:cs typeface="Calibri" charset="0"/>
              </a:rPr>
              <a:t>infrastructure</a:t>
            </a:r>
            <a:r>
              <a:rPr lang="en-US" sz="3200" dirty="0" smtClean="0">
                <a:effectLst/>
                <a:latin typeface="Calibri" charset="0"/>
                <a:ea typeface="Calibri" charset="0"/>
                <a:cs typeface="Calibri" charset="0"/>
              </a:rPr>
              <a:t>, </a:t>
            </a:r>
            <a:r>
              <a:rPr lang="en-US" sz="3200" b="1" dirty="0" smtClean="0">
                <a:solidFill>
                  <a:srgbClr val="0070C0"/>
                </a:solidFill>
                <a:effectLst/>
                <a:latin typeface="Calibri" charset="0"/>
                <a:ea typeface="Calibri" charset="0"/>
                <a:cs typeface="Calibri" charset="0"/>
              </a:rPr>
              <a:t>relationships</a:t>
            </a:r>
            <a:r>
              <a:rPr lang="en-US" sz="3200" dirty="0" smtClean="0">
                <a:effectLst/>
                <a:latin typeface="Calibri" charset="0"/>
                <a:ea typeface="Calibri" charset="0"/>
                <a:cs typeface="Calibri" charset="0"/>
              </a:rPr>
              <a:t>, and </a:t>
            </a:r>
            <a:r>
              <a:rPr lang="en-US" sz="3200" b="1" dirty="0" smtClean="0">
                <a:solidFill>
                  <a:srgbClr val="0070C0"/>
                </a:solidFill>
                <a:effectLst/>
                <a:latin typeface="Calibri" charset="0"/>
                <a:ea typeface="Calibri" charset="0"/>
                <a:cs typeface="Calibri" charset="0"/>
              </a:rPr>
              <a:t>geography</a:t>
            </a:r>
            <a:r>
              <a:rPr lang="en-US" sz="3200" dirty="0" smtClean="0">
                <a:solidFill>
                  <a:srgbClr val="0070C0"/>
                </a:solidFill>
                <a:effectLst/>
                <a:latin typeface="Calibri" charset="0"/>
                <a:ea typeface="Calibri" charset="0"/>
                <a:cs typeface="Calibri" charset="0"/>
              </a:rPr>
              <a:t> </a:t>
            </a:r>
            <a:r>
              <a:rPr lang="en-US" sz="3200" dirty="0" smtClean="0">
                <a:effectLst/>
                <a:latin typeface="Calibri" charset="0"/>
                <a:ea typeface="Calibri" charset="0"/>
                <a:cs typeface="Calibri" charset="0"/>
              </a:rPr>
              <a:t>of NPS </a:t>
            </a:r>
          </a:p>
          <a:p>
            <a:pPr indent="457200" algn="ctr"/>
            <a:r>
              <a:rPr lang="en-US" sz="3200" dirty="0">
                <a:latin typeface="Calibri" charset="0"/>
                <a:ea typeface="Calibri" charset="0"/>
                <a:cs typeface="Calibri" charset="0"/>
              </a:rPr>
              <a:t>i</a:t>
            </a:r>
            <a:r>
              <a:rPr lang="en-US" sz="3200" dirty="0" smtClean="0">
                <a:latin typeface="Calibri" charset="0"/>
                <a:ea typeface="Calibri" charset="0"/>
                <a:cs typeface="Calibri" charset="0"/>
              </a:rPr>
              <a:t>n order </a:t>
            </a:r>
            <a:r>
              <a:rPr lang="en-US" sz="3200" dirty="0" smtClean="0">
                <a:effectLst/>
                <a:latin typeface="Calibri" charset="0"/>
                <a:ea typeface="Calibri" charset="0"/>
                <a:cs typeface="Calibri" charset="0"/>
              </a:rPr>
              <a:t>to provide an </a:t>
            </a:r>
            <a:r>
              <a:rPr lang="en-US" sz="3200" b="1" dirty="0" smtClean="0">
                <a:solidFill>
                  <a:srgbClr val="002060"/>
                </a:solidFill>
                <a:effectLst/>
                <a:latin typeface="Calibri" charset="0"/>
                <a:ea typeface="Calibri" charset="0"/>
                <a:cs typeface="Calibri" charset="0"/>
              </a:rPr>
              <a:t>educational platform</a:t>
            </a:r>
            <a:r>
              <a:rPr lang="en-US" sz="3200" dirty="0" smtClean="0">
                <a:effectLst/>
                <a:latin typeface="Calibri" charset="0"/>
                <a:ea typeface="Calibri" charset="0"/>
                <a:cs typeface="Calibri" charset="0"/>
              </a:rPr>
              <a:t>, </a:t>
            </a:r>
            <a:r>
              <a:rPr lang="en-US" sz="3200" b="1" dirty="0" smtClean="0">
                <a:solidFill>
                  <a:srgbClr val="002060"/>
                </a:solidFill>
                <a:effectLst/>
                <a:latin typeface="Calibri" charset="0"/>
                <a:ea typeface="Calibri" charset="0"/>
                <a:cs typeface="Calibri" charset="0"/>
              </a:rPr>
              <a:t>research programs</a:t>
            </a:r>
            <a:r>
              <a:rPr lang="en-US" sz="3200" dirty="0" smtClean="0">
                <a:effectLst/>
                <a:latin typeface="Calibri" charset="0"/>
                <a:ea typeface="Calibri" charset="0"/>
                <a:cs typeface="Calibri" charset="0"/>
              </a:rPr>
              <a:t>, and </a:t>
            </a:r>
            <a:r>
              <a:rPr lang="en-US" sz="3200" b="1" dirty="0" smtClean="0">
                <a:solidFill>
                  <a:srgbClr val="002060"/>
                </a:solidFill>
                <a:effectLst/>
                <a:latin typeface="Calibri" charset="0"/>
                <a:ea typeface="Calibri" charset="0"/>
                <a:cs typeface="Calibri" charset="0"/>
              </a:rPr>
              <a:t>advisory services </a:t>
            </a:r>
            <a:r>
              <a:rPr lang="en-US" sz="3200" dirty="0" smtClean="0">
                <a:effectLst/>
                <a:latin typeface="Calibri" charset="0"/>
                <a:ea typeface="Calibri" charset="0"/>
                <a:cs typeface="Calibri" charset="0"/>
              </a:rPr>
              <a:t>to organizations within the Departments of the Navy and Defense that seek to gain insights from data.</a:t>
            </a:r>
            <a:endParaRPr lang="en-US" sz="3200" dirty="0">
              <a:effectLst/>
              <a:latin typeface="Calibri" charset="0"/>
              <a:ea typeface="Calibri" charset="0"/>
              <a:cs typeface="Calibri" charset="0"/>
            </a:endParaRPr>
          </a:p>
        </p:txBody>
      </p:sp>
      <p:sp>
        <p:nvSpPr>
          <p:cNvPr id="5" name="Slide Number Placeholder 4"/>
          <p:cNvSpPr>
            <a:spLocks noGrp="1"/>
          </p:cNvSpPr>
          <p:nvPr>
            <p:ph type="sldNum" sz="quarter" idx="12"/>
          </p:nvPr>
        </p:nvSpPr>
        <p:spPr/>
        <p:txBody>
          <a:bodyPr/>
          <a:lstStyle/>
          <a:p>
            <a:fld id="{2AA314D8-B706-0649-88BE-CD7D590F186D}" type="slidenum">
              <a:rPr lang="en-US" smtClean="0"/>
              <a:t>12</a:t>
            </a:fld>
            <a:endParaRPr lang="en-US"/>
          </a:p>
        </p:txBody>
      </p:sp>
    </p:spTree>
    <p:extLst>
      <p:ext uri="{BB962C8B-B14F-4D97-AF65-F5344CB8AC3E}">
        <p14:creationId xmlns:p14="http://schemas.microsoft.com/office/powerpoint/2010/main" val="1043708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572" y="0"/>
            <a:ext cx="8531428" cy="717312"/>
          </a:xfrm>
        </p:spPr>
        <p:txBody>
          <a:bodyPr>
            <a:normAutofit/>
          </a:bodyPr>
          <a:lstStyle/>
          <a:p>
            <a:pPr algn="ctr"/>
            <a:r>
              <a:rPr lang="en-US" sz="4000" dirty="0" smtClean="0">
                <a:latin typeface="Calibri" charset="0"/>
                <a:ea typeface="Calibri" charset="0"/>
                <a:cs typeface="Calibri" charset="0"/>
              </a:rPr>
              <a:t>Four Lines of Effort to Realize the Vision</a:t>
            </a:r>
            <a:endParaRPr lang="en-US" sz="4000" dirty="0">
              <a:latin typeface="Calibri" charset="0"/>
              <a:ea typeface="Calibri" charset="0"/>
              <a:cs typeface="Calibri" charset="0"/>
            </a:endParaRPr>
          </a:p>
        </p:txBody>
      </p:sp>
      <p:sp>
        <p:nvSpPr>
          <p:cNvPr id="3" name="Content Placeholder 2"/>
          <p:cNvSpPr>
            <a:spLocks noGrp="1"/>
          </p:cNvSpPr>
          <p:nvPr>
            <p:ph idx="1"/>
          </p:nvPr>
        </p:nvSpPr>
        <p:spPr>
          <a:xfrm>
            <a:off x="93519" y="695256"/>
            <a:ext cx="8924806" cy="6162743"/>
          </a:xfrm>
        </p:spPr>
        <p:txBody>
          <a:bodyPr>
            <a:noAutofit/>
          </a:bodyPr>
          <a:lstStyle/>
          <a:p>
            <a:pPr marL="457200" indent="-457200">
              <a:buFont typeface="+mj-lt"/>
              <a:buAutoNum type="arabicPeriod"/>
            </a:pPr>
            <a:r>
              <a:rPr lang="en-US" sz="2200" b="1" dirty="0"/>
              <a:t>Education</a:t>
            </a:r>
            <a:r>
              <a:rPr lang="en-US" sz="2200" dirty="0"/>
              <a:t> – Expand certificate programs (distance learning and resident) and tracks within existing </a:t>
            </a:r>
            <a:r>
              <a:rPr lang="en-US" sz="2200" dirty="0" smtClean="0"/>
              <a:t>resident curricula</a:t>
            </a:r>
          </a:p>
          <a:p>
            <a:pPr lvl="1"/>
            <a:r>
              <a:rPr lang="en-US" sz="1800" u="sng" dirty="0" smtClean="0"/>
              <a:t>Impact</a:t>
            </a:r>
            <a:r>
              <a:rPr lang="en-US" sz="1800" dirty="0" smtClean="0"/>
              <a:t>:  Graduates serve </a:t>
            </a:r>
            <a:r>
              <a:rPr lang="en-US" sz="1800" dirty="0"/>
              <a:t>as members and leaders of data science teams in the Fleet </a:t>
            </a:r>
            <a:endParaRPr lang="en-US" sz="1800" dirty="0" smtClean="0"/>
          </a:p>
          <a:p>
            <a:pPr marL="457200" indent="-457200">
              <a:buFont typeface="+mj-lt"/>
              <a:buAutoNum type="arabicPeriod"/>
            </a:pPr>
            <a:r>
              <a:rPr lang="en-US" sz="2200" b="1" dirty="0" smtClean="0"/>
              <a:t>Research</a:t>
            </a:r>
            <a:r>
              <a:rPr lang="en-US" sz="2200" dirty="0" smtClean="0"/>
              <a:t> </a:t>
            </a:r>
            <a:r>
              <a:rPr lang="en-US" sz="2200" dirty="0"/>
              <a:t>– Coordinate research efforts across campus to focus on relevant data science </a:t>
            </a:r>
            <a:r>
              <a:rPr lang="en-US" sz="2200" dirty="0" smtClean="0"/>
              <a:t>problems and provide value-add for individual NPS PI’s to use data science in their research</a:t>
            </a:r>
          </a:p>
          <a:p>
            <a:pPr lvl="1"/>
            <a:r>
              <a:rPr lang="en-US" sz="1800" u="sng" dirty="0" smtClean="0"/>
              <a:t>Impact</a:t>
            </a:r>
            <a:r>
              <a:rPr lang="en-US" sz="1800" dirty="0" smtClean="0"/>
              <a:t>: </a:t>
            </a:r>
            <a:r>
              <a:rPr lang="en-US" sz="1800" dirty="0"/>
              <a:t>S</a:t>
            </a:r>
            <a:r>
              <a:rPr lang="en-US" sz="1800" dirty="0" smtClean="0"/>
              <a:t>tudent </a:t>
            </a:r>
            <a:r>
              <a:rPr lang="en-US" sz="1800" dirty="0"/>
              <a:t>theses and capstone projects </a:t>
            </a:r>
            <a:r>
              <a:rPr lang="en-US" sz="1800" dirty="0" smtClean="0"/>
              <a:t>address relevant sponsor problems and allow </a:t>
            </a:r>
            <a:r>
              <a:rPr lang="en-US" sz="1800" dirty="0"/>
              <a:t>graduates to take </a:t>
            </a:r>
            <a:r>
              <a:rPr lang="en-US" sz="1800" dirty="0" smtClean="0"/>
              <a:t>insights back </a:t>
            </a:r>
            <a:r>
              <a:rPr lang="en-US" sz="1800" dirty="0"/>
              <a:t>to the </a:t>
            </a:r>
            <a:r>
              <a:rPr lang="en-US" sz="1800" dirty="0" smtClean="0"/>
              <a:t>Fleet</a:t>
            </a:r>
          </a:p>
          <a:p>
            <a:pPr lvl="1"/>
            <a:r>
              <a:rPr lang="en-US" sz="1800" u="sng" dirty="0" smtClean="0"/>
              <a:t>Impact</a:t>
            </a:r>
            <a:r>
              <a:rPr lang="en-US" sz="1800" dirty="0" smtClean="0"/>
              <a:t>: NPS dataset curation and transparency lead to more efficient research efforts for PI’s and less “reinventing the data engineering and analytics wheel”</a:t>
            </a:r>
            <a:endParaRPr lang="en-US" sz="1800" dirty="0"/>
          </a:p>
          <a:p>
            <a:pPr marL="457200" indent="-457200">
              <a:buFont typeface="+mj-lt"/>
              <a:buAutoNum type="arabicPeriod"/>
            </a:pPr>
            <a:r>
              <a:rPr lang="en-US" sz="2200" b="1" dirty="0"/>
              <a:t>Service</a:t>
            </a:r>
            <a:r>
              <a:rPr lang="en-US" sz="2200" dirty="0"/>
              <a:t> – Sponsored research </a:t>
            </a:r>
            <a:r>
              <a:rPr lang="en-US" sz="2200" dirty="0" smtClean="0"/>
              <a:t>leads </a:t>
            </a:r>
            <a:r>
              <a:rPr lang="en-US" sz="2200" dirty="0"/>
              <a:t>to close collaboration </a:t>
            </a:r>
            <a:r>
              <a:rPr lang="en-US" sz="2200" dirty="0" smtClean="0"/>
              <a:t>with DoD partners, making NPS </a:t>
            </a:r>
            <a:r>
              <a:rPr lang="en-US" sz="2200" dirty="0"/>
              <a:t>an “honest broker” </a:t>
            </a:r>
            <a:r>
              <a:rPr lang="en-US" sz="2200" dirty="0" smtClean="0"/>
              <a:t>in data science capability</a:t>
            </a:r>
            <a:endParaRPr lang="en-US" sz="2200" dirty="0"/>
          </a:p>
          <a:p>
            <a:pPr lvl="1"/>
            <a:r>
              <a:rPr lang="en-US" sz="1800" u="sng" dirty="0" smtClean="0"/>
              <a:t>Impact</a:t>
            </a:r>
            <a:r>
              <a:rPr lang="en-US" sz="1800" dirty="0" smtClean="0"/>
              <a:t>: Guide DoD organizations </a:t>
            </a:r>
            <a:r>
              <a:rPr lang="en-US" sz="1800" dirty="0"/>
              <a:t>in making decisions about data science investments and help leaders create data science </a:t>
            </a:r>
            <a:r>
              <a:rPr lang="en-US" sz="1800" dirty="0" smtClean="0"/>
              <a:t>capabilities</a:t>
            </a:r>
            <a:endParaRPr lang="en-US" sz="1800" dirty="0"/>
          </a:p>
          <a:p>
            <a:pPr marL="457200" indent="-457200">
              <a:buFont typeface="+mj-lt"/>
              <a:buAutoNum type="arabicPeriod"/>
            </a:pPr>
            <a:r>
              <a:rPr lang="en-US" sz="2200" b="1" dirty="0"/>
              <a:t>Coordination</a:t>
            </a:r>
            <a:r>
              <a:rPr lang="en-US" sz="2200" dirty="0"/>
              <a:t> – NPS </a:t>
            </a:r>
            <a:r>
              <a:rPr lang="en-US" sz="2200" dirty="0" smtClean="0"/>
              <a:t>adopts </a:t>
            </a:r>
            <a:r>
              <a:rPr lang="en-US" sz="2200" dirty="0"/>
              <a:t>a strategic approach that aligns efforts </a:t>
            </a:r>
            <a:r>
              <a:rPr lang="en-US" sz="2200" dirty="0" smtClean="0"/>
              <a:t>across campus</a:t>
            </a:r>
          </a:p>
          <a:p>
            <a:pPr lvl="1"/>
            <a:r>
              <a:rPr lang="en-US" sz="1800" u="sng" dirty="0" smtClean="0"/>
              <a:t>Impact</a:t>
            </a:r>
            <a:r>
              <a:rPr lang="en-US" sz="1800" dirty="0" smtClean="0"/>
              <a:t>: </a:t>
            </a:r>
            <a:r>
              <a:rPr lang="en-US" sz="1800" dirty="0"/>
              <a:t>P</a:t>
            </a:r>
            <a:r>
              <a:rPr lang="en-US" sz="1800" dirty="0" smtClean="0"/>
              <a:t>rovide </a:t>
            </a:r>
            <a:r>
              <a:rPr lang="en-US" sz="1800" dirty="0"/>
              <a:t>the right education </a:t>
            </a:r>
            <a:r>
              <a:rPr lang="en-US" sz="1800" dirty="0" smtClean="0"/>
              <a:t>solutions for </a:t>
            </a:r>
            <a:r>
              <a:rPr lang="en-US" sz="1800" dirty="0"/>
              <a:t>the Navy </a:t>
            </a:r>
            <a:r>
              <a:rPr lang="en-US" sz="1800" dirty="0" smtClean="0"/>
              <a:t>workforce</a:t>
            </a:r>
          </a:p>
          <a:p>
            <a:pPr lvl="1"/>
            <a:r>
              <a:rPr lang="en-US" sz="1800" u="sng" dirty="0" smtClean="0"/>
              <a:t>Impact</a:t>
            </a:r>
            <a:r>
              <a:rPr lang="en-US" sz="1800" dirty="0" smtClean="0"/>
              <a:t>: Connect PI’s with the right data engineering and analytic expertise to increase productivity in responding </a:t>
            </a:r>
            <a:r>
              <a:rPr lang="en-US" sz="1800" dirty="0"/>
              <a:t>to sponsor needs with high quality research outcomes</a:t>
            </a:r>
          </a:p>
          <a:p>
            <a:pPr lvl="1"/>
            <a:endParaRPr lang="en-US" sz="1800" dirty="0" smtClean="0"/>
          </a:p>
        </p:txBody>
      </p:sp>
      <p:sp>
        <p:nvSpPr>
          <p:cNvPr id="4" name="Slide Number Placeholder 3"/>
          <p:cNvSpPr>
            <a:spLocks noGrp="1"/>
          </p:cNvSpPr>
          <p:nvPr>
            <p:ph type="sldNum" sz="quarter" idx="12"/>
          </p:nvPr>
        </p:nvSpPr>
        <p:spPr/>
        <p:txBody>
          <a:bodyPr/>
          <a:lstStyle/>
          <a:p>
            <a:fld id="{2AA314D8-B706-0649-88BE-CD7D590F186D}" type="slidenum">
              <a:rPr lang="en-US" smtClean="0"/>
              <a:t>13</a:t>
            </a:fld>
            <a:endParaRPr lang="en-US" dirty="0"/>
          </a:p>
        </p:txBody>
      </p:sp>
    </p:spTree>
    <p:extLst>
      <p:ext uri="{BB962C8B-B14F-4D97-AF65-F5344CB8AC3E}">
        <p14:creationId xmlns:p14="http://schemas.microsoft.com/office/powerpoint/2010/main" val="924596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567" y="62346"/>
            <a:ext cx="7886700" cy="637985"/>
          </a:xfrm>
        </p:spPr>
        <p:txBody>
          <a:bodyPr>
            <a:noAutofit/>
          </a:bodyPr>
          <a:lstStyle/>
          <a:p>
            <a:pPr algn="ctr"/>
            <a:r>
              <a:rPr lang="en-US" sz="4000" dirty="0" smtClean="0">
                <a:latin typeface="Calibri" charset="0"/>
                <a:ea typeface="Calibri" charset="0"/>
                <a:cs typeface="Calibri" charset="0"/>
              </a:rPr>
              <a:t>Tangible Next Steps</a:t>
            </a:r>
            <a:endParaRPr lang="en-US" sz="4000" dirty="0">
              <a:latin typeface="Calibri" charset="0"/>
              <a:ea typeface="Calibri" charset="0"/>
              <a:cs typeface="Calibri" charset="0"/>
            </a:endParaRPr>
          </a:p>
        </p:txBody>
      </p:sp>
      <p:sp>
        <p:nvSpPr>
          <p:cNvPr id="3" name="Content Placeholder 2"/>
          <p:cNvSpPr>
            <a:spLocks noGrp="1"/>
          </p:cNvSpPr>
          <p:nvPr>
            <p:ph idx="1"/>
          </p:nvPr>
        </p:nvSpPr>
        <p:spPr>
          <a:xfrm>
            <a:off x="230065" y="736272"/>
            <a:ext cx="8848922" cy="5985204"/>
          </a:xfrm>
        </p:spPr>
        <p:txBody>
          <a:bodyPr>
            <a:noAutofit/>
          </a:bodyPr>
          <a:lstStyle/>
          <a:p>
            <a:pPr marL="0" lvl="0" indent="0">
              <a:buNone/>
            </a:pPr>
            <a:r>
              <a:rPr lang="en-US" b="1" dirty="0" smtClean="0"/>
              <a:t>Coordinate NPS data science efforts</a:t>
            </a:r>
            <a:endParaRPr lang="en-US" b="1" dirty="0"/>
          </a:p>
          <a:p>
            <a:pPr lvl="1"/>
            <a:r>
              <a:rPr lang="en-US" sz="2000" dirty="0" smtClean="0"/>
              <a:t>Strengthen the existing network to coordinate data </a:t>
            </a:r>
            <a:r>
              <a:rPr lang="en-US" sz="2000" dirty="0"/>
              <a:t>science education, research, and outreach </a:t>
            </a:r>
            <a:r>
              <a:rPr lang="en-US" sz="2000" dirty="0" smtClean="0"/>
              <a:t>efforts </a:t>
            </a:r>
            <a:r>
              <a:rPr lang="en-US" sz="2000" dirty="0"/>
              <a:t>across campus by 3Q </a:t>
            </a:r>
            <a:r>
              <a:rPr lang="en-US" sz="2000" dirty="0" smtClean="0"/>
              <a:t>FY18</a:t>
            </a:r>
          </a:p>
          <a:p>
            <a:pPr lvl="2"/>
            <a:r>
              <a:rPr lang="en-US" sz="1800" dirty="0" smtClean="0"/>
              <a:t>1 FTE for Director  </a:t>
            </a:r>
          </a:p>
          <a:p>
            <a:pPr lvl="2"/>
            <a:r>
              <a:rPr lang="en-US" sz="1800" dirty="0"/>
              <a:t>1 FTE for Data Engineer </a:t>
            </a:r>
            <a:endParaRPr lang="en-US" sz="2400" dirty="0"/>
          </a:p>
          <a:p>
            <a:pPr lvl="2"/>
            <a:r>
              <a:rPr lang="en-US" sz="1800" dirty="0" smtClean="0"/>
              <a:t>Physical central location for the NPS data science network</a:t>
            </a:r>
          </a:p>
          <a:p>
            <a:pPr lvl="2"/>
            <a:r>
              <a:rPr lang="en-US" sz="1800" dirty="0" smtClean="0"/>
              <a:t>Compute/storage/network infrastructure solution(s) for data set curation </a:t>
            </a:r>
          </a:p>
          <a:p>
            <a:pPr marL="0" indent="0">
              <a:buNone/>
            </a:pPr>
            <a:r>
              <a:rPr lang="en-US" b="1" dirty="0" smtClean="0"/>
              <a:t>Establish </a:t>
            </a:r>
            <a:r>
              <a:rPr lang="en-US" b="1" dirty="0"/>
              <a:t>s</a:t>
            </a:r>
            <a:r>
              <a:rPr lang="en-US" b="1" dirty="0" smtClean="0"/>
              <a:t>ponsor </a:t>
            </a:r>
            <a:r>
              <a:rPr lang="en-US" b="1" dirty="0"/>
              <a:t>f</a:t>
            </a:r>
            <a:r>
              <a:rPr lang="en-US" b="1" dirty="0" smtClean="0"/>
              <a:t>oothold</a:t>
            </a:r>
            <a:r>
              <a:rPr lang="en-US" dirty="0" smtClean="0"/>
              <a:t> </a:t>
            </a:r>
            <a:endParaRPr lang="en-US" dirty="0"/>
          </a:p>
          <a:p>
            <a:pPr lvl="1"/>
            <a:r>
              <a:rPr lang="en-US" sz="2000" dirty="0"/>
              <a:t>O</a:t>
            </a:r>
            <a:r>
              <a:rPr lang="en-US" sz="2000" dirty="0" smtClean="0"/>
              <a:t>btain OPNAV vector </a:t>
            </a:r>
            <a:r>
              <a:rPr lang="en-US" sz="2000" dirty="0"/>
              <a:t>for NPS role in education of </a:t>
            </a:r>
            <a:r>
              <a:rPr lang="en-US" sz="2000" dirty="0" smtClean="0"/>
              <a:t>active </a:t>
            </a:r>
            <a:r>
              <a:rPr lang="en-US" sz="2000" dirty="0"/>
              <a:t>duty and civilian </a:t>
            </a:r>
            <a:r>
              <a:rPr lang="en-US" sz="2000" dirty="0" smtClean="0"/>
              <a:t>DON workforce</a:t>
            </a:r>
          </a:p>
          <a:p>
            <a:pPr lvl="1"/>
            <a:r>
              <a:rPr lang="en-US" sz="2000" dirty="0" smtClean="0"/>
              <a:t>Expand NPS-NAVAIR agreement to offer Data </a:t>
            </a:r>
            <a:r>
              <a:rPr lang="en-US" sz="2000" dirty="0"/>
              <a:t>Science Distance Learning Certificate </a:t>
            </a:r>
            <a:r>
              <a:rPr lang="en-US" sz="2000" dirty="0" smtClean="0"/>
              <a:t>for NAVAIR workforce in FY19</a:t>
            </a:r>
          </a:p>
          <a:p>
            <a:pPr marL="0" lvl="0" indent="0">
              <a:buNone/>
            </a:pPr>
            <a:r>
              <a:rPr lang="en-US" b="1" dirty="0" smtClean="0"/>
              <a:t>Build faculty talent</a:t>
            </a:r>
            <a:endParaRPr lang="en-US" b="1" dirty="0"/>
          </a:p>
          <a:p>
            <a:pPr lvl="1"/>
            <a:r>
              <a:rPr lang="en-US" sz="2000" dirty="0"/>
              <a:t>Initiate hire of specialized data engineering and data analytics faculty in </a:t>
            </a:r>
            <a:r>
              <a:rPr lang="en-US" sz="2000" dirty="0" smtClean="0"/>
              <a:t>GSOIS, GSEAS, and GSBPP</a:t>
            </a:r>
          </a:p>
        </p:txBody>
      </p:sp>
      <p:sp>
        <p:nvSpPr>
          <p:cNvPr id="4" name="Slide Number Placeholder 3"/>
          <p:cNvSpPr>
            <a:spLocks noGrp="1"/>
          </p:cNvSpPr>
          <p:nvPr>
            <p:ph type="sldNum" sz="quarter" idx="12"/>
          </p:nvPr>
        </p:nvSpPr>
        <p:spPr/>
        <p:txBody>
          <a:bodyPr/>
          <a:lstStyle/>
          <a:p>
            <a:fld id="{2AA314D8-B706-0649-88BE-CD7D590F186D}" type="slidenum">
              <a:rPr lang="en-US" smtClean="0"/>
              <a:t>14</a:t>
            </a:fld>
            <a:endParaRPr lang="en-US"/>
          </a:p>
        </p:txBody>
      </p:sp>
    </p:spTree>
    <p:extLst>
      <p:ext uri="{BB962C8B-B14F-4D97-AF65-F5344CB8AC3E}">
        <p14:creationId xmlns:p14="http://schemas.microsoft.com/office/powerpoint/2010/main" val="899407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623" y="1509721"/>
            <a:ext cx="8471647" cy="5145433"/>
          </a:xfrm>
        </p:spPr>
        <p:txBody>
          <a:bodyPr>
            <a:normAutofit lnSpcReduction="10000"/>
          </a:bodyPr>
          <a:lstStyle/>
          <a:p>
            <a:r>
              <a:rPr lang="en-US" b="1" dirty="0" smtClean="0"/>
              <a:t>Vision </a:t>
            </a:r>
            <a:r>
              <a:rPr lang="en-US" dirty="0" smtClean="0"/>
              <a:t>(do we want to </a:t>
            </a:r>
            <a:r>
              <a:rPr lang="en-US" dirty="0"/>
              <a:t>be the Navy’s thought leader?)</a:t>
            </a:r>
          </a:p>
          <a:p>
            <a:r>
              <a:rPr lang="en-US" b="1" dirty="0" smtClean="0"/>
              <a:t>Resources</a:t>
            </a:r>
            <a:r>
              <a:rPr lang="en-US" dirty="0" smtClean="0"/>
              <a:t> </a:t>
            </a:r>
            <a:r>
              <a:rPr lang="en-US" dirty="0" smtClean="0"/>
              <a:t>(the needs go beyond any single current funding source)</a:t>
            </a:r>
          </a:p>
          <a:p>
            <a:pPr>
              <a:spcBef>
                <a:spcPts val="2200"/>
              </a:spcBef>
            </a:pPr>
            <a:r>
              <a:rPr lang="en-US" b="1" dirty="0" smtClean="0"/>
              <a:t>Identity</a:t>
            </a:r>
            <a:r>
              <a:rPr lang="en-US" dirty="0" smtClean="0"/>
              <a:t> (we need a point of contact on campus for internal/external; we need to speak with one voice)</a:t>
            </a:r>
          </a:p>
          <a:p>
            <a:pPr>
              <a:spcBef>
                <a:spcPts val="2200"/>
              </a:spcBef>
            </a:pPr>
            <a:r>
              <a:rPr lang="en-US" b="1" dirty="0" smtClean="0"/>
              <a:t>Functional Form </a:t>
            </a:r>
            <a:r>
              <a:rPr lang="en-US" dirty="0" smtClean="0"/>
              <a:t>(there are </a:t>
            </a:r>
            <a:r>
              <a:rPr lang="en-US" dirty="0"/>
              <a:t>m</a:t>
            </a:r>
            <a:r>
              <a:rPr lang="en-US" dirty="0" smtClean="0"/>
              <a:t>any </a:t>
            </a:r>
            <a:r>
              <a:rPr lang="en-US" dirty="0" smtClean="0"/>
              <a:t>possible forms this coordination could </a:t>
            </a:r>
            <a:r>
              <a:rPr lang="en-US" dirty="0" smtClean="0"/>
              <a:t>take)</a:t>
            </a:r>
            <a:endParaRPr lang="en-US" dirty="0" smtClean="0"/>
          </a:p>
          <a:p>
            <a:r>
              <a:rPr lang="en-US" b="1" dirty="0" smtClean="0"/>
              <a:t>Relevance (</a:t>
            </a:r>
            <a:r>
              <a:rPr lang="en-US" dirty="0" smtClean="0"/>
              <a:t>Retain flexibility </a:t>
            </a:r>
            <a:r>
              <a:rPr lang="en-US" dirty="0" smtClean="0"/>
              <a:t>to experiment and innovate, while still being able to “answer the mail” from DON and </a:t>
            </a:r>
            <a:r>
              <a:rPr lang="en-US" dirty="0" smtClean="0"/>
              <a:t>DoD)</a:t>
            </a:r>
          </a:p>
          <a:p>
            <a:r>
              <a:rPr lang="en-US" b="1" dirty="0" smtClean="0"/>
              <a:t>Value Add </a:t>
            </a:r>
            <a:r>
              <a:rPr lang="en-US" dirty="0" smtClean="0"/>
              <a:t>(must provide a tangible benefit to faculty across campus)</a:t>
            </a:r>
            <a:endParaRPr lang="en-US" dirty="0"/>
          </a:p>
        </p:txBody>
      </p:sp>
      <p:sp>
        <p:nvSpPr>
          <p:cNvPr id="4" name="Slide Number Placeholder 3"/>
          <p:cNvSpPr>
            <a:spLocks noGrp="1"/>
          </p:cNvSpPr>
          <p:nvPr>
            <p:ph type="sldNum" sz="quarter" idx="12"/>
          </p:nvPr>
        </p:nvSpPr>
        <p:spPr/>
        <p:txBody>
          <a:bodyPr/>
          <a:lstStyle/>
          <a:p>
            <a:fld id="{2AA314D8-B706-0649-88BE-CD7D590F186D}" type="slidenum">
              <a:rPr lang="en-US" smtClean="0"/>
              <a:t>15</a:t>
            </a:fld>
            <a:endParaRPr lang="en-US"/>
          </a:p>
        </p:txBody>
      </p:sp>
      <p:sp>
        <p:nvSpPr>
          <p:cNvPr id="6" name="Title 1"/>
          <p:cNvSpPr txBox="1">
            <a:spLocks/>
          </p:cNvSpPr>
          <p:nvPr/>
        </p:nvSpPr>
        <p:spPr>
          <a:xfrm>
            <a:off x="18809" y="0"/>
            <a:ext cx="9125191" cy="130185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smtClean="0">
                <a:latin typeface="Calibri" charset="0"/>
                <a:ea typeface="Calibri" charset="0"/>
                <a:cs typeface="Calibri" charset="0"/>
              </a:rPr>
              <a:t>We </a:t>
            </a:r>
            <a:r>
              <a:rPr lang="en-US" sz="4000" dirty="0" smtClean="0">
                <a:latin typeface="Calibri" charset="0"/>
                <a:ea typeface="Calibri" charset="0"/>
                <a:cs typeface="Calibri" charset="0"/>
              </a:rPr>
              <a:t>Believe </a:t>
            </a:r>
            <a:r>
              <a:rPr lang="en-US" sz="4000" dirty="0" smtClean="0">
                <a:latin typeface="Calibri" charset="0"/>
                <a:ea typeface="Calibri" charset="0"/>
                <a:cs typeface="Calibri" charset="0"/>
              </a:rPr>
              <a:t>that </a:t>
            </a:r>
            <a:r>
              <a:rPr lang="en-US" sz="4000" dirty="0" smtClean="0">
                <a:latin typeface="Calibri" charset="0"/>
                <a:ea typeface="Calibri" charset="0"/>
                <a:cs typeface="Calibri" charset="0"/>
              </a:rPr>
              <a:t>Coordination </a:t>
            </a:r>
            <a:r>
              <a:rPr lang="en-US" sz="4000" dirty="0" smtClean="0">
                <a:latin typeface="Calibri" charset="0"/>
                <a:ea typeface="Calibri" charset="0"/>
                <a:cs typeface="Calibri" charset="0"/>
              </a:rPr>
              <a:t>in Data </a:t>
            </a:r>
            <a:r>
              <a:rPr lang="en-US" sz="4000" dirty="0" smtClean="0">
                <a:latin typeface="Calibri" charset="0"/>
                <a:ea typeface="Calibri" charset="0"/>
                <a:cs typeface="Calibri" charset="0"/>
              </a:rPr>
              <a:t>Science Requires </a:t>
            </a:r>
            <a:r>
              <a:rPr lang="en-US" sz="4000" dirty="0">
                <a:latin typeface="Calibri" charset="0"/>
                <a:ea typeface="Calibri" charset="0"/>
                <a:cs typeface="Calibri" charset="0"/>
              </a:rPr>
              <a:t>S</a:t>
            </a:r>
            <a:r>
              <a:rPr lang="en-US" sz="4000" dirty="0" smtClean="0">
                <a:latin typeface="Calibri" charset="0"/>
                <a:ea typeface="Calibri" charset="0"/>
                <a:cs typeface="Calibri" charset="0"/>
              </a:rPr>
              <a:t>trategic </a:t>
            </a:r>
            <a:r>
              <a:rPr lang="en-US" sz="4000" dirty="0">
                <a:latin typeface="Calibri" charset="0"/>
                <a:ea typeface="Calibri" charset="0"/>
                <a:cs typeface="Calibri" charset="0"/>
              </a:rPr>
              <a:t>I</a:t>
            </a:r>
            <a:r>
              <a:rPr lang="en-US" sz="4000" dirty="0" smtClean="0">
                <a:latin typeface="Calibri" charset="0"/>
                <a:ea typeface="Calibri" charset="0"/>
                <a:cs typeface="Calibri" charset="0"/>
              </a:rPr>
              <a:t>nvestment</a:t>
            </a:r>
            <a:endParaRPr lang="en-US" sz="3200" dirty="0">
              <a:latin typeface="Calibri" charset="0"/>
              <a:ea typeface="Calibri" charset="0"/>
              <a:cs typeface="Calibri" charset="0"/>
            </a:endParaRPr>
          </a:p>
        </p:txBody>
      </p:sp>
    </p:spTree>
    <p:extLst>
      <p:ext uri="{BB962C8B-B14F-4D97-AF65-F5344CB8AC3E}">
        <p14:creationId xmlns:p14="http://schemas.microsoft.com/office/powerpoint/2010/main" val="555266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Calibri" charset="0"/>
                <a:ea typeface="Calibri" charset="0"/>
                <a:cs typeface="Calibri" charset="0"/>
              </a:rPr>
              <a:t>Questions</a:t>
            </a:r>
            <a:endParaRPr lang="en-US" sz="4000" dirty="0">
              <a:latin typeface="Calibri" charset="0"/>
              <a:ea typeface="Calibri" charset="0"/>
              <a:cs typeface="Calibri" charset="0"/>
            </a:endParaRPr>
          </a:p>
        </p:txBody>
      </p:sp>
      <p:sp>
        <p:nvSpPr>
          <p:cNvPr id="3" name="Content Placeholder 2"/>
          <p:cNvSpPr>
            <a:spLocks noGrp="1"/>
          </p:cNvSpPr>
          <p:nvPr>
            <p:ph idx="1"/>
          </p:nvPr>
        </p:nvSpPr>
        <p:spPr/>
        <p:txBody>
          <a:bodyPr>
            <a:normAutofit fontScale="92500" lnSpcReduction="20000"/>
          </a:bodyPr>
          <a:lstStyle/>
          <a:p>
            <a:r>
              <a:rPr lang="en-US" dirty="0"/>
              <a:t>Website </a:t>
            </a:r>
            <a:r>
              <a:rPr lang="en-US" dirty="0">
                <a:hlinkClick r:id="rId2"/>
              </a:rPr>
              <a:t>https://</a:t>
            </a:r>
            <a:r>
              <a:rPr lang="en-US" dirty="0" smtClean="0">
                <a:hlinkClick r:id="rId2"/>
              </a:rPr>
              <a:t>my.nps.edu/web/data-sciences</a:t>
            </a:r>
            <a:endParaRPr lang="en-US" dirty="0" smtClean="0"/>
          </a:p>
          <a:p>
            <a:endParaRPr lang="en-US" dirty="0" smtClean="0"/>
          </a:p>
          <a:p>
            <a:r>
              <a:rPr lang="en-US" dirty="0" smtClean="0"/>
              <a:t>Contact Information</a:t>
            </a:r>
          </a:p>
          <a:p>
            <a:pPr marL="0" indent="0">
              <a:buNone/>
            </a:pPr>
            <a:r>
              <a:rPr lang="en-US" sz="1700" dirty="0"/>
              <a:t>Marcus S. Stefanou, Ph.D., Col, USAF (Ret)</a:t>
            </a:r>
          </a:p>
          <a:p>
            <a:pPr marL="0" indent="0">
              <a:buNone/>
            </a:pPr>
            <a:r>
              <a:rPr lang="en-US" sz="1700" dirty="0"/>
              <a:t>Assistant Professor</a:t>
            </a:r>
          </a:p>
          <a:p>
            <a:pPr marL="0" indent="0">
              <a:buNone/>
            </a:pPr>
            <a:r>
              <a:rPr lang="en-US" sz="1700" dirty="0"/>
              <a:t>Computer Science Department</a:t>
            </a:r>
          </a:p>
          <a:p>
            <a:pPr marL="0" indent="0">
              <a:buNone/>
            </a:pPr>
            <a:r>
              <a:rPr lang="en-US" sz="1700" dirty="0"/>
              <a:t>Naval Postgraduate School</a:t>
            </a:r>
          </a:p>
          <a:p>
            <a:pPr marL="0" indent="0">
              <a:buNone/>
            </a:pPr>
            <a:r>
              <a:rPr lang="en-US" sz="1700" dirty="0"/>
              <a:t>Glasgow Hall East, Rm 332</a:t>
            </a:r>
          </a:p>
          <a:p>
            <a:pPr marL="0" indent="0">
              <a:buNone/>
            </a:pPr>
            <a:r>
              <a:rPr lang="en-US" sz="1700" dirty="0"/>
              <a:t>NIPR: </a:t>
            </a:r>
            <a:r>
              <a:rPr lang="en-US" sz="1700" dirty="0">
                <a:hlinkClick r:id="rId3"/>
              </a:rPr>
              <a:t>msstefan@nps.edu</a:t>
            </a:r>
            <a:endParaRPr lang="en-US" sz="1700" dirty="0"/>
          </a:p>
          <a:p>
            <a:pPr marL="0" indent="0">
              <a:buNone/>
            </a:pPr>
            <a:r>
              <a:rPr lang="en-US" sz="1700" dirty="0"/>
              <a:t>JWICS: </a:t>
            </a:r>
            <a:r>
              <a:rPr lang="en-US" sz="1700" dirty="0">
                <a:hlinkClick r:id="rId4"/>
              </a:rPr>
              <a:t>Marcus.S.Stefanou@coe.ic.gov</a:t>
            </a:r>
            <a:endParaRPr lang="en-US" sz="1700" dirty="0"/>
          </a:p>
          <a:p>
            <a:pPr marL="0" indent="0">
              <a:buNone/>
            </a:pPr>
            <a:r>
              <a:rPr lang="en-US" sz="1700" dirty="0"/>
              <a:t>Office: 831-656-3316</a:t>
            </a:r>
          </a:p>
          <a:p>
            <a:pPr marL="0" indent="0">
              <a:buNone/>
            </a:pPr>
            <a:r>
              <a:rPr lang="en-US" sz="1700" dirty="0"/>
              <a:t>Cell: 703-346-5069</a:t>
            </a:r>
          </a:p>
          <a:p>
            <a:pPr marL="0" indent="0">
              <a:buNone/>
            </a:pPr>
            <a:r>
              <a:rPr lang="en-US" sz="1700" dirty="0"/>
              <a:t>Webpage: </a:t>
            </a:r>
            <a:r>
              <a:rPr lang="en-US" sz="1700" dirty="0">
                <a:hlinkClick r:id="rId5"/>
              </a:rPr>
              <a:t>http://faculty.nps.edu/msstefan/</a:t>
            </a:r>
            <a:endParaRPr lang="en-US" sz="1700" dirty="0"/>
          </a:p>
          <a:p>
            <a:endParaRPr lang="en-US" dirty="0" smtClean="0"/>
          </a:p>
        </p:txBody>
      </p:sp>
      <p:sp>
        <p:nvSpPr>
          <p:cNvPr id="4" name="Slide Number Placeholder 3"/>
          <p:cNvSpPr>
            <a:spLocks noGrp="1"/>
          </p:cNvSpPr>
          <p:nvPr>
            <p:ph type="sldNum" sz="quarter" idx="12"/>
          </p:nvPr>
        </p:nvSpPr>
        <p:spPr/>
        <p:txBody>
          <a:bodyPr/>
          <a:lstStyle/>
          <a:p>
            <a:fld id="{2AA314D8-B706-0649-88BE-CD7D590F186D}" type="slidenum">
              <a:rPr lang="en-US" smtClean="0"/>
              <a:t>16</a:t>
            </a:fld>
            <a:endParaRPr lang="en-US"/>
          </a:p>
        </p:txBody>
      </p:sp>
    </p:spTree>
    <p:extLst>
      <p:ext uri="{BB962C8B-B14F-4D97-AF65-F5344CB8AC3E}">
        <p14:creationId xmlns:p14="http://schemas.microsoft.com/office/powerpoint/2010/main" val="2054943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AA314D8-B706-0649-88BE-CD7D590F186D}" type="slidenum">
              <a:rPr lang="en-US" smtClean="0"/>
              <a:t>17</a:t>
            </a:fld>
            <a:endParaRPr lang="en-US"/>
          </a:p>
        </p:txBody>
      </p:sp>
    </p:spTree>
    <p:extLst>
      <p:ext uri="{BB962C8B-B14F-4D97-AF65-F5344CB8AC3E}">
        <p14:creationId xmlns:p14="http://schemas.microsoft.com/office/powerpoint/2010/main" val="2065876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ight Arrow 22"/>
          <p:cNvSpPr/>
          <p:nvPr/>
        </p:nvSpPr>
        <p:spPr>
          <a:xfrm>
            <a:off x="621188" y="833722"/>
            <a:ext cx="8501439" cy="4883483"/>
          </a:xfrm>
          <a:prstGeom prst="rightArrow">
            <a:avLst>
              <a:gd name="adj1" fmla="val 83435"/>
              <a:gd name="adj2" fmla="val 15609"/>
            </a:avLst>
          </a:prstGeom>
          <a:solidFill>
            <a:schemeClr val="accent1">
              <a:lumMod val="20000"/>
              <a:lumOff val="80000"/>
            </a:schemeClr>
          </a:solidFill>
          <a:effectLst>
            <a:outerShdw blurRad="50800"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54" name="Group 253"/>
          <p:cNvGrpSpPr/>
          <p:nvPr/>
        </p:nvGrpSpPr>
        <p:grpSpPr>
          <a:xfrm>
            <a:off x="8382349" y="2642035"/>
            <a:ext cx="194430" cy="253916"/>
            <a:chOff x="3170861" y="2636541"/>
            <a:chExt cx="259240" cy="338555"/>
          </a:xfrm>
        </p:grpSpPr>
        <p:sp>
          <p:nvSpPr>
            <p:cNvPr id="255" name="Triangle 254"/>
            <p:cNvSpPr/>
            <p:nvPr/>
          </p:nvSpPr>
          <p:spPr>
            <a:xfrm>
              <a:off x="3202985" y="2647693"/>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6" name="TextBox 255"/>
            <p:cNvSpPr txBox="1"/>
            <p:nvPr/>
          </p:nvSpPr>
          <p:spPr>
            <a:xfrm>
              <a:off x="3170861" y="2636541"/>
              <a:ext cx="246308" cy="338555"/>
            </a:xfrm>
            <a:prstGeom prst="rect">
              <a:avLst/>
            </a:prstGeom>
            <a:noFill/>
          </p:spPr>
          <p:txBody>
            <a:bodyPr wrap="none" rtlCol="0">
              <a:spAutoFit/>
            </a:bodyPr>
            <a:lstStyle/>
            <a:p>
              <a:endParaRPr lang="en-US" sz="1050" dirty="0"/>
            </a:p>
          </p:txBody>
        </p:sp>
      </p:grpSp>
      <p:grpSp>
        <p:nvGrpSpPr>
          <p:cNvPr id="250" name="Group 249"/>
          <p:cNvGrpSpPr/>
          <p:nvPr/>
        </p:nvGrpSpPr>
        <p:grpSpPr>
          <a:xfrm>
            <a:off x="8198560" y="2648367"/>
            <a:ext cx="194430" cy="253916"/>
            <a:chOff x="3170861" y="2636541"/>
            <a:chExt cx="259240" cy="338555"/>
          </a:xfrm>
        </p:grpSpPr>
        <p:sp>
          <p:nvSpPr>
            <p:cNvPr id="251" name="Triangle 250"/>
            <p:cNvSpPr/>
            <p:nvPr/>
          </p:nvSpPr>
          <p:spPr>
            <a:xfrm>
              <a:off x="3202985" y="2647693"/>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2" name="TextBox 251"/>
            <p:cNvSpPr txBox="1"/>
            <p:nvPr/>
          </p:nvSpPr>
          <p:spPr>
            <a:xfrm>
              <a:off x="3170861" y="2636541"/>
              <a:ext cx="246308" cy="338555"/>
            </a:xfrm>
            <a:prstGeom prst="rect">
              <a:avLst/>
            </a:prstGeom>
            <a:noFill/>
          </p:spPr>
          <p:txBody>
            <a:bodyPr wrap="none" rtlCol="0">
              <a:spAutoFit/>
            </a:bodyPr>
            <a:lstStyle/>
            <a:p>
              <a:endParaRPr lang="en-US" sz="1050" dirty="0"/>
            </a:p>
          </p:txBody>
        </p:sp>
      </p:grpSp>
      <p:grpSp>
        <p:nvGrpSpPr>
          <p:cNvPr id="158" name="Group 157"/>
          <p:cNvGrpSpPr/>
          <p:nvPr/>
        </p:nvGrpSpPr>
        <p:grpSpPr>
          <a:xfrm>
            <a:off x="910179" y="2584789"/>
            <a:ext cx="944232" cy="295661"/>
            <a:chOff x="200918" y="3885124"/>
            <a:chExt cx="1258977" cy="394214"/>
          </a:xfrm>
        </p:grpSpPr>
        <p:sp>
          <p:nvSpPr>
            <p:cNvPr id="159" name="Triangle 158"/>
            <p:cNvSpPr/>
            <p:nvPr/>
          </p:nvSpPr>
          <p:spPr>
            <a:xfrm>
              <a:off x="21873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0" name="TextBox 159"/>
            <p:cNvSpPr txBox="1"/>
            <p:nvPr/>
          </p:nvSpPr>
          <p:spPr>
            <a:xfrm>
              <a:off x="200918" y="3940781"/>
              <a:ext cx="323165" cy="338555"/>
            </a:xfrm>
            <a:prstGeom prst="rect">
              <a:avLst/>
            </a:prstGeom>
            <a:noFill/>
          </p:spPr>
          <p:txBody>
            <a:bodyPr wrap="none" rtlCol="0">
              <a:spAutoFit/>
            </a:bodyPr>
            <a:lstStyle/>
            <a:p>
              <a:r>
                <a:rPr lang="en-US" sz="1050" dirty="0"/>
                <a:t>c</a:t>
              </a:r>
            </a:p>
          </p:txBody>
        </p:sp>
        <p:sp>
          <p:nvSpPr>
            <p:cNvPr id="161" name="Triangle 160"/>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2" name="TextBox 161"/>
            <p:cNvSpPr txBox="1"/>
            <p:nvPr/>
          </p:nvSpPr>
          <p:spPr>
            <a:xfrm>
              <a:off x="423658" y="3885124"/>
              <a:ext cx="323165" cy="338555"/>
            </a:xfrm>
            <a:prstGeom prst="rect">
              <a:avLst/>
            </a:prstGeom>
            <a:noFill/>
          </p:spPr>
          <p:txBody>
            <a:bodyPr wrap="none" rtlCol="0">
              <a:spAutoFit/>
            </a:bodyPr>
            <a:lstStyle/>
            <a:p>
              <a:r>
                <a:rPr lang="en-US" sz="1050"/>
                <a:t>c</a:t>
              </a:r>
              <a:endParaRPr lang="en-US" sz="1050" dirty="0"/>
            </a:p>
          </p:txBody>
        </p:sp>
        <p:sp>
          <p:nvSpPr>
            <p:cNvPr id="163" name="Triangle 162"/>
            <p:cNvSpPr/>
            <p:nvPr/>
          </p:nvSpPr>
          <p:spPr>
            <a:xfrm>
              <a:off x="67858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4" name="TextBox 163"/>
            <p:cNvSpPr txBox="1"/>
            <p:nvPr/>
          </p:nvSpPr>
          <p:spPr>
            <a:xfrm>
              <a:off x="660774" y="3940781"/>
              <a:ext cx="323165" cy="338555"/>
            </a:xfrm>
            <a:prstGeom prst="rect">
              <a:avLst/>
            </a:prstGeom>
            <a:noFill/>
          </p:spPr>
          <p:txBody>
            <a:bodyPr wrap="none" rtlCol="0">
              <a:spAutoFit/>
            </a:bodyPr>
            <a:lstStyle/>
            <a:p>
              <a:r>
                <a:rPr lang="en-US" sz="1050"/>
                <a:t>c</a:t>
              </a:r>
              <a:endParaRPr lang="en-US" sz="1050" dirty="0"/>
            </a:p>
          </p:txBody>
        </p:sp>
        <p:sp>
          <p:nvSpPr>
            <p:cNvPr id="165" name="Triangle 164"/>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6" name="TextBox 165"/>
            <p:cNvSpPr txBox="1"/>
            <p:nvPr/>
          </p:nvSpPr>
          <p:spPr>
            <a:xfrm>
              <a:off x="423658" y="3940783"/>
              <a:ext cx="323165" cy="338555"/>
            </a:xfrm>
            <a:prstGeom prst="rect">
              <a:avLst/>
            </a:prstGeom>
            <a:noFill/>
          </p:spPr>
          <p:txBody>
            <a:bodyPr wrap="none" rtlCol="0">
              <a:spAutoFit/>
            </a:bodyPr>
            <a:lstStyle/>
            <a:p>
              <a:r>
                <a:rPr lang="en-US" sz="1050" dirty="0"/>
                <a:t>c</a:t>
              </a:r>
            </a:p>
          </p:txBody>
        </p:sp>
        <p:sp>
          <p:nvSpPr>
            <p:cNvPr id="167" name="Triangle 166"/>
            <p:cNvSpPr/>
            <p:nvPr/>
          </p:nvSpPr>
          <p:spPr>
            <a:xfrm>
              <a:off x="91742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8" name="TextBox 167"/>
            <p:cNvSpPr txBox="1"/>
            <p:nvPr/>
          </p:nvSpPr>
          <p:spPr>
            <a:xfrm>
              <a:off x="894160" y="3940781"/>
              <a:ext cx="323165" cy="338554"/>
            </a:xfrm>
            <a:prstGeom prst="rect">
              <a:avLst/>
            </a:prstGeom>
            <a:noFill/>
          </p:spPr>
          <p:txBody>
            <a:bodyPr wrap="none" rtlCol="0">
              <a:spAutoFit/>
            </a:bodyPr>
            <a:lstStyle/>
            <a:p>
              <a:r>
                <a:rPr lang="en-US" sz="1050"/>
                <a:t>c</a:t>
              </a:r>
              <a:endParaRPr lang="en-US" sz="1050" dirty="0"/>
            </a:p>
          </p:txBody>
        </p:sp>
        <p:sp>
          <p:nvSpPr>
            <p:cNvPr id="169" name="Triangle 168"/>
            <p:cNvSpPr/>
            <p:nvPr/>
          </p:nvSpPr>
          <p:spPr>
            <a:xfrm>
              <a:off x="1154545"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0" name="TextBox 169"/>
            <p:cNvSpPr txBox="1"/>
            <p:nvPr/>
          </p:nvSpPr>
          <p:spPr>
            <a:xfrm>
              <a:off x="1136730" y="3940781"/>
              <a:ext cx="323165" cy="338554"/>
            </a:xfrm>
            <a:prstGeom prst="rect">
              <a:avLst/>
            </a:prstGeom>
            <a:noFill/>
          </p:spPr>
          <p:txBody>
            <a:bodyPr wrap="none" rtlCol="0">
              <a:spAutoFit/>
            </a:bodyPr>
            <a:lstStyle/>
            <a:p>
              <a:r>
                <a:rPr lang="en-US" sz="1050" dirty="0"/>
                <a:t>c</a:t>
              </a:r>
            </a:p>
          </p:txBody>
        </p:sp>
      </p:grpSp>
      <p:grpSp>
        <p:nvGrpSpPr>
          <p:cNvPr id="171" name="Group 170"/>
          <p:cNvGrpSpPr/>
          <p:nvPr/>
        </p:nvGrpSpPr>
        <p:grpSpPr>
          <a:xfrm>
            <a:off x="1787900" y="2580522"/>
            <a:ext cx="944232" cy="295661"/>
            <a:chOff x="200918" y="3885124"/>
            <a:chExt cx="1258977" cy="394214"/>
          </a:xfrm>
        </p:grpSpPr>
        <p:sp>
          <p:nvSpPr>
            <p:cNvPr id="172" name="Triangle 171"/>
            <p:cNvSpPr/>
            <p:nvPr/>
          </p:nvSpPr>
          <p:spPr>
            <a:xfrm>
              <a:off x="21873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3" name="TextBox 172"/>
            <p:cNvSpPr txBox="1"/>
            <p:nvPr/>
          </p:nvSpPr>
          <p:spPr>
            <a:xfrm>
              <a:off x="200918" y="3940781"/>
              <a:ext cx="323165" cy="338555"/>
            </a:xfrm>
            <a:prstGeom prst="rect">
              <a:avLst/>
            </a:prstGeom>
            <a:noFill/>
          </p:spPr>
          <p:txBody>
            <a:bodyPr wrap="none" rtlCol="0">
              <a:spAutoFit/>
            </a:bodyPr>
            <a:lstStyle/>
            <a:p>
              <a:r>
                <a:rPr lang="en-US" sz="1050" dirty="0"/>
                <a:t>c</a:t>
              </a:r>
            </a:p>
          </p:txBody>
        </p:sp>
        <p:sp>
          <p:nvSpPr>
            <p:cNvPr id="174" name="Triangle 173"/>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5" name="TextBox 174"/>
            <p:cNvSpPr txBox="1"/>
            <p:nvPr/>
          </p:nvSpPr>
          <p:spPr>
            <a:xfrm>
              <a:off x="423658" y="3885124"/>
              <a:ext cx="323165" cy="338555"/>
            </a:xfrm>
            <a:prstGeom prst="rect">
              <a:avLst/>
            </a:prstGeom>
            <a:noFill/>
          </p:spPr>
          <p:txBody>
            <a:bodyPr wrap="none" rtlCol="0">
              <a:spAutoFit/>
            </a:bodyPr>
            <a:lstStyle/>
            <a:p>
              <a:r>
                <a:rPr lang="en-US" sz="1050"/>
                <a:t>c</a:t>
              </a:r>
              <a:endParaRPr lang="en-US" sz="1050" dirty="0"/>
            </a:p>
          </p:txBody>
        </p:sp>
        <p:sp>
          <p:nvSpPr>
            <p:cNvPr id="176" name="Triangle 175"/>
            <p:cNvSpPr/>
            <p:nvPr/>
          </p:nvSpPr>
          <p:spPr>
            <a:xfrm>
              <a:off x="67858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7" name="TextBox 176"/>
            <p:cNvSpPr txBox="1"/>
            <p:nvPr/>
          </p:nvSpPr>
          <p:spPr>
            <a:xfrm>
              <a:off x="660774" y="3940781"/>
              <a:ext cx="323165" cy="338555"/>
            </a:xfrm>
            <a:prstGeom prst="rect">
              <a:avLst/>
            </a:prstGeom>
            <a:noFill/>
          </p:spPr>
          <p:txBody>
            <a:bodyPr wrap="none" rtlCol="0">
              <a:spAutoFit/>
            </a:bodyPr>
            <a:lstStyle/>
            <a:p>
              <a:r>
                <a:rPr lang="en-US" sz="1050"/>
                <a:t>c</a:t>
              </a:r>
              <a:endParaRPr lang="en-US" sz="1050" dirty="0"/>
            </a:p>
          </p:txBody>
        </p:sp>
        <p:sp>
          <p:nvSpPr>
            <p:cNvPr id="178" name="Triangle 177"/>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9" name="TextBox 178"/>
            <p:cNvSpPr txBox="1"/>
            <p:nvPr/>
          </p:nvSpPr>
          <p:spPr>
            <a:xfrm>
              <a:off x="423658" y="3940783"/>
              <a:ext cx="323165" cy="338555"/>
            </a:xfrm>
            <a:prstGeom prst="rect">
              <a:avLst/>
            </a:prstGeom>
            <a:noFill/>
          </p:spPr>
          <p:txBody>
            <a:bodyPr wrap="none" rtlCol="0">
              <a:spAutoFit/>
            </a:bodyPr>
            <a:lstStyle/>
            <a:p>
              <a:r>
                <a:rPr lang="en-US" sz="1050" dirty="0"/>
                <a:t>c</a:t>
              </a:r>
            </a:p>
          </p:txBody>
        </p:sp>
        <p:sp>
          <p:nvSpPr>
            <p:cNvPr id="180" name="Triangle 179"/>
            <p:cNvSpPr/>
            <p:nvPr/>
          </p:nvSpPr>
          <p:spPr>
            <a:xfrm>
              <a:off x="91742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1" name="TextBox 180"/>
            <p:cNvSpPr txBox="1"/>
            <p:nvPr/>
          </p:nvSpPr>
          <p:spPr>
            <a:xfrm>
              <a:off x="894160" y="3940781"/>
              <a:ext cx="323165" cy="338554"/>
            </a:xfrm>
            <a:prstGeom prst="rect">
              <a:avLst/>
            </a:prstGeom>
            <a:noFill/>
          </p:spPr>
          <p:txBody>
            <a:bodyPr wrap="none" rtlCol="0">
              <a:spAutoFit/>
            </a:bodyPr>
            <a:lstStyle/>
            <a:p>
              <a:r>
                <a:rPr lang="en-US" sz="1050" dirty="0"/>
                <a:t>c</a:t>
              </a:r>
            </a:p>
          </p:txBody>
        </p:sp>
        <p:sp>
          <p:nvSpPr>
            <p:cNvPr id="182" name="Triangle 181"/>
            <p:cNvSpPr/>
            <p:nvPr/>
          </p:nvSpPr>
          <p:spPr>
            <a:xfrm>
              <a:off x="1154545"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3" name="TextBox 182"/>
            <p:cNvSpPr txBox="1"/>
            <p:nvPr/>
          </p:nvSpPr>
          <p:spPr>
            <a:xfrm>
              <a:off x="1136730" y="3940781"/>
              <a:ext cx="323165" cy="338554"/>
            </a:xfrm>
            <a:prstGeom prst="rect">
              <a:avLst/>
            </a:prstGeom>
            <a:noFill/>
          </p:spPr>
          <p:txBody>
            <a:bodyPr wrap="none" rtlCol="0">
              <a:spAutoFit/>
            </a:bodyPr>
            <a:lstStyle/>
            <a:p>
              <a:r>
                <a:rPr lang="en-US" sz="1050" dirty="0"/>
                <a:t>c</a:t>
              </a:r>
            </a:p>
          </p:txBody>
        </p:sp>
      </p:grpSp>
      <p:grpSp>
        <p:nvGrpSpPr>
          <p:cNvPr id="184" name="Group 183"/>
          <p:cNvGrpSpPr/>
          <p:nvPr/>
        </p:nvGrpSpPr>
        <p:grpSpPr>
          <a:xfrm>
            <a:off x="4695874" y="2582990"/>
            <a:ext cx="944232" cy="295661"/>
            <a:chOff x="200918" y="3885124"/>
            <a:chExt cx="1258977" cy="394214"/>
          </a:xfrm>
        </p:grpSpPr>
        <p:sp>
          <p:nvSpPr>
            <p:cNvPr id="185" name="Triangle 184"/>
            <p:cNvSpPr/>
            <p:nvPr/>
          </p:nvSpPr>
          <p:spPr>
            <a:xfrm>
              <a:off x="21873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6" name="TextBox 185"/>
            <p:cNvSpPr txBox="1"/>
            <p:nvPr/>
          </p:nvSpPr>
          <p:spPr>
            <a:xfrm>
              <a:off x="200918" y="3940781"/>
              <a:ext cx="323165" cy="338555"/>
            </a:xfrm>
            <a:prstGeom prst="rect">
              <a:avLst/>
            </a:prstGeom>
            <a:noFill/>
          </p:spPr>
          <p:txBody>
            <a:bodyPr wrap="none" rtlCol="0">
              <a:spAutoFit/>
            </a:bodyPr>
            <a:lstStyle/>
            <a:p>
              <a:r>
                <a:rPr lang="en-US" sz="1050" dirty="0"/>
                <a:t>c</a:t>
              </a:r>
            </a:p>
          </p:txBody>
        </p:sp>
        <p:sp>
          <p:nvSpPr>
            <p:cNvPr id="187" name="Triangle 186"/>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8" name="TextBox 187"/>
            <p:cNvSpPr txBox="1"/>
            <p:nvPr/>
          </p:nvSpPr>
          <p:spPr>
            <a:xfrm>
              <a:off x="423658" y="3885124"/>
              <a:ext cx="323165" cy="338555"/>
            </a:xfrm>
            <a:prstGeom prst="rect">
              <a:avLst/>
            </a:prstGeom>
            <a:noFill/>
          </p:spPr>
          <p:txBody>
            <a:bodyPr wrap="none" rtlCol="0">
              <a:spAutoFit/>
            </a:bodyPr>
            <a:lstStyle/>
            <a:p>
              <a:r>
                <a:rPr lang="en-US" sz="1050"/>
                <a:t>c</a:t>
              </a:r>
              <a:endParaRPr lang="en-US" sz="1050" dirty="0"/>
            </a:p>
          </p:txBody>
        </p:sp>
        <p:sp>
          <p:nvSpPr>
            <p:cNvPr id="189" name="Triangle 188"/>
            <p:cNvSpPr/>
            <p:nvPr/>
          </p:nvSpPr>
          <p:spPr>
            <a:xfrm>
              <a:off x="67858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0" name="TextBox 189"/>
            <p:cNvSpPr txBox="1"/>
            <p:nvPr/>
          </p:nvSpPr>
          <p:spPr>
            <a:xfrm>
              <a:off x="660774" y="3940781"/>
              <a:ext cx="323165" cy="338555"/>
            </a:xfrm>
            <a:prstGeom prst="rect">
              <a:avLst/>
            </a:prstGeom>
            <a:noFill/>
          </p:spPr>
          <p:txBody>
            <a:bodyPr wrap="none" rtlCol="0">
              <a:spAutoFit/>
            </a:bodyPr>
            <a:lstStyle/>
            <a:p>
              <a:r>
                <a:rPr lang="en-US" sz="1050"/>
                <a:t>c</a:t>
              </a:r>
              <a:endParaRPr lang="en-US" sz="1050" dirty="0"/>
            </a:p>
          </p:txBody>
        </p:sp>
        <p:sp>
          <p:nvSpPr>
            <p:cNvPr id="191" name="Triangle 190"/>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2" name="TextBox 191"/>
            <p:cNvSpPr txBox="1"/>
            <p:nvPr/>
          </p:nvSpPr>
          <p:spPr>
            <a:xfrm>
              <a:off x="423658" y="3940783"/>
              <a:ext cx="323165" cy="338555"/>
            </a:xfrm>
            <a:prstGeom prst="rect">
              <a:avLst/>
            </a:prstGeom>
            <a:noFill/>
          </p:spPr>
          <p:txBody>
            <a:bodyPr wrap="none" rtlCol="0">
              <a:spAutoFit/>
            </a:bodyPr>
            <a:lstStyle/>
            <a:p>
              <a:r>
                <a:rPr lang="en-US" sz="1050" dirty="0"/>
                <a:t>c</a:t>
              </a:r>
            </a:p>
          </p:txBody>
        </p:sp>
        <p:sp>
          <p:nvSpPr>
            <p:cNvPr id="193" name="Triangle 192"/>
            <p:cNvSpPr/>
            <p:nvPr/>
          </p:nvSpPr>
          <p:spPr>
            <a:xfrm>
              <a:off x="91742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4" name="TextBox 193"/>
            <p:cNvSpPr txBox="1"/>
            <p:nvPr/>
          </p:nvSpPr>
          <p:spPr>
            <a:xfrm>
              <a:off x="894160" y="3940781"/>
              <a:ext cx="323165" cy="338554"/>
            </a:xfrm>
            <a:prstGeom prst="rect">
              <a:avLst/>
            </a:prstGeom>
            <a:noFill/>
          </p:spPr>
          <p:txBody>
            <a:bodyPr wrap="none" rtlCol="0">
              <a:spAutoFit/>
            </a:bodyPr>
            <a:lstStyle/>
            <a:p>
              <a:r>
                <a:rPr lang="en-US" sz="1050"/>
                <a:t>c</a:t>
              </a:r>
              <a:endParaRPr lang="en-US" sz="1050" dirty="0"/>
            </a:p>
          </p:txBody>
        </p:sp>
        <p:sp>
          <p:nvSpPr>
            <p:cNvPr id="195" name="Triangle 194"/>
            <p:cNvSpPr/>
            <p:nvPr/>
          </p:nvSpPr>
          <p:spPr>
            <a:xfrm>
              <a:off x="1154545"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6" name="TextBox 195"/>
            <p:cNvSpPr txBox="1"/>
            <p:nvPr/>
          </p:nvSpPr>
          <p:spPr>
            <a:xfrm>
              <a:off x="1136730" y="3940781"/>
              <a:ext cx="323165" cy="338554"/>
            </a:xfrm>
            <a:prstGeom prst="rect">
              <a:avLst/>
            </a:prstGeom>
            <a:noFill/>
          </p:spPr>
          <p:txBody>
            <a:bodyPr wrap="none" rtlCol="0">
              <a:spAutoFit/>
            </a:bodyPr>
            <a:lstStyle/>
            <a:p>
              <a:r>
                <a:rPr lang="en-US" sz="1050" dirty="0"/>
                <a:t>c</a:t>
              </a:r>
            </a:p>
          </p:txBody>
        </p:sp>
      </p:grpSp>
      <p:grpSp>
        <p:nvGrpSpPr>
          <p:cNvPr id="197" name="Group 196"/>
          <p:cNvGrpSpPr/>
          <p:nvPr/>
        </p:nvGrpSpPr>
        <p:grpSpPr>
          <a:xfrm>
            <a:off x="5573595" y="2586342"/>
            <a:ext cx="944232" cy="295661"/>
            <a:chOff x="200918" y="3885124"/>
            <a:chExt cx="1258977" cy="394214"/>
          </a:xfrm>
        </p:grpSpPr>
        <p:sp>
          <p:nvSpPr>
            <p:cNvPr id="198" name="Triangle 197"/>
            <p:cNvSpPr/>
            <p:nvPr/>
          </p:nvSpPr>
          <p:spPr>
            <a:xfrm>
              <a:off x="21873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9" name="TextBox 198"/>
            <p:cNvSpPr txBox="1"/>
            <p:nvPr/>
          </p:nvSpPr>
          <p:spPr>
            <a:xfrm>
              <a:off x="200918" y="3940781"/>
              <a:ext cx="323165" cy="338555"/>
            </a:xfrm>
            <a:prstGeom prst="rect">
              <a:avLst/>
            </a:prstGeom>
            <a:noFill/>
          </p:spPr>
          <p:txBody>
            <a:bodyPr wrap="none" rtlCol="0">
              <a:spAutoFit/>
            </a:bodyPr>
            <a:lstStyle/>
            <a:p>
              <a:r>
                <a:rPr lang="en-US" sz="1050" dirty="0"/>
                <a:t>c</a:t>
              </a:r>
            </a:p>
          </p:txBody>
        </p:sp>
        <p:sp>
          <p:nvSpPr>
            <p:cNvPr id="200" name="Triangle 199"/>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1" name="TextBox 200"/>
            <p:cNvSpPr txBox="1"/>
            <p:nvPr/>
          </p:nvSpPr>
          <p:spPr>
            <a:xfrm>
              <a:off x="423658" y="3885124"/>
              <a:ext cx="323165" cy="338555"/>
            </a:xfrm>
            <a:prstGeom prst="rect">
              <a:avLst/>
            </a:prstGeom>
            <a:noFill/>
          </p:spPr>
          <p:txBody>
            <a:bodyPr wrap="none" rtlCol="0">
              <a:spAutoFit/>
            </a:bodyPr>
            <a:lstStyle/>
            <a:p>
              <a:r>
                <a:rPr lang="en-US" sz="1050"/>
                <a:t>c</a:t>
              </a:r>
              <a:endParaRPr lang="en-US" sz="1050" dirty="0"/>
            </a:p>
          </p:txBody>
        </p:sp>
        <p:sp>
          <p:nvSpPr>
            <p:cNvPr id="202" name="Triangle 201"/>
            <p:cNvSpPr/>
            <p:nvPr/>
          </p:nvSpPr>
          <p:spPr>
            <a:xfrm>
              <a:off x="67858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3" name="TextBox 202"/>
            <p:cNvSpPr txBox="1"/>
            <p:nvPr/>
          </p:nvSpPr>
          <p:spPr>
            <a:xfrm>
              <a:off x="660774" y="3940781"/>
              <a:ext cx="323165" cy="338555"/>
            </a:xfrm>
            <a:prstGeom prst="rect">
              <a:avLst/>
            </a:prstGeom>
            <a:noFill/>
          </p:spPr>
          <p:txBody>
            <a:bodyPr wrap="none" rtlCol="0">
              <a:spAutoFit/>
            </a:bodyPr>
            <a:lstStyle/>
            <a:p>
              <a:r>
                <a:rPr lang="en-US" sz="1050"/>
                <a:t>c</a:t>
              </a:r>
              <a:endParaRPr lang="en-US" sz="1050" dirty="0"/>
            </a:p>
          </p:txBody>
        </p:sp>
        <p:sp>
          <p:nvSpPr>
            <p:cNvPr id="204" name="Triangle 203"/>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5" name="TextBox 204"/>
            <p:cNvSpPr txBox="1"/>
            <p:nvPr/>
          </p:nvSpPr>
          <p:spPr>
            <a:xfrm>
              <a:off x="423658" y="3940783"/>
              <a:ext cx="323165" cy="338555"/>
            </a:xfrm>
            <a:prstGeom prst="rect">
              <a:avLst/>
            </a:prstGeom>
            <a:noFill/>
          </p:spPr>
          <p:txBody>
            <a:bodyPr wrap="none" rtlCol="0">
              <a:spAutoFit/>
            </a:bodyPr>
            <a:lstStyle/>
            <a:p>
              <a:r>
                <a:rPr lang="en-US" sz="1050" dirty="0"/>
                <a:t>c</a:t>
              </a:r>
            </a:p>
          </p:txBody>
        </p:sp>
        <p:sp>
          <p:nvSpPr>
            <p:cNvPr id="206" name="Triangle 205"/>
            <p:cNvSpPr/>
            <p:nvPr/>
          </p:nvSpPr>
          <p:spPr>
            <a:xfrm>
              <a:off x="91742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TextBox 206"/>
            <p:cNvSpPr txBox="1"/>
            <p:nvPr/>
          </p:nvSpPr>
          <p:spPr>
            <a:xfrm>
              <a:off x="894160" y="3940781"/>
              <a:ext cx="323165" cy="338554"/>
            </a:xfrm>
            <a:prstGeom prst="rect">
              <a:avLst/>
            </a:prstGeom>
            <a:noFill/>
          </p:spPr>
          <p:txBody>
            <a:bodyPr wrap="none" rtlCol="0">
              <a:spAutoFit/>
            </a:bodyPr>
            <a:lstStyle/>
            <a:p>
              <a:r>
                <a:rPr lang="en-US" sz="1050" dirty="0"/>
                <a:t>c</a:t>
              </a:r>
            </a:p>
          </p:txBody>
        </p:sp>
        <p:sp>
          <p:nvSpPr>
            <p:cNvPr id="208" name="Triangle 207"/>
            <p:cNvSpPr/>
            <p:nvPr/>
          </p:nvSpPr>
          <p:spPr>
            <a:xfrm>
              <a:off x="1154545"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TextBox 208"/>
            <p:cNvSpPr txBox="1"/>
            <p:nvPr/>
          </p:nvSpPr>
          <p:spPr>
            <a:xfrm>
              <a:off x="1136730" y="3940781"/>
              <a:ext cx="323165" cy="338554"/>
            </a:xfrm>
            <a:prstGeom prst="rect">
              <a:avLst/>
            </a:prstGeom>
            <a:noFill/>
          </p:spPr>
          <p:txBody>
            <a:bodyPr wrap="none" rtlCol="0">
              <a:spAutoFit/>
            </a:bodyPr>
            <a:lstStyle/>
            <a:p>
              <a:r>
                <a:rPr lang="en-US" sz="1050" dirty="0"/>
                <a:t>c</a:t>
              </a:r>
            </a:p>
          </p:txBody>
        </p:sp>
      </p:grpSp>
      <p:sp>
        <p:nvSpPr>
          <p:cNvPr id="31" name="Rectangle 30"/>
          <p:cNvSpPr/>
          <p:nvPr/>
        </p:nvSpPr>
        <p:spPr>
          <a:xfrm>
            <a:off x="0" y="1755671"/>
            <a:ext cx="2205643" cy="828171"/>
          </a:xfrm>
          <a:prstGeom prst="rect">
            <a:avLst/>
          </a:prstGeom>
          <a:solidFill>
            <a:schemeClr val="bg2">
              <a:lumMod val="90000"/>
              <a:alpha val="58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 name="Straight Connector 1"/>
          <p:cNvCxnSpPr/>
          <p:nvPr/>
        </p:nvCxnSpPr>
        <p:spPr>
          <a:xfrm>
            <a:off x="30803" y="5676407"/>
            <a:ext cx="9124299" cy="16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632362" y="5484173"/>
            <a:ext cx="0" cy="316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2242953" y="5650621"/>
            <a:ext cx="0" cy="316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872841" y="5630746"/>
            <a:ext cx="0" cy="316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02729" y="5608056"/>
            <a:ext cx="0" cy="316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123709" y="5610444"/>
            <a:ext cx="0" cy="31618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741723" y="5634035"/>
            <a:ext cx="0" cy="316181"/>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13312" y="5666755"/>
            <a:ext cx="526106" cy="300082"/>
          </a:xfrm>
          <a:prstGeom prst="rect">
            <a:avLst/>
          </a:prstGeom>
          <a:noFill/>
        </p:spPr>
        <p:txBody>
          <a:bodyPr wrap="none" rtlCol="0">
            <a:spAutoFit/>
          </a:bodyPr>
          <a:lstStyle/>
          <a:p>
            <a:r>
              <a:rPr lang="en-US" sz="1350"/>
              <a:t>FY18</a:t>
            </a:r>
          </a:p>
        </p:txBody>
      </p:sp>
      <p:sp>
        <p:nvSpPr>
          <p:cNvPr id="10" name="TextBox 9"/>
          <p:cNvSpPr txBox="1"/>
          <p:nvPr/>
        </p:nvSpPr>
        <p:spPr>
          <a:xfrm>
            <a:off x="2798055" y="5676406"/>
            <a:ext cx="526106" cy="300082"/>
          </a:xfrm>
          <a:prstGeom prst="rect">
            <a:avLst/>
          </a:prstGeom>
          <a:noFill/>
        </p:spPr>
        <p:txBody>
          <a:bodyPr wrap="none" rtlCol="0">
            <a:spAutoFit/>
          </a:bodyPr>
          <a:lstStyle/>
          <a:p>
            <a:r>
              <a:rPr lang="en-US" sz="1350" dirty="0"/>
              <a:t>FY19</a:t>
            </a:r>
          </a:p>
        </p:txBody>
      </p:sp>
      <p:sp>
        <p:nvSpPr>
          <p:cNvPr id="11" name="TextBox 10"/>
          <p:cNvSpPr txBox="1"/>
          <p:nvPr/>
        </p:nvSpPr>
        <p:spPr>
          <a:xfrm>
            <a:off x="4517299" y="5676406"/>
            <a:ext cx="526106" cy="300082"/>
          </a:xfrm>
          <a:prstGeom prst="rect">
            <a:avLst/>
          </a:prstGeom>
          <a:noFill/>
        </p:spPr>
        <p:txBody>
          <a:bodyPr wrap="none" rtlCol="0">
            <a:spAutoFit/>
          </a:bodyPr>
          <a:lstStyle/>
          <a:p>
            <a:r>
              <a:rPr lang="en-US" sz="1350" dirty="0"/>
              <a:t>FY20</a:t>
            </a:r>
          </a:p>
        </p:txBody>
      </p:sp>
      <p:sp>
        <p:nvSpPr>
          <p:cNvPr id="12" name="TextBox 11"/>
          <p:cNvSpPr txBox="1"/>
          <p:nvPr/>
        </p:nvSpPr>
        <p:spPr>
          <a:xfrm>
            <a:off x="5989843" y="5676406"/>
            <a:ext cx="526106" cy="300082"/>
          </a:xfrm>
          <a:prstGeom prst="rect">
            <a:avLst/>
          </a:prstGeom>
          <a:noFill/>
        </p:spPr>
        <p:txBody>
          <a:bodyPr wrap="none" rtlCol="0">
            <a:spAutoFit/>
          </a:bodyPr>
          <a:lstStyle/>
          <a:p>
            <a:r>
              <a:rPr lang="en-US" sz="1350" dirty="0"/>
              <a:t>FY21</a:t>
            </a:r>
          </a:p>
        </p:txBody>
      </p:sp>
      <p:sp>
        <p:nvSpPr>
          <p:cNvPr id="13" name="TextBox 12"/>
          <p:cNvSpPr txBox="1"/>
          <p:nvPr/>
        </p:nvSpPr>
        <p:spPr>
          <a:xfrm>
            <a:off x="7607855" y="5684569"/>
            <a:ext cx="526106" cy="300082"/>
          </a:xfrm>
          <a:prstGeom prst="rect">
            <a:avLst/>
          </a:prstGeom>
          <a:noFill/>
        </p:spPr>
        <p:txBody>
          <a:bodyPr wrap="none" rtlCol="0">
            <a:spAutoFit/>
          </a:bodyPr>
          <a:lstStyle/>
          <a:p>
            <a:r>
              <a:rPr lang="en-US" sz="1350" dirty="0"/>
              <a:t>FY22</a:t>
            </a:r>
          </a:p>
        </p:txBody>
      </p:sp>
      <p:sp>
        <p:nvSpPr>
          <p:cNvPr id="14" name="TextBox 13"/>
          <p:cNvSpPr txBox="1"/>
          <p:nvPr/>
        </p:nvSpPr>
        <p:spPr>
          <a:xfrm>
            <a:off x="8718698" y="5695711"/>
            <a:ext cx="526106" cy="300082"/>
          </a:xfrm>
          <a:prstGeom prst="rect">
            <a:avLst/>
          </a:prstGeom>
          <a:noFill/>
        </p:spPr>
        <p:txBody>
          <a:bodyPr wrap="none" rtlCol="0">
            <a:spAutoFit/>
          </a:bodyPr>
          <a:lstStyle/>
          <a:p>
            <a:r>
              <a:rPr lang="en-US" sz="1350" dirty="0"/>
              <a:t>FY23</a:t>
            </a:r>
          </a:p>
        </p:txBody>
      </p:sp>
      <p:sp>
        <p:nvSpPr>
          <p:cNvPr id="15" name="TextBox 14"/>
          <p:cNvSpPr txBox="1"/>
          <p:nvPr/>
        </p:nvSpPr>
        <p:spPr>
          <a:xfrm>
            <a:off x="98384" y="5666755"/>
            <a:ext cx="526106" cy="300082"/>
          </a:xfrm>
          <a:prstGeom prst="rect">
            <a:avLst/>
          </a:prstGeom>
          <a:noFill/>
        </p:spPr>
        <p:txBody>
          <a:bodyPr wrap="none" rtlCol="0">
            <a:spAutoFit/>
          </a:bodyPr>
          <a:lstStyle/>
          <a:p>
            <a:r>
              <a:rPr lang="en-US" sz="1350" dirty="0"/>
              <a:t>FY17</a:t>
            </a:r>
          </a:p>
        </p:txBody>
      </p:sp>
      <p:cxnSp>
        <p:nvCxnSpPr>
          <p:cNvPr id="16" name="Straight Connector 15"/>
          <p:cNvCxnSpPr/>
          <p:nvPr/>
        </p:nvCxnSpPr>
        <p:spPr>
          <a:xfrm flipV="1">
            <a:off x="638936" y="877323"/>
            <a:ext cx="0" cy="5094636"/>
          </a:xfrm>
          <a:prstGeom prst="line">
            <a:avLst/>
          </a:prstGeom>
          <a:ln w="57150">
            <a:solidFill>
              <a:srgbClr val="FF0000">
                <a:alpha val="62000"/>
              </a:srgbClr>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0899" y="1070932"/>
            <a:ext cx="748490" cy="507831"/>
          </a:xfrm>
          <a:prstGeom prst="rect">
            <a:avLst/>
          </a:prstGeom>
          <a:noFill/>
        </p:spPr>
        <p:txBody>
          <a:bodyPr wrap="square" rtlCol="0">
            <a:spAutoFit/>
          </a:bodyPr>
          <a:lstStyle/>
          <a:p>
            <a:pPr algn="ctr"/>
            <a:r>
              <a:rPr lang="en-US" sz="1350" b="1" dirty="0"/>
              <a:t>Current Efforts</a:t>
            </a:r>
          </a:p>
        </p:txBody>
      </p:sp>
      <p:sp>
        <p:nvSpPr>
          <p:cNvPr id="25" name="TextBox 24"/>
          <p:cNvSpPr txBox="1"/>
          <p:nvPr/>
        </p:nvSpPr>
        <p:spPr>
          <a:xfrm>
            <a:off x="724041" y="40989"/>
            <a:ext cx="7994658" cy="1323439"/>
          </a:xfrm>
          <a:prstGeom prst="rect">
            <a:avLst/>
          </a:prstGeom>
          <a:noFill/>
        </p:spPr>
        <p:txBody>
          <a:bodyPr wrap="square" rtlCol="0">
            <a:spAutoFit/>
          </a:bodyPr>
          <a:lstStyle/>
          <a:p>
            <a:pPr algn="ctr"/>
            <a:r>
              <a:rPr lang="en-US" sz="4000" dirty="0">
                <a:latin typeface="Calibri" charset="0"/>
                <a:ea typeface="Calibri" charset="0"/>
                <a:cs typeface="Calibri" charset="0"/>
              </a:rPr>
              <a:t>Proposed NPS Data Science Lines of Effort (LOE)</a:t>
            </a:r>
          </a:p>
        </p:txBody>
      </p:sp>
      <p:sp>
        <p:nvSpPr>
          <p:cNvPr id="27" name="Right Arrow 26"/>
          <p:cNvSpPr/>
          <p:nvPr/>
        </p:nvSpPr>
        <p:spPr>
          <a:xfrm>
            <a:off x="2205643" y="1339525"/>
            <a:ext cx="6916985" cy="1669015"/>
          </a:xfrm>
          <a:prstGeom prst="rightArrow">
            <a:avLst/>
          </a:prstGeom>
          <a:solidFill>
            <a:schemeClr val="bg2">
              <a:lumMod val="90000"/>
            </a:schemeClr>
          </a:solidFill>
          <a:effectLst>
            <a:outerShdw blurRad="50800"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Right Arrow 27"/>
          <p:cNvSpPr/>
          <p:nvPr/>
        </p:nvSpPr>
        <p:spPr>
          <a:xfrm>
            <a:off x="2232163" y="2757454"/>
            <a:ext cx="6911837" cy="1656221"/>
          </a:xfrm>
          <a:prstGeom prst="rightArrow">
            <a:avLst/>
          </a:prstGeom>
          <a:solidFill>
            <a:schemeClr val="accent2">
              <a:lumMod val="40000"/>
              <a:lumOff val="60000"/>
            </a:schemeClr>
          </a:solidFill>
          <a:effectLst>
            <a:outerShdw blurRad="50800"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Right Arrow 28"/>
          <p:cNvSpPr/>
          <p:nvPr/>
        </p:nvSpPr>
        <p:spPr>
          <a:xfrm>
            <a:off x="5637811" y="4042417"/>
            <a:ext cx="3506189" cy="1558637"/>
          </a:xfrm>
          <a:prstGeom prst="rightArrow">
            <a:avLst/>
          </a:prstGeom>
          <a:solidFill>
            <a:schemeClr val="accent6">
              <a:lumMod val="40000"/>
              <a:lumOff val="60000"/>
            </a:schemeClr>
          </a:solidFill>
          <a:effectLst>
            <a:outerShdw blurRad="50800"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TextBox 29"/>
          <p:cNvSpPr txBox="1"/>
          <p:nvPr/>
        </p:nvSpPr>
        <p:spPr>
          <a:xfrm>
            <a:off x="5855225" y="1434865"/>
            <a:ext cx="2150332" cy="415498"/>
          </a:xfrm>
          <a:prstGeom prst="rect">
            <a:avLst/>
          </a:prstGeom>
          <a:noFill/>
        </p:spPr>
        <p:txBody>
          <a:bodyPr wrap="none" rtlCol="0">
            <a:spAutoFit/>
          </a:bodyPr>
          <a:lstStyle/>
          <a:p>
            <a:r>
              <a:rPr lang="en-US" sz="2100" dirty="0"/>
              <a:t>LOE #1: Education</a:t>
            </a:r>
          </a:p>
        </p:txBody>
      </p:sp>
      <p:sp>
        <p:nvSpPr>
          <p:cNvPr id="33" name="TextBox 32"/>
          <p:cNvSpPr txBox="1"/>
          <p:nvPr/>
        </p:nvSpPr>
        <p:spPr>
          <a:xfrm flipH="1">
            <a:off x="2260767" y="1742221"/>
            <a:ext cx="3729075" cy="507831"/>
          </a:xfrm>
          <a:prstGeom prst="rect">
            <a:avLst/>
          </a:prstGeom>
          <a:noFill/>
        </p:spPr>
        <p:txBody>
          <a:bodyPr wrap="square" rtlCol="0">
            <a:spAutoFit/>
          </a:bodyPr>
          <a:lstStyle/>
          <a:p>
            <a:pPr marL="214313" indent="-214313">
              <a:buFont typeface="ZapfDingbatsITC" charset="0"/>
              <a:buChar char="★"/>
            </a:pPr>
            <a:r>
              <a:rPr lang="en-US" sz="1350" dirty="0"/>
              <a:t>Expand Distance learning certificate</a:t>
            </a:r>
          </a:p>
          <a:p>
            <a:pPr marL="214313" indent="-214313">
              <a:buFont typeface="ZapfDingbatsITC" charset="0"/>
              <a:buChar char="★"/>
            </a:pPr>
            <a:r>
              <a:rPr lang="en-US" sz="1350" dirty="0"/>
              <a:t>Expand short courses and executive education</a:t>
            </a:r>
          </a:p>
        </p:txBody>
      </p:sp>
      <p:sp>
        <p:nvSpPr>
          <p:cNvPr id="34" name="TextBox 33"/>
          <p:cNvSpPr txBox="1"/>
          <p:nvPr/>
        </p:nvSpPr>
        <p:spPr>
          <a:xfrm flipH="1">
            <a:off x="3927127" y="2160169"/>
            <a:ext cx="2601620" cy="300082"/>
          </a:xfrm>
          <a:prstGeom prst="rect">
            <a:avLst/>
          </a:prstGeom>
          <a:noFill/>
        </p:spPr>
        <p:txBody>
          <a:bodyPr wrap="square" rtlCol="0">
            <a:spAutoFit/>
          </a:bodyPr>
          <a:lstStyle/>
          <a:p>
            <a:pPr marL="214313" indent="-214313">
              <a:buFont typeface="ZapfDingbatsITC" charset="0"/>
              <a:buChar char="★"/>
            </a:pPr>
            <a:r>
              <a:rPr lang="en-US" sz="1350" dirty="0"/>
              <a:t>Offer resident certificates</a:t>
            </a:r>
          </a:p>
        </p:txBody>
      </p:sp>
      <p:sp>
        <p:nvSpPr>
          <p:cNvPr id="35" name="TextBox 34"/>
          <p:cNvSpPr txBox="1"/>
          <p:nvPr/>
        </p:nvSpPr>
        <p:spPr>
          <a:xfrm flipH="1">
            <a:off x="6980982" y="2293097"/>
            <a:ext cx="2601620" cy="300082"/>
          </a:xfrm>
          <a:prstGeom prst="rect">
            <a:avLst/>
          </a:prstGeom>
          <a:noFill/>
        </p:spPr>
        <p:txBody>
          <a:bodyPr wrap="square" rtlCol="0">
            <a:spAutoFit/>
          </a:bodyPr>
          <a:lstStyle/>
          <a:p>
            <a:pPr marL="214313" indent="-214313">
              <a:buFont typeface="ZapfDingbatsITC" charset="0"/>
              <a:buChar char="★"/>
            </a:pPr>
            <a:r>
              <a:rPr lang="en-US" sz="1350" dirty="0"/>
              <a:t>Offer degrees</a:t>
            </a:r>
          </a:p>
        </p:txBody>
      </p:sp>
      <p:sp>
        <p:nvSpPr>
          <p:cNvPr id="32" name="TextBox 31"/>
          <p:cNvSpPr txBox="1"/>
          <p:nvPr/>
        </p:nvSpPr>
        <p:spPr>
          <a:xfrm flipH="1">
            <a:off x="-26351" y="1729870"/>
            <a:ext cx="2601620" cy="923330"/>
          </a:xfrm>
          <a:prstGeom prst="rect">
            <a:avLst/>
          </a:prstGeom>
          <a:noFill/>
          <a:effectLst>
            <a:outerShdw blurRad="50800" dist="76200" dir="8100000" algn="tr" rotWithShape="0">
              <a:prstClr val="black">
                <a:alpha val="40000"/>
              </a:prstClr>
            </a:outerShdw>
          </a:effectLst>
        </p:spPr>
        <p:txBody>
          <a:bodyPr wrap="square" rtlCol="0">
            <a:spAutoFit/>
          </a:bodyPr>
          <a:lstStyle/>
          <a:p>
            <a:pPr marL="214313" indent="-214313">
              <a:buFont typeface="ZapfDingbatsITC" charset="0"/>
              <a:buChar char="★"/>
            </a:pPr>
            <a:r>
              <a:rPr lang="en-US" sz="1350" dirty="0"/>
              <a:t>Distance learning certificate</a:t>
            </a:r>
          </a:p>
          <a:p>
            <a:pPr marL="214313" indent="-214313">
              <a:buFont typeface="ZapfDingbatsITC" charset="0"/>
              <a:buChar char="★"/>
            </a:pPr>
            <a:r>
              <a:rPr lang="en-US" sz="1350" dirty="0"/>
              <a:t>OR analytics track</a:t>
            </a:r>
          </a:p>
          <a:p>
            <a:pPr marL="214313" indent="-214313">
              <a:buFont typeface="ZapfDingbatsITC" charset="0"/>
              <a:buChar char="★"/>
            </a:pPr>
            <a:r>
              <a:rPr lang="en-US" sz="1350" dirty="0"/>
              <a:t>Individual courses</a:t>
            </a:r>
          </a:p>
          <a:p>
            <a:pPr marL="214313" indent="-214313">
              <a:buFont typeface="ZapfDingbatsITC" charset="0"/>
              <a:buChar char="★"/>
            </a:pPr>
            <a:r>
              <a:rPr lang="en-US" sz="1350" dirty="0"/>
              <a:t>Short courses</a:t>
            </a:r>
          </a:p>
        </p:txBody>
      </p:sp>
      <p:sp>
        <p:nvSpPr>
          <p:cNvPr id="36" name="TextBox 35"/>
          <p:cNvSpPr txBox="1"/>
          <p:nvPr/>
        </p:nvSpPr>
        <p:spPr>
          <a:xfrm>
            <a:off x="5910933" y="2850009"/>
            <a:ext cx="2057423" cy="415498"/>
          </a:xfrm>
          <a:prstGeom prst="rect">
            <a:avLst/>
          </a:prstGeom>
          <a:noFill/>
        </p:spPr>
        <p:txBody>
          <a:bodyPr wrap="none" rtlCol="0">
            <a:spAutoFit/>
          </a:bodyPr>
          <a:lstStyle/>
          <a:p>
            <a:r>
              <a:rPr lang="en-US" sz="2100" dirty="0"/>
              <a:t>LOE #2: Research</a:t>
            </a:r>
          </a:p>
        </p:txBody>
      </p:sp>
      <p:sp>
        <p:nvSpPr>
          <p:cNvPr id="37" name="TextBox 36"/>
          <p:cNvSpPr txBox="1"/>
          <p:nvPr/>
        </p:nvSpPr>
        <p:spPr>
          <a:xfrm>
            <a:off x="5933362" y="4124320"/>
            <a:ext cx="1854995" cy="415498"/>
          </a:xfrm>
          <a:prstGeom prst="rect">
            <a:avLst/>
          </a:prstGeom>
          <a:noFill/>
        </p:spPr>
        <p:txBody>
          <a:bodyPr wrap="none" rtlCol="0">
            <a:spAutoFit/>
          </a:bodyPr>
          <a:lstStyle/>
          <a:p>
            <a:r>
              <a:rPr lang="en-US" sz="2100" dirty="0"/>
              <a:t>LOE #3: Service</a:t>
            </a:r>
          </a:p>
        </p:txBody>
      </p:sp>
      <p:sp>
        <p:nvSpPr>
          <p:cNvPr id="38" name="TextBox 37"/>
          <p:cNvSpPr txBox="1"/>
          <p:nvPr/>
        </p:nvSpPr>
        <p:spPr>
          <a:xfrm>
            <a:off x="5950552" y="5269109"/>
            <a:ext cx="2494209" cy="415498"/>
          </a:xfrm>
          <a:prstGeom prst="rect">
            <a:avLst/>
          </a:prstGeom>
          <a:noFill/>
        </p:spPr>
        <p:txBody>
          <a:bodyPr wrap="none" rtlCol="0">
            <a:spAutoFit/>
          </a:bodyPr>
          <a:lstStyle/>
          <a:p>
            <a:r>
              <a:rPr lang="en-US" sz="2100" dirty="0"/>
              <a:t>LOE #4: Coordination</a:t>
            </a:r>
          </a:p>
        </p:txBody>
      </p:sp>
      <p:sp>
        <p:nvSpPr>
          <p:cNvPr id="39" name="Rectangle 38"/>
          <p:cNvSpPr/>
          <p:nvPr/>
        </p:nvSpPr>
        <p:spPr>
          <a:xfrm>
            <a:off x="-40899" y="3169382"/>
            <a:ext cx="2276621" cy="828171"/>
          </a:xfrm>
          <a:prstGeom prst="rect">
            <a:avLst/>
          </a:prstGeom>
          <a:solidFill>
            <a:schemeClr val="accent2">
              <a:lumMod val="40000"/>
              <a:lumOff val="60000"/>
              <a:alpha val="58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TextBox 39"/>
          <p:cNvSpPr txBox="1"/>
          <p:nvPr/>
        </p:nvSpPr>
        <p:spPr>
          <a:xfrm flipH="1">
            <a:off x="-87828" y="3152233"/>
            <a:ext cx="2601620" cy="923330"/>
          </a:xfrm>
          <a:prstGeom prst="rect">
            <a:avLst/>
          </a:prstGeom>
          <a:noFill/>
          <a:effectLst>
            <a:outerShdw blurRad="50800" dist="76200" dir="8100000" algn="tr" rotWithShape="0">
              <a:prstClr val="black">
                <a:alpha val="40000"/>
              </a:prstClr>
            </a:outerShdw>
          </a:effectLst>
        </p:spPr>
        <p:txBody>
          <a:bodyPr wrap="square" rtlCol="0">
            <a:spAutoFit/>
          </a:bodyPr>
          <a:lstStyle/>
          <a:p>
            <a:pPr marL="214313" indent="-214313">
              <a:buFont typeface="ZapfDingbatsITC" charset="0"/>
              <a:buChar char="★"/>
            </a:pPr>
            <a:r>
              <a:rPr lang="en-US" sz="1350" dirty="0"/>
              <a:t>Individual sponsored projects</a:t>
            </a:r>
          </a:p>
          <a:p>
            <a:pPr marL="214313" indent="-214313">
              <a:buFont typeface="ZapfDingbatsITC" charset="0"/>
              <a:buChar char="★"/>
            </a:pPr>
            <a:r>
              <a:rPr lang="en-US" sz="1350" dirty="0"/>
              <a:t>“Stovepipes of excellence”</a:t>
            </a:r>
          </a:p>
          <a:p>
            <a:pPr marL="214313" indent="-214313">
              <a:buFont typeface="ZapfDingbatsITC" charset="0"/>
              <a:buChar char="★"/>
            </a:pPr>
            <a:r>
              <a:rPr lang="en-US" sz="1350" dirty="0"/>
              <a:t>Individual compute clusters</a:t>
            </a:r>
          </a:p>
          <a:p>
            <a:pPr marL="214313" indent="-214313">
              <a:buFont typeface="ZapfDingbatsITC" charset="0"/>
              <a:buChar char="★"/>
            </a:pPr>
            <a:r>
              <a:rPr lang="en-US" sz="1350" dirty="0"/>
              <a:t>Early AWS contract</a:t>
            </a:r>
          </a:p>
        </p:txBody>
      </p:sp>
      <p:sp>
        <p:nvSpPr>
          <p:cNvPr id="42" name="TextBox 41"/>
          <p:cNvSpPr txBox="1"/>
          <p:nvPr/>
        </p:nvSpPr>
        <p:spPr>
          <a:xfrm flipH="1">
            <a:off x="2255249" y="3216667"/>
            <a:ext cx="3729075" cy="300082"/>
          </a:xfrm>
          <a:prstGeom prst="rect">
            <a:avLst/>
          </a:prstGeom>
          <a:noFill/>
        </p:spPr>
        <p:txBody>
          <a:bodyPr wrap="square" rtlCol="0">
            <a:spAutoFit/>
          </a:bodyPr>
          <a:lstStyle/>
          <a:p>
            <a:pPr marL="214313" indent="-214313">
              <a:buFont typeface="ZapfDingbatsITC" charset="0"/>
              <a:buChar char="★"/>
            </a:pPr>
            <a:r>
              <a:rPr lang="en-US" sz="1350" dirty="0"/>
              <a:t>Coordinated research thrusts</a:t>
            </a:r>
          </a:p>
        </p:txBody>
      </p:sp>
      <p:sp>
        <p:nvSpPr>
          <p:cNvPr id="43" name="TextBox 42"/>
          <p:cNvSpPr txBox="1"/>
          <p:nvPr/>
        </p:nvSpPr>
        <p:spPr>
          <a:xfrm flipH="1">
            <a:off x="3789275" y="3499408"/>
            <a:ext cx="3729075" cy="300082"/>
          </a:xfrm>
          <a:prstGeom prst="rect">
            <a:avLst/>
          </a:prstGeom>
          <a:noFill/>
        </p:spPr>
        <p:txBody>
          <a:bodyPr wrap="square" rtlCol="0">
            <a:spAutoFit/>
          </a:bodyPr>
          <a:lstStyle/>
          <a:p>
            <a:pPr marL="214313" indent="-214313">
              <a:buFont typeface="ZapfDingbatsITC" charset="0"/>
              <a:buChar char="★"/>
            </a:pPr>
            <a:r>
              <a:rPr lang="en-US" sz="1350" dirty="0"/>
              <a:t>Annual funded research opportunities</a:t>
            </a:r>
          </a:p>
        </p:txBody>
      </p:sp>
      <p:sp>
        <p:nvSpPr>
          <p:cNvPr id="44" name="TextBox 43"/>
          <p:cNvSpPr txBox="1"/>
          <p:nvPr/>
        </p:nvSpPr>
        <p:spPr>
          <a:xfrm flipH="1">
            <a:off x="5414924" y="3727737"/>
            <a:ext cx="3729075" cy="300082"/>
          </a:xfrm>
          <a:prstGeom prst="rect">
            <a:avLst/>
          </a:prstGeom>
          <a:noFill/>
        </p:spPr>
        <p:txBody>
          <a:bodyPr wrap="square" rtlCol="0">
            <a:spAutoFit/>
          </a:bodyPr>
          <a:lstStyle/>
          <a:p>
            <a:pPr marL="214313" indent="-214313">
              <a:buFont typeface="ZapfDingbatsITC" charset="0"/>
              <a:buChar char="★"/>
            </a:pPr>
            <a:r>
              <a:rPr lang="en-US" sz="1350" dirty="0"/>
              <a:t>Multi-year research portfolios</a:t>
            </a:r>
          </a:p>
        </p:txBody>
      </p:sp>
      <p:sp>
        <p:nvSpPr>
          <p:cNvPr id="45" name="TextBox 44"/>
          <p:cNvSpPr txBox="1"/>
          <p:nvPr/>
        </p:nvSpPr>
        <p:spPr>
          <a:xfrm flipH="1">
            <a:off x="5594986" y="4613489"/>
            <a:ext cx="3729075" cy="300082"/>
          </a:xfrm>
          <a:prstGeom prst="rect">
            <a:avLst/>
          </a:prstGeom>
          <a:noFill/>
        </p:spPr>
        <p:txBody>
          <a:bodyPr wrap="square" rtlCol="0">
            <a:spAutoFit/>
          </a:bodyPr>
          <a:lstStyle/>
          <a:p>
            <a:pPr marL="214313" indent="-214313">
              <a:buFont typeface="ZapfDingbatsITC" charset="0"/>
              <a:buChar char="★"/>
            </a:pPr>
            <a:r>
              <a:rPr lang="en-US" sz="1350"/>
              <a:t>Review data science aspects of DoD programs</a:t>
            </a:r>
            <a:endParaRPr lang="en-US" sz="1350" dirty="0"/>
          </a:p>
        </p:txBody>
      </p:sp>
      <p:sp>
        <p:nvSpPr>
          <p:cNvPr id="46" name="TextBox 45"/>
          <p:cNvSpPr txBox="1"/>
          <p:nvPr/>
        </p:nvSpPr>
        <p:spPr>
          <a:xfrm flipH="1">
            <a:off x="7000435" y="4936675"/>
            <a:ext cx="3729075" cy="300082"/>
          </a:xfrm>
          <a:prstGeom prst="rect">
            <a:avLst/>
          </a:prstGeom>
          <a:noFill/>
        </p:spPr>
        <p:txBody>
          <a:bodyPr wrap="square" rtlCol="0">
            <a:spAutoFit/>
          </a:bodyPr>
          <a:lstStyle/>
          <a:p>
            <a:pPr marL="214313" indent="-214313">
              <a:buFont typeface="ZapfDingbatsITC" charset="0"/>
              <a:buChar char="★"/>
            </a:pPr>
            <a:r>
              <a:rPr lang="en-US" sz="1350"/>
              <a:t>Trusted agent for DoD</a:t>
            </a:r>
            <a:endParaRPr lang="en-US" sz="1350" dirty="0"/>
          </a:p>
        </p:txBody>
      </p:sp>
      <p:sp>
        <p:nvSpPr>
          <p:cNvPr id="49" name="Diamond 48"/>
          <p:cNvSpPr/>
          <p:nvPr/>
        </p:nvSpPr>
        <p:spPr>
          <a:xfrm>
            <a:off x="938470" y="1368542"/>
            <a:ext cx="178130" cy="187037"/>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50" name="TextBox 49"/>
          <p:cNvSpPr txBox="1"/>
          <p:nvPr/>
        </p:nvSpPr>
        <p:spPr>
          <a:xfrm>
            <a:off x="928145" y="1339033"/>
            <a:ext cx="248786" cy="253916"/>
          </a:xfrm>
          <a:prstGeom prst="rect">
            <a:avLst/>
          </a:prstGeom>
          <a:noFill/>
        </p:spPr>
        <p:txBody>
          <a:bodyPr wrap="none" rtlCol="0">
            <a:spAutoFit/>
          </a:bodyPr>
          <a:lstStyle/>
          <a:p>
            <a:r>
              <a:rPr lang="en-US" sz="1050" dirty="0"/>
              <a:t>a</a:t>
            </a:r>
          </a:p>
        </p:txBody>
      </p:sp>
      <p:sp>
        <p:nvSpPr>
          <p:cNvPr id="51" name="TextBox 50"/>
          <p:cNvSpPr txBox="1"/>
          <p:nvPr/>
        </p:nvSpPr>
        <p:spPr>
          <a:xfrm>
            <a:off x="1077217" y="1331609"/>
            <a:ext cx="2124044" cy="253916"/>
          </a:xfrm>
          <a:prstGeom prst="rect">
            <a:avLst/>
          </a:prstGeom>
          <a:noFill/>
        </p:spPr>
        <p:txBody>
          <a:bodyPr wrap="square" rtlCol="0">
            <a:spAutoFit/>
          </a:bodyPr>
          <a:lstStyle/>
          <a:p>
            <a:r>
              <a:rPr lang="en-US" sz="1050" dirty="0"/>
              <a:t>Decide NPS strategic direction</a:t>
            </a:r>
          </a:p>
        </p:txBody>
      </p:sp>
      <p:sp>
        <p:nvSpPr>
          <p:cNvPr id="57" name="Triangle 56"/>
          <p:cNvSpPr/>
          <p:nvPr/>
        </p:nvSpPr>
        <p:spPr>
          <a:xfrm>
            <a:off x="1215035" y="1553692"/>
            <a:ext cx="170337" cy="161925"/>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1" name="Triangle 240"/>
          <p:cNvSpPr/>
          <p:nvPr/>
        </p:nvSpPr>
        <p:spPr>
          <a:xfrm>
            <a:off x="8568888" y="2651889"/>
            <a:ext cx="170337" cy="161925"/>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2" name="TextBox 241"/>
          <p:cNvSpPr txBox="1"/>
          <p:nvPr/>
        </p:nvSpPr>
        <p:spPr>
          <a:xfrm>
            <a:off x="8555527" y="2624724"/>
            <a:ext cx="242374" cy="253916"/>
          </a:xfrm>
          <a:prstGeom prst="rect">
            <a:avLst/>
          </a:prstGeom>
          <a:noFill/>
        </p:spPr>
        <p:txBody>
          <a:bodyPr wrap="none" rtlCol="0">
            <a:spAutoFit/>
          </a:bodyPr>
          <a:lstStyle/>
          <a:p>
            <a:r>
              <a:rPr lang="en-US" sz="1050"/>
              <a:t>c</a:t>
            </a:r>
            <a:endParaRPr lang="en-US" sz="1050" dirty="0"/>
          </a:p>
        </p:txBody>
      </p:sp>
      <p:sp>
        <p:nvSpPr>
          <p:cNvPr id="245" name="Triangle 244"/>
          <p:cNvSpPr/>
          <p:nvPr/>
        </p:nvSpPr>
        <p:spPr>
          <a:xfrm>
            <a:off x="8748018" y="2651889"/>
            <a:ext cx="170337" cy="161925"/>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6" name="TextBox 245"/>
          <p:cNvSpPr txBox="1"/>
          <p:nvPr/>
        </p:nvSpPr>
        <p:spPr>
          <a:xfrm>
            <a:off x="8730566" y="2624724"/>
            <a:ext cx="242374" cy="253916"/>
          </a:xfrm>
          <a:prstGeom prst="rect">
            <a:avLst/>
          </a:prstGeom>
          <a:noFill/>
        </p:spPr>
        <p:txBody>
          <a:bodyPr wrap="none" rtlCol="0">
            <a:spAutoFit/>
          </a:bodyPr>
          <a:lstStyle/>
          <a:p>
            <a:r>
              <a:rPr lang="en-US" sz="1050" dirty="0"/>
              <a:t>c</a:t>
            </a:r>
          </a:p>
        </p:txBody>
      </p:sp>
      <p:sp>
        <p:nvSpPr>
          <p:cNvPr id="58" name="TextBox 57"/>
          <p:cNvSpPr txBox="1"/>
          <p:nvPr/>
        </p:nvSpPr>
        <p:spPr>
          <a:xfrm>
            <a:off x="1201673" y="1543004"/>
            <a:ext cx="255198" cy="253916"/>
          </a:xfrm>
          <a:prstGeom prst="rect">
            <a:avLst/>
          </a:prstGeom>
          <a:noFill/>
        </p:spPr>
        <p:txBody>
          <a:bodyPr wrap="none" rtlCol="0">
            <a:spAutoFit/>
          </a:bodyPr>
          <a:lstStyle/>
          <a:p>
            <a:r>
              <a:rPr lang="en-US" sz="1050" dirty="0"/>
              <a:t>b</a:t>
            </a:r>
          </a:p>
        </p:txBody>
      </p:sp>
      <p:sp>
        <p:nvSpPr>
          <p:cNvPr id="59" name="TextBox 58"/>
          <p:cNvSpPr txBox="1"/>
          <p:nvPr/>
        </p:nvSpPr>
        <p:spPr>
          <a:xfrm>
            <a:off x="1351808" y="1545319"/>
            <a:ext cx="3643025" cy="253916"/>
          </a:xfrm>
          <a:prstGeom prst="rect">
            <a:avLst/>
          </a:prstGeom>
          <a:noFill/>
        </p:spPr>
        <p:txBody>
          <a:bodyPr wrap="square" rtlCol="0">
            <a:spAutoFit/>
          </a:bodyPr>
          <a:lstStyle/>
          <a:p>
            <a:r>
              <a:rPr lang="en-US" sz="1050" dirty="0"/>
              <a:t>Define DON data science education requirement and NPS role</a:t>
            </a:r>
          </a:p>
        </p:txBody>
      </p:sp>
      <p:sp>
        <p:nvSpPr>
          <p:cNvPr id="128" name="TextBox 127"/>
          <p:cNvSpPr txBox="1"/>
          <p:nvPr/>
        </p:nvSpPr>
        <p:spPr>
          <a:xfrm>
            <a:off x="2627833" y="2642037"/>
            <a:ext cx="3643025" cy="253916"/>
          </a:xfrm>
          <a:prstGeom prst="rect">
            <a:avLst/>
          </a:prstGeom>
          <a:noFill/>
        </p:spPr>
        <p:txBody>
          <a:bodyPr wrap="square" rtlCol="0">
            <a:spAutoFit/>
          </a:bodyPr>
          <a:lstStyle/>
          <a:p>
            <a:r>
              <a:rPr lang="en-US" sz="1050" dirty="0"/>
              <a:t>Conduct monthly </a:t>
            </a:r>
            <a:r>
              <a:rPr lang="en-US" sz="1050"/>
              <a:t>data science forum</a:t>
            </a:r>
            <a:endParaRPr lang="en-US" sz="1050" dirty="0"/>
          </a:p>
        </p:txBody>
      </p:sp>
      <p:grpSp>
        <p:nvGrpSpPr>
          <p:cNvPr id="155" name="Group 154"/>
          <p:cNvGrpSpPr/>
          <p:nvPr/>
        </p:nvGrpSpPr>
        <p:grpSpPr>
          <a:xfrm>
            <a:off x="1530807" y="2885217"/>
            <a:ext cx="255198" cy="253916"/>
            <a:chOff x="3170861" y="2636541"/>
            <a:chExt cx="340264" cy="338555"/>
          </a:xfrm>
        </p:grpSpPr>
        <p:sp>
          <p:nvSpPr>
            <p:cNvPr id="156" name="Triangle 155"/>
            <p:cNvSpPr/>
            <p:nvPr/>
          </p:nvSpPr>
          <p:spPr>
            <a:xfrm>
              <a:off x="3202985" y="2647693"/>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7" name="TextBox 156"/>
            <p:cNvSpPr txBox="1"/>
            <p:nvPr/>
          </p:nvSpPr>
          <p:spPr>
            <a:xfrm>
              <a:off x="3170861" y="2636541"/>
              <a:ext cx="340264" cy="338555"/>
            </a:xfrm>
            <a:prstGeom prst="rect">
              <a:avLst/>
            </a:prstGeom>
            <a:noFill/>
          </p:spPr>
          <p:txBody>
            <a:bodyPr wrap="none" rtlCol="0">
              <a:spAutoFit/>
            </a:bodyPr>
            <a:lstStyle/>
            <a:p>
              <a:r>
                <a:rPr lang="en-US" sz="1050" dirty="0"/>
                <a:t>d</a:t>
              </a:r>
            </a:p>
          </p:txBody>
        </p:sp>
      </p:grpSp>
      <p:grpSp>
        <p:nvGrpSpPr>
          <p:cNvPr id="210" name="Group 209"/>
          <p:cNvGrpSpPr/>
          <p:nvPr/>
        </p:nvGrpSpPr>
        <p:grpSpPr>
          <a:xfrm>
            <a:off x="6454684" y="2585132"/>
            <a:ext cx="944232" cy="295661"/>
            <a:chOff x="200918" y="3885124"/>
            <a:chExt cx="1258977" cy="394214"/>
          </a:xfrm>
        </p:grpSpPr>
        <p:sp>
          <p:nvSpPr>
            <p:cNvPr id="211" name="Triangle 210"/>
            <p:cNvSpPr/>
            <p:nvPr/>
          </p:nvSpPr>
          <p:spPr>
            <a:xfrm>
              <a:off x="21873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2" name="TextBox 211"/>
            <p:cNvSpPr txBox="1"/>
            <p:nvPr/>
          </p:nvSpPr>
          <p:spPr>
            <a:xfrm>
              <a:off x="200918" y="3940781"/>
              <a:ext cx="323165" cy="338555"/>
            </a:xfrm>
            <a:prstGeom prst="rect">
              <a:avLst/>
            </a:prstGeom>
            <a:noFill/>
          </p:spPr>
          <p:txBody>
            <a:bodyPr wrap="none" rtlCol="0">
              <a:spAutoFit/>
            </a:bodyPr>
            <a:lstStyle/>
            <a:p>
              <a:r>
                <a:rPr lang="en-US" sz="1050" dirty="0"/>
                <a:t>c</a:t>
              </a:r>
            </a:p>
          </p:txBody>
        </p:sp>
        <p:sp>
          <p:nvSpPr>
            <p:cNvPr id="213" name="Triangle 212"/>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TextBox 213"/>
            <p:cNvSpPr txBox="1"/>
            <p:nvPr/>
          </p:nvSpPr>
          <p:spPr>
            <a:xfrm>
              <a:off x="423658" y="3885124"/>
              <a:ext cx="323165" cy="338555"/>
            </a:xfrm>
            <a:prstGeom prst="rect">
              <a:avLst/>
            </a:prstGeom>
            <a:noFill/>
          </p:spPr>
          <p:txBody>
            <a:bodyPr wrap="none" rtlCol="0">
              <a:spAutoFit/>
            </a:bodyPr>
            <a:lstStyle/>
            <a:p>
              <a:r>
                <a:rPr lang="en-US" sz="1050"/>
                <a:t>c</a:t>
              </a:r>
              <a:endParaRPr lang="en-US" sz="1050" dirty="0"/>
            </a:p>
          </p:txBody>
        </p:sp>
        <p:sp>
          <p:nvSpPr>
            <p:cNvPr id="215" name="Triangle 214"/>
            <p:cNvSpPr/>
            <p:nvPr/>
          </p:nvSpPr>
          <p:spPr>
            <a:xfrm>
              <a:off x="67858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6" name="TextBox 215"/>
            <p:cNvSpPr txBox="1"/>
            <p:nvPr/>
          </p:nvSpPr>
          <p:spPr>
            <a:xfrm>
              <a:off x="660774" y="3940781"/>
              <a:ext cx="323165" cy="338555"/>
            </a:xfrm>
            <a:prstGeom prst="rect">
              <a:avLst/>
            </a:prstGeom>
            <a:noFill/>
          </p:spPr>
          <p:txBody>
            <a:bodyPr wrap="none" rtlCol="0">
              <a:spAutoFit/>
            </a:bodyPr>
            <a:lstStyle/>
            <a:p>
              <a:r>
                <a:rPr lang="en-US" sz="1050"/>
                <a:t>c</a:t>
              </a:r>
              <a:endParaRPr lang="en-US" sz="1050" dirty="0"/>
            </a:p>
          </p:txBody>
        </p:sp>
        <p:sp>
          <p:nvSpPr>
            <p:cNvPr id="217" name="Triangle 216"/>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8" name="TextBox 217"/>
            <p:cNvSpPr txBox="1"/>
            <p:nvPr/>
          </p:nvSpPr>
          <p:spPr>
            <a:xfrm>
              <a:off x="423658" y="3940783"/>
              <a:ext cx="323165" cy="338555"/>
            </a:xfrm>
            <a:prstGeom prst="rect">
              <a:avLst/>
            </a:prstGeom>
            <a:noFill/>
          </p:spPr>
          <p:txBody>
            <a:bodyPr wrap="none" rtlCol="0">
              <a:spAutoFit/>
            </a:bodyPr>
            <a:lstStyle/>
            <a:p>
              <a:r>
                <a:rPr lang="en-US" sz="1050" dirty="0"/>
                <a:t>c</a:t>
              </a:r>
            </a:p>
          </p:txBody>
        </p:sp>
        <p:sp>
          <p:nvSpPr>
            <p:cNvPr id="219" name="Triangle 218"/>
            <p:cNvSpPr/>
            <p:nvPr/>
          </p:nvSpPr>
          <p:spPr>
            <a:xfrm>
              <a:off x="91742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0" name="TextBox 219"/>
            <p:cNvSpPr txBox="1"/>
            <p:nvPr/>
          </p:nvSpPr>
          <p:spPr>
            <a:xfrm>
              <a:off x="894160" y="3940781"/>
              <a:ext cx="323165" cy="338554"/>
            </a:xfrm>
            <a:prstGeom prst="rect">
              <a:avLst/>
            </a:prstGeom>
            <a:noFill/>
          </p:spPr>
          <p:txBody>
            <a:bodyPr wrap="none" rtlCol="0">
              <a:spAutoFit/>
            </a:bodyPr>
            <a:lstStyle/>
            <a:p>
              <a:r>
                <a:rPr lang="en-US" sz="1050"/>
                <a:t>c</a:t>
              </a:r>
              <a:endParaRPr lang="en-US" sz="1050" dirty="0"/>
            </a:p>
          </p:txBody>
        </p:sp>
        <p:sp>
          <p:nvSpPr>
            <p:cNvPr id="221" name="Triangle 220"/>
            <p:cNvSpPr/>
            <p:nvPr/>
          </p:nvSpPr>
          <p:spPr>
            <a:xfrm>
              <a:off x="1154545"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2" name="TextBox 221"/>
            <p:cNvSpPr txBox="1"/>
            <p:nvPr/>
          </p:nvSpPr>
          <p:spPr>
            <a:xfrm>
              <a:off x="1136730" y="3940781"/>
              <a:ext cx="323165" cy="338554"/>
            </a:xfrm>
            <a:prstGeom prst="rect">
              <a:avLst/>
            </a:prstGeom>
            <a:noFill/>
          </p:spPr>
          <p:txBody>
            <a:bodyPr wrap="none" rtlCol="0">
              <a:spAutoFit/>
            </a:bodyPr>
            <a:lstStyle/>
            <a:p>
              <a:r>
                <a:rPr lang="en-US" sz="1050" dirty="0"/>
                <a:t>c</a:t>
              </a:r>
            </a:p>
          </p:txBody>
        </p:sp>
      </p:grpSp>
      <p:grpSp>
        <p:nvGrpSpPr>
          <p:cNvPr id="223" name="Group 222"/>
          <p:cNvGrpSpPr/>
          <p:nvPr/>
        </p:nvGrpSpPr>
        <p:grpSpPr>
          <a:xfrm>
            <a:off x="7332406" y="2587458"/>
            <a:ext cx="944232" cy="295661"/>
            <a:chOff x="200918" y="3885124"/>
            <a:chExt cx="1258977" cy="394214"/>
          </a:xfrm>
        </p:grpSpPr>
        <p:sp>
          <p:nvSpPr>
            <p:cNvPr id="224" name="Triangle 223"/>
            <p:cNvSpPr/>
            <p:nvPr/>
          </p:nvSpPr>
          <p:spPr>
            <a:xfrm>
              <a:off x="21873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5" name="TextBox 224"/>
            <p:cNvSpPr txBox="1"/>
            <p:nvPr/>
          </p:nvSpPr>
          <p:spPr>
            <a:xfrm>
              <a:off x="200918" y="3940781"/>
              <a:ext cx="323165" cy="338555"/>
            </a:xfrm>
            <a:prstGeom prst="rect">
              <a:avLst/>
            </a:prstGeom>
            <a:noFill/>
          </p:spPr>
          <p:txBody>
            <a:bodyPr wrap="none" rtlCol="0">
              <a:spAutoFit/>
            </a:bodyPr>
            <a:lstStyle/>
            <a:p>
              <a:r>
                <a:rPr lang="en-US" sz="1050" dirty="0"/>
                <a:t>c</a:t>
              </a:r>
            </a:p>
          </p:txBody>
        </p:sp>
        <p:sp>
          <p:nvSpPr>
            <p:cNvPr id="226" name="Triangle 225"/>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7" name="TextBox 226"/>
            <p:cNvSpPr txBox="1"/>
            <p:nvPr/>
          </p:nvSpPr>
          <p:spPr>
            <a:xfrm>
              <a:off x="423658" y="3885124"/>
              <a:ext cx="323165" cy="338555"/>
            </a:xfrm>
            <a:prstGeom prst="rect">
              <a:avLst/>
            </a:prstGeom>
            <a:noFill/>
          </p:spPr>
          <p:txBody>
            <a:bodyPr wrap="none" rtlCol="0">
              <a:spAutoFit/>
            </a:bodyPr>
            <a:lstStyle/>
            <a:p>
              <a:r>
                <a:rPr lang="en-US" sz="1050"/>
                <a:t>c</a:t>
              </a:r>
              <a:endParaRPr lang="en-US" sz="1050" dirty="0"/>
            </a:p>
          </p:txBody>
        </p:sp>
        <p:sp>
          <p:nvSpPr>
            <p:cNvPr id="228" name="Triangle 227"/>
            <p:cNvSpPr/>
            <p:nvPr/>
          </p:nvSpPr>
          <p:spPr>
            <a:xfrm>
              <a:off x="67858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9" name="TextBox 228"/>
            <p:cNvSpPr txBox="1"/>
            <p:nvPr/>
          </p:nvSpPr>
          <p:spPr>
            <a:xfrm>
              <a:off x="660774" y="3940781"/>
              <a:ext cx="323165" cy="338555"/>
            </a:xfrm>
            <a:prstGeom prst="rect">
              <a:avLst/>
            </a:prstGeom>
            <a:noFill/>
          </p:spPr>
          <p:txBody>
            <a:bodyPr wrap="none" rtlCol="0">
              <a:spAutoFit/>
            </a:bodyPr>
            <a:lstStyle/>
            <a:p>
              <a:r>
                <a:rPr lang="en-US" sz="1050"/>
                <a:t>c</a:t>
              </a:r>
              <a:endParaRPr lang="en-US" sz="1050" dirty="0"/>
            </a:p>
          </p:txBody>
        </p:sp>
        <p:sp>
          <p:nvSpPr>
            <p:cNvPr id="230" name="Triangle 229"/>
            <p:cNvSpPr/>
            <p:nvPr/>
          </p:nvSpPr>
          <p:spPr>
            <a:xfrm>
              <a:off x="441473"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1" name="TextBox 230"/>
            <p:cNvSpPr txBox="1"/>
            <p:nvPr/>
          </p:nvSpPr>
          <p:spPr>
            <a:xfrm>
              <a:off x="423658" y="3940783"/>
              <a:ext cx="323165" cy="338555"/>
            </a:xfrm>
            <a:prstGeom prst="rect">
              <a:avLst/>
            </a:prstGeom>
            <a:noFill/>
          </p:spPr>
          <p:txBody>
            <a:bodyPr wrap="none" rtlCol="0">
              <a:spAutoFit/>
            </a:bodyPr>
            <a:lstStyle/>
            <a:p>
              <a:r>
                <a:rPr lang="en-US" sz="1050" dirty="0"/>
                <a:t>c</a:t>
              </a:r>
            </a:p>
          </p:txBody>
        </p:sp>
        <p:sp>
          <p:nvSpPr>
            <p:cNvPr id="232" name="Triangle 231"/>
            <p:cNvSpPr/>
            <p:nvPr/>
          </p:nvSpPr>
          <p:spPr>
            <a:xfrm>
              <a:off x="917429"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3" name="TextBox 232"/>
            <p:cNvSpPr txBox="1"/>
            <p:nvPr/>
          </p:nvSpPr>
          <p:spPr>
            <a:xfrm>
              <a:off x="894160" y="3940781"/>
              <a:ext cx="323165" cy="338554"/>
            </a:xfrm>
            <a:prstGeom prst="rect">
              <a:avLst/>
            </a:prstGeom>
            <a:noFill/>
          </p:spPr>
          <p:txBody>
            <a:bodyPr wrap="none" rtlCol="0">
              <a:spAutoFit/>
            </a:bodyPr>
            <a:lstStyle/>
            <a:p>
              <a:r>
                <a:rPr lang="en-US" sz="1050" dirty="0"/>
                <a:t>c</a:t>
              </a:r>
            </a:p>
          </p:txBody>
        </p:sp>
        <p:sp>
          <p:nvSpPr>
            <p:cNvPr id="234" name="Triangle 233"/>
            <p:cNvSpPr/>
            <p:nvPr/>
          </p:nvSpPr>
          <p:spPr>
            <a:xfrm>
              <a:off x="1154545" y="397700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5" name="TextBox 234"/>
            <p:cNvSpPr txBox="1"/>
            <p:nvPr/>
          </p:nvSpPr>
          <p:spPr>
            <a:xfrm>
              <a:off x="1136730" y="3940781"/>
              <a:ext cx="323165" cy="338554"/>
            </a:xfrm>
            <a:prstGeom prst="rect">
              <a:avLst/>
            </a:prstGeom>
            <a:noFill/>
          </p:spPr>
          <p:txBody>
            <a:bodyPr wrap="none" rtlCol="0">
              <a:spAutoFit/>
            </a:bodyPr>
            <a:lstStyle/>
            <a:p>
              <a:r>
                <a:rPr lang="en-US" sz="1050" dirty="0"/>
                <a:t>c</a:t>
              </a:r>
            </a:p>
          </p:txBody>
        </p:sp>
      </p:grpSp>
      <p:sp>
        <p:nvSpPr>
          <p:cNvPr id="253" name="TextBox 252"/>
          <p:cNvSpPr txBox="1"/>
          <p:nvPr/>
        </p:nvSpPr>
        <p:spPr>
          <a:xfrm>
            <a:off x="1687996" y="2894127"/>
            <a:ext cx="3165135" cy="253916"/>
          </a:xfrm>
          <a:prstGeom prst="rect">
            <a:avLst/>
          </a:prstGeom>
          <a:noFill/>
        </p:spPr>
        <p:txBody>
          <a:bodyPr wrap="square" rtlCol="0">
            <a:spAutoFit/>
          </a:bodyPr>
          <a:lstStyle/>
          <a:p>
            <a:r>
              <a:rPr lang="en-US" sz="1050" dirty="0"/>
              <a:t>Initiate 3 data science faculty hires</a:t>
            </a:r>
          </a:p>
        </p:txBody>
      </p:sp>
      <p:sp>
        <p:nvSpPr>
          <p:cNvPr id="260" name="TextBox 259"/>
          <p:cNvSpPr txBox="1"/>
          <p:nvPr/>
        </p:nvSpPr>
        <p:spPr>
          <a:xfrm>
            <a:off x="1906208" y="4007443"/>
            <a:ext cx="3165135" cy="253916"/>
          </a:xfrm>
          <a:prstGeom prst="rect">
            <a:avLst/>
          </a:prstGeom>
          <a:noFill/>
        </p:spPr>
        <p:txBody>
          <a:bodyPr wrap="square" rtlCol="0">
            <a:spAutoFit/>
          </a:bodyPr>
          <a:lstStyle/>
          <a:p>
            <a:r>
              <a:rPr lang="en-US" sz="1050" dirty="0"/>
              <a:t>Recruit </a:t>
            </a:r>
            <a:r>
              <a:rPr lang="en-US" sz="1050" dirty="0" smtClean="0"/>
              <a:t>Director and data engineer</a:t>
            </a:r>
            <a:endParaRPr lang="en-US" sz="1050" dirty="0"/>
          </a:p>
        </p:txBody>
      </p:sp>
      <p:grpSp>
        <p:nvGrpSpPr>
          <p:cNvPr id="261" name="Group 260"/>
          <p:cNvGrpSpPr/>
          <p:nvPr/>
        </p:nvGrpSpPr>
        <p:grpSpPr>
          <a:xfrm>
            <a:off x="1765774" y="4001030"/>
            <a:ext cx="251992" cy="253916"/>
            <a:chOff x="2428137" y="2823249"/>
            <a:chExt cx="335989" cy="338555"/>
          </a:xfrm>
        </p:grpSpPr>
        <p:sp>
          <p:nvSpPr>
            <p:cNvPr id="262" name="Triangle 261"/>
            <p:cNvSpPr/>
            <p:nvPr/>
          </p:nvSpPr>
          <p:spPr>
            <a:xfrm>
              <a:off x="2447477" y="284098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3" name="TextBox 262"/>
            <p:cNvSpPr txBox="1"/>
            <p:nvPr/>
          </p:nvSpPr>
          <p:spPr>
            <a:xfrm>
              <a:off x="2428137" y="2823249"/>
              <a:ext cx="335989" cy="338555"/>
            </a:xfrm>
            <a:prstGeom prst="rect">
              <a:avLst/>
            </a:prstGeom>
            <a:noFill/>
          </p:spPr>
          <p:txBody>
            <a:bodyPr wrap="none" rtlCol="0">
              <a:spAutoFit/>
            </a:bodyPr>
            <a:lstStyle/>
            <a:p>
              <a:r>
                <a:rPr lang="en-US" sz="1050" dirty="0"/>
                <a:t>e</a:t>
              </a:r>
            </a:p>
          </p:txBody>
        </p:sp>
      </p:grpSp>
      <p:grpSp>
        <p:nvGrpSpPr>
          <p:cNvPr id="264" name="Group 263"/>
          <p:cNvGrpSpPr/>
          <p:nvPr/>
        </p:nvGrpSpPr>
        <p:grpSpPr>
          <a:xfrm>
            <a:off x="1873608" y="4365753"/>
            <a:ext cx="248786" cy="253916"/>
            <a:chOff x="2428137" y="2823249"/>
            <a:chExt cx="331714" cy="338555"/>
          </a:xfrm>
        </p:grpSpPr>
        <p:sp>
          <p:nvSpPr>
            <p:cNvPr id="265" name="Triangle 264"/>
            <p:cNvSpPr/>
            <p:nvPr/>
          </p:nvSpPr>
          <p:spPr>
            <a:xfrm>
              <a:off x="2447477" y="284098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6" name="TextBox 265"/>
            <p:cNvSpPr txBox="1"/>
            <p:nvPr/>
          </p:nvSpPr>
          <p:spPr>
            <a:xfrm>
              <a:off x="2428137" y="2823249"/>
              <a:ext cx="331714" cy="338555"/>
            </a:xfrm>
            <a:prstGeom prst="rect">
              <a:avLst/>
            </a:prstGeom>
            <a:noFill/>
          </p:spPr>
          <p:txBody>
            <a:bodyPr wrap="none" rtlCol="0">
              <a:spAutoFit/>
            </a:bodyPr>
            <a:lstStyle/>
            <a:p>
              <a:r>
                <a:rPr lang="en-US" sz="1050" dirty="0"/>
                <a:t>g</a:t>
              </a:r>
            </a:p>
          </p:txBody>
        </p:sp>
      </p:grpSp>
      <p:grpSp>
        <p:nvGrpSpPr>
          <p:cNvPr id="271" name="Group 270"/>
          <p:cNvGrpSpPr/>
          <p:nvPr/>
        </p:nvGrpSpPr>
        <p:grpSpPr>
          <a:xfrm>
            <a:off x="1600901" y="4197475"/>
            <a:ext cx="226344" cy="253916"/>
            <a:chOff x="1350117" y="2641154"/>
            <a:chExt cx="301792" cy="338555"/>
          </a:xfrm>
        </p:grpSpPr>
        <p:sp>
          <p:nvSpPr>
            <p:cNvPr id="272" name="Diamond 271"/>
            <p:cNvSpPr/>
            <p:nvPr/>
          </p:nvSpPr>
          <p:spPr>
            <a:xfrm>
              <a:off x="1351779" y="2668480"/>
              <a:ext cx="237506" cy="249382"/>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73" name="TextBox 272"/>
            <p:cNvSpPr txBox="1"/>
            <p:nvPr/>
          </p:nvSpPr>
          <p:spPr>
            <a:xfrm>
              <a:off x="1350117" y="2641154"/>
              <a:ext cx="301792" cy="338555"/>
            </a:xfrm>
            <a:prstGeom prst="rect">
              <a:avLst/>
            </a:prstGeom>
            <a:noFill/>
          </p:spPr>
          <p:txBody>
            <a:bodyPr wrap="none" rtlCol="0">
              <a:spAutoFit/>
            </a:bodyPr>
            <a:lstStyle/>
            <a:p>
              <a:r>
                <a:rPr lang="en-US" sz="1050" dirty="0"/>
                <a:t>f</a:t>
              </a:r>
            </a:p>
          </p:txBody>
        </p:sp>
      </p:grpSp>
      <p:sp>
        <p:nvSpPr>
          <p:cNvPr id="274" name="TextBox 273"/>
          <p:cNvSpPr txBox="1"/>
          <p:nvPr/>
        </p:nvSpPr>
        <p:spPr>
          <a:xfrm>
            <a:off x="1742917" y="4195937"/>
            <a:ext cx="3165135" cy="253916"/>
          </a:xfrm>
          <a:prstGeom prst="rect">
            <a:avLst/>
          </a:prstGeom>
          <a:noFill/>
        </p:spPr>
        <p:txBody>
          <a:bodyPr wrap="square" rtlCol="0">
            <a:spAutoFit/>
          </a:bodyPr>
          <a:lstStyle/>
          <a:p>
            <a:r>
              <a:rPr lang="en-US" sz="1050" dirty="0"/>
              <a:t>Decide on organizational structure</a:t>
            </a:r>
          </a:p>
        </p:txBody>
      </p:sp>
      <p:sp>
        <p:nvSpPr>
          <p:cNvPr id="275" name="TextBox 274"/>
          <p:cNvSpPr txBox="1"/>
          <p:nvPr/>
        </p:nvSpPr>
        <p:spPr>
          <a:xfrm>
            <a:off x="2020790" y="4372109"/>
            <a:ext cx="3165135" cy="253916"/>
          </a:xfrm>
          <a:prstGeom prst="rect">
            <a:avLst/>
          </a:prstGeom>
          <a:noFill/>
        </p:spPr>
        <p:txBody>
          <a:bodyPr wrap="square" rtlCol="0">
            <a:spAutoFit/>
          </a:bodyPr>
          <a:lstStyle/>
          <a:p>
            <a:r>
              <a:rPr lang="en-US" sz="1050" dirty="0"/>
              <a:t>Conduct site visits to data science centers</a:t>
            </a:r>
          </a:p>
        </p:txBody>
      </p:sp>
      <p:grpSp>
        <p:nvGrpSpPr>
          <p:cNvPr id="276" name="Group 275"/>
          <p:cNvGrpSpPr/>
          <p:nvPr/>
        </p:nvGrpSpPr>
        <p:grpSpPr>
          <a:xfrm>
            <a:off x="2136156" y="4534184"/>
            <a:ext cx="255198" cy="253916"/>
            <a:chOff x="2428137" y="2823249"/>
            <a:chExt cx="340263" cy="338555"/>
          </a:xfrm>
        </p:grpSpPr>
        <p:sp>
          <p:nvSpPr>
            <p:cNvPr id="277" name="Triangle 276"/>
            <p:cNvSpPr/>
            <p:nvPr/>
          </p:nvSpPr>
          <p:spPr>
            <a:xfrm>
              <a:off x="2447477" y="284098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8" name="TextBox 277"/>
            <p:cNvSpPr txBox="1"/>
            <p:nvPr/>
          </p:nvSpPr>
          <p:spPr>
            <a:xfrm>
              <a:off x="2428137" y="2823249"/>
              <a:ext cx="340263" cy="338555"/>
            </a:xfrm>
            <a:prstGeom prst="rect">
              <a:avLst/>
            </a:prstGeom>
            <a:noFill/>
          </p:spPr>
          <p:txBody>
            <a:bodyPr wrap="none" rtlCol="0">
              <a:spAutoFit/>
            </a:bodyPr>
            <a:lstStyle/>
            <a:p>
              <a:r>
                <a:rPr lang="en-US" sz="1050" dirty="0"/>
                <a:t>h</a:t>
              </a:r>
            </a:p>
          </p:txBody>
        </p:sp>
      </p:grpSp>
      <p:sp>
        <p:nvSpPr>
          <p:cNvPr id="279" name="TextBox 278"/>
          <p:cNvSpPr txBox="1"/>
          <p:nvPr/>
        </p:nvSpPr>
        <p:spPr>
          <a:xfrm>
            <a:off x="2283337" y="4540539"/>
            <a:ext cx="3165135" cy="253916"/>
          </a:xfrm>
          <a:prstGeom prst="rect">
            <a:avLst/>
          </a:prstGeom>
          <a:noFill/>
        </p:spPr>
        <p:txBody>
          <a:bodyPr wrap="square" rtlCol="0">
            <a:spAutoFit/>
          </a:bodyPr>
          <a:lstStyle/>
          <a:p>
            <a:r>
              <a:rPr lang="en-US" sz="1050" dirty="0"/>
              <a:t>Hire 3 – 5 postdocs to support data science research</a:t>
            </a:r>
          </a:p>
        </p:txBody>
      </p:sp>
      <p:grpSp>
        <p:nvGrpSpPr>
          <p:cNvPr id="280" name="Group 279"/>
          <p:cNvGrpSpPr/>
          <p:nvPr/>
        </p:nvGrpSpPr>
        <p:grpSpPr>
          <a:xfrm>
            <a:off x="2157601" y="4720832"/>
            <a:ext cx="218432" cy="253916"/>
            <a:chOff x="2447477" y="2823249"/>
            <a:chExt cx="291242" cy="338555"/>
          </a:xfrm>
        </p:grpSpPr>
        <p:sp>
          <p:nvSpPr>
            <p:cNvPr id="281" name="Triangle 280"/>
            <p:cNvSpPr/>
            <p:nvPr/>
          </p:nvSpPr>
          <p:spPr>
            <a:xfrm>
              <a:off x="2447477" y="284098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2" name="TextBox 281"/>
            <p:cNvSpPr txBox="1"/>
            <p:nvPr/>
          </p:nvSpPr>
          <p:spPr>
            <a:xfrm>
              <a:off x="2451888" y="2823249"/>
              <a:ext cx="286831" cy="338555"/>
            </a:xfrm>
            <a:prstGeom prst="rect">
              <a:avLst/>
            </a:prstGeom>
            <a:noFill/>
          </p:spPr>
          <p:txBody>
            <a:bodyPr wrap="none" rtlCol="0">
              <a:spAutoFit/>
            </a:bodyPr>
            <a:lstStyle/>
            <a:p>
              <a:r>
                <a:rPr lang="en-US" sz="1050" dirty="0"/>
                <a:t>i</a:t>
              </a:r>
            </a:p>
          </p:txBody>
        </p:sp>
      </p:grpSp>
      <p:sp>
        <p:nvSpPr>
          <p:cNvPr id="283" name="TextBox 282"/>
          <p:cNvSpPr txBox="1"/>
          <p:nvPr/>
        </p:nvSpPr>
        <p:spPr>
          <a:xfrm>
            <a:off x="2290273" y="4727187"/>
            <a:ext cx="3443309" cy="253916"/>
          </a:xfrm>
          <a:prstGeom prst="rect">
            <a:avLst/>
          </a:prstGeom>
          <a:noFill/>
        </p:spPr>
        <p:txBody>
          <a:bodyPr wrap="square" rtlCol="0">
            <a:spAutoFit/>
          </a:bodyPr>
          <a:lstStyle/>
          <a:p>
            <a:r>
              <a:rPr lang="en-US" sz="1050" dirty="0"/>
              <a:t>Optimize contract vehicle for on-demand cloud compute</a:t>
            </a:r>
          </a:p>
        </p:txBody>
      </p:sp>
      <p:grpSp>
        <p:nvGrpSpPr>
          <p:cNvPr id="288" name="Group 287"/>
          <p:cNvGrpSpPr/>
          <p:nvPr/>
        </p:nvGrpSpPr>
        <p:grpSpPr>
          <a:xfrm>
            <a:off x="2849772" y="5103009"/>
            <a:ext cx="218432" cy="253916"/>
            <a:chOff x="2447477" y="2823249"/>
            <a:chExt cx="291242" cy="338555"/>
          </a:xfrm>
        </p:grpSpPr>
        <p:sp>
          <p:nvSpPr>
            <p:cNvPr id="289" name="Triangle 288"/>
            <p:cNvSpPr/>
            <p:nvPr/>
          </p:nvSpPr>
          <p:spPr>
            <a:xfrm>
              <a:off x="2447477" y="2840981"/>
              <a:ext cx="227116" cy="2159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0" name="TextBox 289"/>
            <p:cNvSpPr txBox="1"/>
            <p:nvPr/>
          </p:nvSpPr>
          <p:spPr>
            <a:xfrm>
              <a:off x="2451888" y="2823249"/>
              <a:ext cx="286831" cy="338555"/>
            </a:xfrm>
            <a:prstGeom prst="rect">
              <a:avLst/>
            </a:prstGeom>
            <a:noFill/>
          </p:spPr>
          <p:txBody>
            <a:bodyPr wrap="none" rtlCol="0">
              <a:spAutoFit/>
            </a:bodyPr>
            <a:lstStyle/>
            <a:p>
              <a:r>
                <a:rPr lang="en-US" sz="1050" dirty="0"/>
                <a:t>l</a:t>
              </a:r>
            </a:p>
          </p:txBody>
        </p:sp>
      </p:grpSp>
      <p:sp>
        <p:nvSpPr>
          <p:cNvPr id="291" name="TextBox 290"/>
          <p:cNvSpPr txBox="1"/>
          <p:nvPr/>
        </p:nvSpPr>
        <p:spPr>
          <a:xfrm>
            <a:off x="2982445" y="5109364"/>
            <a:ext cx="3443309" cy="253916"/>
          </a:xfrm>
          <a:prstGeom prst="rect">
            <a:avLst/>
          </a:prstGeom>
          <a:noFill/>
        </p:spPr>
        <p:txBody>
          <a:bodyPr wrap="square" rtlCol="0">
            <a:spAutoFit/>
          </a:bodyPr>
          <a:lstStyle/>
          <a:p>
            <a:r>
              <a:rPr lang="en-US" sz="1050" dirty="0"/>
              <a:t>Hire PM and admin support</a:t>
            </a:r>
          </a:p>
        </p:txBody>
      </p:sp>
      <p:grpSp>
        <p:nvGrpSpPr>
          <p:cNvPr id="292" name="Group 291"/>
          <p:cNvGrpSpPr/>
          <p:nvPr/>
        </p:nvGrpSpPr>
        <p:grpSpPr>
          <a:xfrm>
            <a:off x="2158276" y="4909119"/>
            <a:ext cx="245580" cy="253916"/>
            <a:chOff x="1350117" y="2641154"/>
            <a:chExt cx="327440" cy="338555"/>
          </a:xfrm>
        </p:grpSpPr>
        <p:sp>
          <p:nvSpPr>
            <p:cNvPr id="293" name="Diamond 292"/>
            <p:cNvSpPr/>
            <p:nvPr/>
          </p:nvSpPr>
          <p:spPr>
            <a:xfrm>
              <a:off x="1351779" y="2668480"/>
              <a:ext cx="237506" cy="249382"/>
            </a:xfrm>
            <a:prstGeom prst="diamo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294" name="TextBox 293"/>
            <p:cNvSpPr txBox="1"/>
            <p:nvPr/>
          </p:nvSpPr>
          <p:spPr>
            <a:xfrm>
              <a:off x="1350117" y="2641154"/>
              <a:ext cx="327440" cy="338555"/>
            </a:xfrm>
            <a:prstGeom prst="rect">
              <a:avLst/>
            </a:prstGeom>
            <a:noFill/>
          </p:spPr>
          <p:txBody>
            <a:bodyPr wrap="none" rtlCol="0">
              <a:spAutoFit/>
            </a:bodyPr>
            <a:lstStyle/>
            <a:p>
              <a:r>
                <a:rPr lang="en-US" sz="1050" dirty="0"/>
                <a:t>k</a:t>
              </a:r>
            </a:p>
          </p:txBody>
        </p:sp>
      </p:grpSp>
      <p:sp>
        <p:nvSpPr>
          <p:cNvPr id="295" name="TextBox 294"/>
          <p:cNvSpPr txBox="1"/>
          <p:nvPr/>
        </p:nvSpPr>
        <p:spPr>
          <a:xfrm>
            <a:off x="2300291" y="4907582"/>
            <a:ext cx="3165135" cy="253916"/>
          </a:xfrm>
          <a:prstGeom prst="rect">
            <a:avLst/>
          </a:prstGeom>
          <a:noFill/>
        </p:spPr>
        <p:txBody>
          <a:bodyPr wrap="square" rtlCol="0">
            <a:spAutoFit/>
          </a:bodyPr>
          <a:lstStyle/>
          <a:p>
            <a:r>
              <a:rPr lang="en-US" sz="1050" dirty="0"/>
              <a:t>Determine research thrusts</a:t>
            </a:r>
          </a:p>
        </p:txBody>
      </p:sp>
      <p:sp>
        <p:nvSpPr>
          <p:cNvPr id="17" name="Slide Number Placeholder 16"/>
          <p:cNvSpPr>
            <a:spLocks noGrp="1"/>
          </p:cNvSpPr>
          <p:nvPr>
            <p:ph type="sldNum" sz="quarter" idx="12"/>
          </p:nvPr>
        </p:nvSpPr>
        <p:spPr/>
        <p:txBody>
          <a:bodyPr/>
          <a:lstStyle/>
          <a:p>
            <a:fld id="{2AA314D8-B706-0649-88BE-CD7D590F186D}" type="slidenum">
              <a:rPr lang="en-US" smtClean="0"/>
              <a:t>18</a:t>
            </a:fld>
            <a:endParaRPr lang="en-US"/>
          </a:p>
        </p:txBody>
      </p:sp>
    </p:spTree>
    <p:extLst>
      <p:ext uri="{BB962C8B-B14F-4D97-AF65-F5344CB8AC3E}">
        <p14:creationId xmlns:p14="http://schemas.microsoft.com/office/powerpoint/2010/main" val="174740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405" y="-252391"/>
            <a:ext cx="9144000" cy="1325563"/>
          </a:xfrm>
        </p:spPr>
        <p:txBody>
          <a:bodyPr>
            <a:normAutofit/>
          </a:bodyPr>
          <a:lstStyle/>
          <a:p>
            <a:r>
              <a:rPr lang="en-US" sz="4000" dirty="0" smtClean="0">
                <a:latin typeface="Calibri" charset="0"/>
                <a:ea typeface="Calibri" charset="0"/>
                <a:cs typeface="Calibri" charset="0"/>
              </a:rPr>
              <a:t>(Some) NRP Topics FY14-17</a:t>
            </a:r>
            <a:endParaRPr lang="en-US" sz="4000" dirty="0">
              <a:latin typeface="Calibri" charset="0"/>
              <a:ea typeface="Calibri" charset="0"/>
              <a:cs typeface="Calibri" charset="0"/>
            </a:endParaRPr>
          </a:p>
        </p:txBody>
      </p:sp>
      <p:pic>
        <p:nvPicPr>
          <p:cNvPr id="4" name="Picture 3"/>
          <p:cNvPicPr/>
          <p:nvPr/>
        </p:nvPicPr>
        <p:blipFill>
          <a:blip r:embed="rId2"/>
          <a:stretch>
            <a:fillRect/>
          </a:stretch>
        </p:blipFill>
        <p:spPr>
          <a:xfrm>
            <a:off x="141760" y="700645"/>
            <a:ext cx="8681605" cy="6052676"/>
          </a:xfrm>
          <a:prstGeom prst="rect">
            <a:avLst/>
          </a:prstGeom>
          <a:ln>
            <a:solidFill>
              <a:schemeClr val="tx1"/>
            </a:solidFill>
          </a:ln>
        </p:spPr>
      </p:pic>
      <p:sp>
        <p:nvSpPr>
          <p:cNvPr id="3" name="Slide Number Placeholder 2"/>
          <p:cNvSpPr>
            <a:spLocks noGrp="1"/>
          </p:cNvSpPr>
          <p:nvPr>
            <p:ph type="sldNum" sz="quarter" idx="12"/>
          </p:nvPr>
        </p:nvSpPr>
        <p:spPr/>
        <p:txBody>
          <a:bodyPr/>
          <a:lstStyle/>
          <a:p>
            <a:fld id="{2AA314D8-B706-0649-88BE-CD7D590F186D}" type="slidenum">
              <a:rPr lang="en-US" smtClean="0"/>
              <a:t>19</a:t>
            </a:fld>
            <a:endParaRPr lang="en-US"/>
          </a:p>
        </p:txBody>
      </p:sp>
    </p:spTree>
    <p:extLst>
      <p:ext uri="{BB962C8B-B14F-4D97-AF65-F5344CB8AC3E}">
        <p14:creationId xmlns:p14="http://schemas.microsoft.com/office/powerpoint/2010/main" val="917799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Calibri" charset="0"/>
                <a:ea typeface="Calibri" charset="0"/>
                <a:cs typeface="Calibri" charset="0"/>
              </a:rPr>
              <a:t>Purpose</a:t>
            </a:r>
            <a:endParaRPr lang="en-US" sz="4000" dirty="0">
              <a:latin typeface="Calibri" charset="0"/>
              <a:ea typeface="Calibri" charset="0"/>
              <a:cs typeface="Calibri" charset="0"/>
            </a:endParaRPr>
          </a:p>
        </p:txBody>
      </p:sp>
      <p:sp>
        <p:nvSpPr>
          <p:cNvPr id="3" name="Content Placeholder 2"/>
          <p:cNvSpPr>
            <a:spLocks noGrp="1"/>
          </p:cNvSpPr>
          <p:nvPr>
            <p:ph idx="1"/>
          </p:nvPr>
        </p:nvSpPr>
        <p:spPr>
          <a:xfrm>
            <a:off x="248770" y="2482659"/>
            <a:ext cx="8646459" cy="2414806"/>
          </a:xfrm>
          <a:ln>
            <a:solidFill>
              <a:schemeClr val="tx1"/>
            </a:solidFill>
          </a:ln>
        </p:spPr>
        <p:txBody>
          <a:bodyPr>
            <a:noAutofit/>
          </a:bodyPr>
          <a:lstStyle/>
          <a:p>
            <a:pPr marL="0" lvl="0" indent="0" algn="ctr">
              <a:buNone/>
            </a:pPr>
            <a:r>
              <a:rPr lang="en-US" sz="3200" dirty="0" smtClean="0"/>
              <a:t>To solicit your feedback and ideas </a:t>
            </a:r>
          </a:p>
          <a:p>
            <a:pPr marL="0" lvl="0" indent="0" algn="ctr">
              <a:buNone/>
            </a:pPr>
            <a:r>
              <a:rPr lang="en-US" sz="3200" dirty="0" smtClean="0"/>
              <a:t>for growing NPS’s data science capability </a:t>
            </a:r>
          </a:p>
          <a:p>
            <a:pPr marL="0" lvl="0" indent="0" algn="ctr">
              <a:buNone/>
            </a:pPr>
            <a:r>
              <a:rPr lang="en-US" sz="3200" dirty="0" smtClean="0"/>
              <a:t>in order to address the data-driven </a:t>
            </a:r>
          </a:p>
          <a:p>
            <a:pPr marL="0" lvl="0" indent="0" algn="ctr">
              <a:buNone/>
            </a:pPr>
            <a:r>
              <a:rPr lang="en-US" sz="3200" dirty="0" smtClean="0"/>
              <a:t>decision-making needs of Navy and </a:t>
            </a:r>
            <a:r>
              <a:rPr lang="en-US" sz="3200" dirty="0" smtClean="0"/>
              <a:t>DoD</a:t>
            </a:r>
            <a:endParaRPr lang="is-IS" sz="3200" dirty="0" smtClean="0"/>
          </a:p>
          <a:p>
            <a:pPr marL="0" lvl="0" indent="0" algn="ctr">
              <a:buNone/>
            </a:pPr>
            <a:endParaRPr lang="en-US" sz="3200" dirty="0" smtClean="0"/>
          </a:p>
        </p:txBody>
      </p:sp>
      <p:sp>
        <p:nvSpPr>
          <p:cNvPr id="4" name="Slide Number Placeholder 3"/>
          <p:cNvSpPr>
            <a:spLocks noGrp="1"/>
          </p:cNvSpPr>
          <p:nvPr>
            <p:ph type="sldNum" sz="quarter" idx="12"/>
          </p:nvPr>
        </p:nvSpPr>
        <p:spPr/>
        <p:txBody>
          <a:bodyPr/>
          <a:lstStyle/>
          <a:p>
            <a:fld id="{2AA314D8-B706-0649-88BE-CD7D590F186D}" type="slidenum">
              <a:rPr lang="en-US" smtClean="0"/>
              <a:t>2</a:t>
            </a:fld>
            <a:endParaRPr lang="en-US"/>
          </a:p>
        </p:txBody>
      </p:sp>
    </p:spTree>
    <p:extLst>
      <p:ext uri="{BB962C8B-B14F-4D97-AF65-F5344CB8AC3E}">
        <p14:creationId xmlns:p14="http://schemas.microsoft.com/office/powerpoint/2010/main" val="726739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32475"/>
            <a:ext cx="7886700" cy="1325563"/>
          </a:xfrm>
        </p:spPr>
        <p:txBody>
          <a:bodyPr>
            <a:normAutofit/>
          </a:bodyPr>
          <a:lstStyle/>
          <a:p>
            <a:pPr algn="ctr"/>
            <a:r>
              <a:rPr lang="en-US" sz="4000" b="1" dirty="0" smtClean="0"/>
              <a:t>Why is Data Science Strategic?</a:t>
            </a:r>
            <a:endParaRPr lang="en-US" sz="4000" b="1" dirty="0"/>
          </a:p>
        </p:txBody>
      </p:sp>
      <p:sp>
        <p:nvSpPr>
          <p:cNvPr id="4" name="Slide Number Placeholder 3"/>
          <p:cNvSpPr>
            <a:spLocks noGrp="1"/>
          </p:cNvSpPr>
          <p:nvPr>
            <p:ph type="sldNum" sz="quarter" idx="12"/>
          </p:nvPr>
        </p:nvSpPr>
        <p:spPr/>
        <p:txBody>
          <a:bodyPr/>
          <a:lstStyle/>
          <a:p>
            <a:fld id="{2AA314D8-B706-0649-88BE-CD7D590F186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034" y="659350"/>
            <a:ext cx="8791931" cy="4718562"/>
          </a:xfrm>
          <a:prstGeom prst="rect">
            <a:avLst/>
          </a:prstGeom>
        </p:spPr>
      </p:pic>
      <p:cxnSp>
        <p:nvCxnSpPr>
          <p:cNvPr id="9" name="Straight Connector 8"/>
          <p:cNvCxnSpPr/>
          <p:nvPr/>
        </p:nvCxnSpPr>
        <p:spPr>
          <a:xfrm flipV="1">
            <a:off x="4138045" y="3084165"/>
            <a:ext cx="15501" cy="1472340"/>
          </a:xfrm>
          <a:prstGeom prst="line">
            <a:avLst/>
          </a:prstGeom>
          <a:ln w="539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456848" y="2627259"/>
            <a:ext cx="1393395" cy="369332"/>
          </a:xfrm>
          <a:prstGeom prst="rect">
            <a:avLst/>
          </a:prstGeom>
          <a:noFill/>
        </p:spPr>
        <p:txBody>
          <a:bodyPr wrap="none" rtlCol="0">
            <a:spAutoFit/>
          </a:bodyPr>
          <a:lstStyle/>
          <a:p>
            <a:r>
              <a:rPr lang="en-US" dirty="0" smtClean="0">
                <a:solidFill>
                  <a:srgbClr val="C00000"/>
                </a:solidFill>
              </a:rPr>
              <a:t>We are here.</a:t>
            </a:r>
            <a:endParaRPr lang="en-US" dirty="0">
              <a:solidFill>
                <a:srgbClr val="C00000"/>
              </a:solidFill>
            </a:endParaRPr>
          </a:p>
        </p:txBody>
      </p:sp>
      <p:sp>
        <p:nvSpPr>
          <p:cNvPr id="13" name="Content Placeholder 2"/>
          <p:cNvSpPr>
            <a:spLocks noGrp="1"/>
          </p:cNvSpPr>
          <p:nvPr>
            <p:ph idx="1"/>
          </p:nvPr>
        </p:nvSpPr>
        <p:spPr>
          <a:xfrm>
            <a:off x="216834" y="5465486"/>
            <a:ext cx="8796537" cy="1343468"/>
          </a:xfrm>
        </p:spPr>
        <p:txBody>
          <a:bodyPr>
            <a:normAutofit/>
          </a:bodyPr>
          <a:lstStyle/>
          <a:p>
            <a:r>
              <a:rPr lang="en-US" sz="2400" dirty="0" smtClean="0"/>
              <a:t>Explosion of sensors = explosion of data</a:t>
            </a:r>
          </a:p>
          <a:p>
            <a:r>
              <a:rPr lang="en-US" sz="2400" dirty="0" smtClean="0"/>
              <a:t>Democratization of access to information/data (loss of advantage)</a:t>
            </a:r>
          </a:p>
          <a:p>
            <a:r>
              <a:rPr lang="en-US" sz="2400" dirty="0" smtClean="0"/>
              <a:t>Data </a:t>
            </a:r>
            <a:r>
              <a:rPr lang="en-US" sz="2400" i="1" dirty="0" smtClean="0"/>
              <a:t>processing</a:t>
            </a:r>
            <a:r>
              <a:rPr lang="en-US" sz="2400" dirty="0" smtClean="0"/>
              <a:t> is now the bottleneck in situational awareness.</a:t>
            </a:r>
          </a:p>
          <a:p>
            <a:endParaRPr lang="en-US" sz="2400" dirty="0"/>
          </a:p>
        </p:txBody>
      </p:sp>
    </p:spTree>
    <p:extLst>
      <p:ext uri="{BB962C8B-B14F-4D97-AF65-F5344CB8AC3E}">
        <p14:creationId xmlns:p14="http://schemas.microsoft.com/office/powerpoint/2010/main" val="271635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050" y="16"/>
            <a:ext cx="8921707" cy="994172"/>
          </a:xfrm>
        </p:spPr>
        <p:txBody>
          <a:bodyPr>
            <a:normAutofit fontScale="90000"/>
          </a:bodyPr>
          <a:lstStyle/>
          <a:p>
            <a:pPr algn="ctr"/>
            <a:r>
              <a:rPr lang="en-US" dirty="0" smtClean="0">
                <a:latin typeface="Calibri" charset="0"/>
                <a:ea typeface="Calibri" charset="0"/>
                <a:cs typeface="Calibri" charset="0"/>
              </a:rPr>
              <a:t>Across DoD, Bosses are Asking for Help in Making </a:t>
            </a:r>
            <a:r>
              <a:rPr lang="en-US" dirty="0">
                <a:latin typeface="Calibri" charset="0"/>
                <a:ea typeface="Calibri" charset="0"/>
                <a:cs typeface="Calibri" charset="0"/>
              </a:rPr>
              <a:t>B</a:t>
            </a:r>
            <a:r>
              <a:rPr lang="en-US" dirty="0" smtClean="0">
                <a:latin typeface="Calibri" charset="0"/>
                <a:ea typeface="Calibri" charset="0"/>
                <a:cs typeface="Calibri" charset="0"/>
              </a:rPr>
              <a:t>etter </a:t>
            </a:r>
            <a:r>
              <a:rPr lang="en-US" dirty="0">
                <a:latin typeface="Calibri" charset="0"/>
                <a:ea typeface="Calibri" charset="0"/>
                <a:cs typeface="Calibri" charset="0"/>
              </a:rPr>
              <a:t>D</a:t>
            </a:r>
            <a:r>
              <a:rPr lang="en-US" dirty="0" smtClean="0">
                <a:latin typeface="Calibri" charset="0"/>
                <a:ea typeface="Calibri" charset="0"/>
                <a:cs typeface="Calibri" charset="0"/>
              </a:rPr>
              <a:t>ecisions</a:t>
            </a:r>
            <a:endParaRPr lang="en-US" dirty="0">
              <a:latin typeface="Calibri" charset="0"/>
              <a:ea typeface="Calibri" charset="0"/>
              <a:cs typeface="Calibri" charset="0"/>
            </a:endParaRPr>
          </a:p>
        </p:txBody>
      </p:sp>
      <p:sp>
        <p:nvSpPr>
          <p:cNvPr id="3" name="Content Placeholder 2"/>
          <p:cNvSpPr>
            <a:spLocks noGrp="1"/>
          </p:cNvSpPr>
          <p:nvPr>
            <p:ph idx="1"/>
          </p:nvPr>
        </p:nvSpPr>
        <p:spPr>
          <a:xfrm>
            <a:off x="249050" y="1014075"/>
            <a:ext cx="8868191" cy="3257031"/>
          </a:xfrm>
        </p:spPr>
        <p:txBody>
          <a:bodyPr numCol="2">
            <a:normAutofit fontScale="25000" lnSpcReduction="20000"/>
          </a:bodyPr>
          <a:lstStyle/>
          <a:p>
            <a:r>
              <a:rPr lang="en-US" sz="7200" b="1" dirty="0"/>
              <a:t>Intelligence</a:t>
            </a:r>
          </a:p>
          <a:p>
            <a:pPr lvl="1"/>
            <a:r>
              <a:rPr lang="en-US" sz="7200" dirty="0"/>
              <a:t>Automated workflows</a:t>
            </a:r>
          </a:p>
          <a:p>
            <a:pPr lvl="1"/>
            <a:r>
              <a:rPr lang="en-US" sz="7200" dirty="0"/>
              <a:t>Predictive analytics</a:t>
            </a:r>
          </a:p>
          <a:p>
            <a:r>
              <a:rPr lang="en-US" sz="7200" b="1" dirty="0"/>
              <a:t>Operations</a:t>
            </a:r>
          </a:p>
          <a:p>
            <a:pPr lvl="1"/>
            <a:r>
              <a:rPr lang="en-US" sz="7200" dirty="0"/>
              <a:t>Readiness effectiveness</a:t>
            </a:r>
          </a:p>
          <a:p>
            <a:pPr lvl="1"/>
            <a:r>
              <a:rPr lang="en-US" sz="7200" dirty="0"/>
              <a:t>Adaptive tactical decision </a:t>
            </a:r>
            <a:r>
              <a:rPr lang="en-US" sz="7200" dirty="0" smtClean="0"/>
              <a:t>aids</a:t>
            </a:r>
          </a:p>
          <a:p>
            <a:pPr lvl="1"/>
            <a:r>
              <a:rPr lang="en-US" sz="7200" dirty="0" smtClean="0"/>
              <a:t>Environmental understanding</a:t>
            </a:r>
            <a:endParaRPr lang="en-US" sz="7200" dirty="0"/>
          </a:p>
          <a:p>
            <a:r>
              <a:rPr lang="en-US" sz="7200" b="1" dirty="0"/>
              <a:t>Network Defense/Cybersecurity</a:t>
            </a:r>
          </a:p>
          <a:p>
            <a:pPr lvl="1"/>
            <a:r>
              <a:rPr lang="en-US" sz="7200" dirty="0"/>
              <a:t>Anomaly detection</a:t>
            </a:r>
          </a:p>
          <a:p>
            <a:pPr lvl="1"/>
            <a:r>
              <a:rPr lang="en-US" sz="7200" dirty="0"/>
              <a:t>Network traffic pattern recognition</a:t>
            </a:r>
          </a:p>
          <a:p>
            <a:r>
              <a:rPr lang="en-US" sz="7200" b="1" dirty="0"/>
              <a:t>Personnel Readiness</a:t>
            </a:r>
          </a:p>
          <a:p>
            <a:pPr lvl="1"/>
            <a:r>
              <a:rPr lang="en-US" sz="7200" dirty="0"/>
              <a:t>Insights to recruit, train, and retain the best people</a:t>
            </a:r>
          </a:p>
          <a:p>
            <a:pPr lvl="1"/>
            <a:r>
              <a:rPr lang="en-US" sz="7200" dirty="0"/>
              <a:t>Training effectiveness</a:t>
            </a:r>
          </a:p>
          <a:p>
            <a:r>
              <a:rPr lang="en-US" sz="7200" b="1" dirty="0"/>
              <a:t>Healthcare</a:t>
            </a:r>
          </a:p>
          <a:p>
            <a:pPr lvl="1"/>
            <a:r>
              <a:rPr lang="en-US" sz="7200" dirty="0"/>
              <a:t>Forecast patient health indicators for appropriate treatments</a:t>
            </a:r>
          </a:p>
          <a:p>
            <a:endParaRPr lang="en-US" sz="5400" dirty="0"/>
          </a:p>
          <a:p>
            <a:endParaRPr lang="en-US" sz="5400" dirty="0" smtClean="0"/>
          </a:p>
          <a:p>
            <a:endParaRPr lang="en-US" sz="5400" dirty="0"/>
          </a:p>
          <a:p>
            <a:r>
              <a:rPr lang="en-US" sz="7200" b="1" dirty="0"/>
              <a:t>Planning, programing, and budgeting </a:t>
            </a:r>
          </a:p>
          <a:p>
            <a:pPr lvl="1"/>
            <a:r>
              <a:rPr lang="en-US" sz="7200" dirty="0"/>
              <a:t>Budget creation and force optimization</a:t>
            </a:r>
          </a:p>
          <a:p>
            <a:pPr lvl="1"/>
            <a:r>
              <a:rPr lang="en-US" sz="7200" dirty="0"/>
              <a:t>Link concepts and illuminate trade spaces</a:t>
            </a:r>
          </a:p>
          <a:p>
            <a:pPr lvl="1"/>
            <a:r>
              <a:rPr lang="en-US" sz="7200" dirty="0"/>
              <a:t>Leverage simulations to analyze program effectiveness </a:t>
            </a:r>
          </a:p>
          <a:p>
            <a:pPr lvl="1"/>
            <a:r>
              <a:rPr lang="en-US" sz="7200" dirty="0"/>
              <a:t>Discover future requirements</a:t>
            </a:r>
          </a:p>
          <a:p>
            <a:r>
              <a:rPr lang="en-US" sz="7200" b="1" dirty="0"/>
              <a:t>Logistics </a:t>
            </a:r>
          </a:p>
          <a:p>
            <a:pPr lvl="1"/>
            <a:r>
              <a:rPr lang="en-US" sz="7200" dirty="0"/>
              <a:t>Supply chain effectiveness</a:t>
            </a:r>
          </a:p>
          <a:p>
            <a:pPr lvl="1"/>
            <a:r>
              <a:rPr lang="en-US" sz="7200" dirty="0"/>
              <a:t>Predictive and diagnostic maintenance</a:t>
            </a:r>
          </a:p>
          <a:p>
            <a:pPr lvl="1"/>
            <a:r>
              <a:rPr lang="en-US" sz="7200" dirty="0"/>
              <a:t>Sparing </a:t>
            </a:r>
          </a:p>
          <a:p>
            <a:r>
              <a:rPr lang="en-US" sz="7200" b="1" dirty="0"/>
              <a:t>Systems Acquisition</a:t>
            </a:r>
          </a:p>
          <a:p>
            <a:pPr lvl="1"/>
            <a:r>
              <a:rPr lang="en-US" sz="7200" dirty="0"/>
              <a:t>Analysis of alternatives and requirements analysis</a:t>
            </a:r>
          </a:p>
          <a:p>
            <a:pPr lvl="1"/>
            <a:r>
              <a:rPr lang="en-US" sz="7200" dirty="0"/>
              <a:t>Design trade studies</a:t>
            </a:r>
          </a:p>
          <a:p>
            <a:pPr lvl="1"/>
            <a:r>
              <a:rPr lang="en-US" sz="7200" dirty="0"/>
              <a:t>Program life cycle cost estimation</a:t>
            </a:r>
          </a:p>
          <a:p>
            <a:pPr lvl="1"/>
            <a:r>
              <a:rPr lang="en-US" sz="7200" dirty="0"/>
              <a:t>Test and evaluation for operational effectiveness</a:t>
            </a:r>
          </a:p>
          <a:p>
            <a:endParaRPr lang="en-US" sz="4800" dirty="0"/>
          </a:p>
          <a:p>
            <a:pPr lvl="1"/>
            <a:endParaRPr lang="en-US" sz="3200" dirty="0"/>
          </a:p>
          <a:p>
            <a:endParaRPr lang="en-US" dirty="0"/>
          </a:p>
        </p:txBody>
      </p:sp>
      <p:sp>
        <p:nvSpPr>
          <p:cNvPr id="4" name="Slide Number Placeholder 3"/>
          <p:cNvSpPr>
            <a:spLocks noGrp="1"/>
          </p:cNvSpPr>
          <p:nvPr>
            <p:ph type="sldNum" sz="quarter" idx="12"/>
          </p:nvPr>
        </p:nvSpPr>
        <p:spPr/>
        <p:txBody>
          <a:bodyPr/>
          <a:lstStyle/>
          <a:p>
            <a:fld id="{4058B5AD-6D24-4144-B0DD-37CD0FCE0D79}" type="slidenum">
              <a:rPr lang="en-US" smtClean="0"/>
              <a:t>4</a:t>
            </a:fld>
            <a:endParaRPr lang="en-US" dirty="0"/>
          </a:p>
        </p:txBody>
      </p:sp>
      <p:sp>
        <p:nvSpPr>
          <p:cNvPr id="7" name="TextBox 6"/>
          <p:cNvSpPr txBox="1"/>
          <p:nvPr/>
        </p:nvSpPr>
        <p:spPr>
          <a:xfrm>
            <a:off x="1" y="5459797"/>
            <a:ext cx="9117240" cy="1415772"/>
          </a:xfrm>
          <a:prstGeom prst="rect">
            <a:avLst/>
          </a:prstGeom>
          <a:solidFill>
            <a:srgbClr val="FFFF00"/>
          </a:solidFill>
          <a:ln>
            <a:solidFill>
              <a:srgbClr val="0070C0"/>
            </a:solidFill>
          </a:ln>
        </p:spPr>
        <p:txBody>
          <a:bodyPr wrap="square" rtlCol="0">
            <a:spAutoFit/>
          </a:bodyPr>
          <a:lstStyle/>
          <a:p>
            <a:r>
              <a:rPr lang="en-US" dirty="0">
                <a:solidFill>
                  <a:srgbClr val="000000"/>
                </a:solidFill>
                <a:latin typeface="Calibri" charset="0"/>
                <a:ea typeface="Calibri" charset="0"/>
                <a:cs typeface="Calibri" charset="0"/>
              </a:rPr>
              <a:t>  "In an era in which </a:t>
            </a:r>
            <a:r>
              <a:rPr lang="en-US" dirty="0" err="1" smtClean="0">
                <a:solidFill>
                  <a:srgbClr val="000000"/>
                </a:solidFill>
                <a:latin typeface="Calibri" charset="0"/>
                <a:ea typeface="Calibri" charset="0"/>
                <a:cs typeface="Calibri" charset="0"/>
              </a:rPr>
              <a:t>cubesats</a:t>
            </a:r>
            <a:r>
              <a:rPr lang="en-US" dirty="0" smtClean="0">
                <a:solidFill>
                  <a:srgbClr val="000000"/>
                </a:solidFill>
                <a:latin typeface="Calibri" charset="0"/>
                <a:ea typeface="Calibri" charset="0"/>
                <a:cs typeface="Calibri" charset="0"/>
              </a:rPr>
              <a:t> </a:t>
            </a:r>
            <a:r>
              <a:rPr lang="en-US" dirty="0">
                <a:solidFill>
                  <a:srgbClr val="000000"/>
                </a:solidFill>
                <a:latin typeface="Calibri" charset="0"/>
                <a:ea typeface="Calibri" charset="0"/>
                <a:cs typeface="Calibri" charset="0"/>
              </a:rPr>
              <a:t>are being launched into space, and </a:t>
            </a:r>
            <a:r>
              <a:rPr lang="en-US" dirty="0" smtClean="0">
                <a:solidFill>
                  <a:srgbClr val="000000"/>
                </a:solidFill>
                <a:latin typeface="Calibri" charset="0"/>
                <a:ea typeface="Calibri" charset="0"/>
                <a:cs typeface="Calibri" charset="0"/>
              </a:rPr>
              <a:t>zettabytes </a:t>
            </a:r>
            <a:r>
              <a:rPr lang="en-US" dirty="0">
                <a:solidFill>
                  <a:srgbClr val="000000"/>
                </a:solidFill>
                <a:latin typeface="Calibri" charset="0"/>
                <a:ea typeface="Calibri" charset="0"/>
                <a:cs typeface="Calibri" charset="0"/>
              </a:rPr>
              <a:t>of information available, the advantage boils down to not who gets the information, but who can make the better sense of it. Who can orient themselves better, and make the better decision”</a:t>
            </a:r>
            <a:endParaRPr lang="en-US" dirty="0">
              <a:latin typeface="Calibri" charset="0"/>
              <a:ea typeface="Calibri" charset="0"/>
              <a:cs typeface="Calibri" charset="0"/>
            </a:endParaRPr>
          </a:p>
          <a:p>
            <a:r>
              <a:rPr lang="en-US" sz="1500" dirty="0"/>
              <a:t>			</a:t>
            </a:r>
            <a:r>
              <a:rPr lang="en-US" sz="1400" dirty="0" smtClean="0"/>
              <a:t>	- </a:t>
            </a:r>
            <a:r>
              <a:rPr lang="en-US" sz="1400" dirty="0" smtClean="0">
                <a:solidFill>
                  <a:srgbClr val="000000"/>
                </a:solidFill>
                <a:latin typeface="Calibri" charset="0"/>
                <a:ea typeface="Calibri" charset="0"/>
                <a:cs typeface="Calibri" charset="0"/>
              </a:rPr>
              <a:t>ADM </a:t>
            </a:r>
            <a:r>
              <a:rPr lang="en-US" sz="1400" dirty="0">
                <a:solidFill>
                  <a:srgbClr val="000000"/>
                </a:solidFill>
                <a:latin typeface="Calibri" charset="0"/>
                <a:ea typeface="Calibri" charset="0"/>
                <a:cs typeface="Calibri" charset="0"/>
              </a:rPr>
              <a:t>John </a:t>
            </a:r>
            <a:r>
              <a:rPr lang="en-US" sz="1400" dirty="0" smtClean="0">
                <a:solidFill>
                  <a:srgbClr val="000000"/>
                </a:solidFill>
                <a:latin typeface="Calibri" charset="0"/>
                <a:ea typeface="Calibri" charset="0"/>
                <a:cs typeface="Calibri" charset="0"/>
              </a:rPr>
              <a:t>Richardson, </a:t>
            </a:r>
            <a:r>
              <a:rPr lang="en-US" sz="1400" dirty="0" smtClean="0"/>
              <a:t>Chief </a:t>
            </a:r>
            <a:r>
              <a:rPr lang="en-US" sz="1400" dirty="0"/>
              <a:t>of Naval Operations </a:t>
            </a:r>
            <a:endParaRPr lang="en-US" sz="1400" dirty="0" smtClean="0"/>
          </a:p>
          <a:p>
            <a:r>
              <a:rPr lang="en-US" sz="1400" dirty="0"/>
              <a:t>	</a:t>
            </a:r>
            <a:r>
              <a:rPr lang="en-US" sz="1400" dirty="0" smtClean="0"/>
              <a:t>			  68th </a:t>
            </a:r>
            <a:r>
              <a:rPr lang="en-US" sz="1400" dirty="0"/>
              <a:t>Current Strategy Forum, 13 Jun 17</a:t>
            </a:r>
            <a:endParaRPr lang="en-US" sz="1400" dirty="0">
              <a:solidFill>
                <a:srgbClr val="000000"/>
              </a:solidFill>
              <a:latin typeface="-webkit-standard" charset="0"/>
            </a:endParaRPr>
          </a:p>
        </p:txBody>
      </p:sp>
    </p:spTree>
    <p:extLst>
      <p:ext uri="{BB962C8B-B14F-4D97-AF65-F5344CB8AC3E}">
        <p14:creationId xmlns:p14="http://schemas.microsoft.com/office/powerpoint/2010/main" val="2087252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6519" b="7159"/>
          <a:stretch/>
        </p:blipFill>
        <p:spPr>
          <a:xfrm>
            <a:off x="138968" y="3830596"/>
            <a:ext cx="3410154" cy="2946721"/>
          </a:xfrm>
          <a:prstGeom prst="rect">
            <a:avLst/>
          </a:prstGeom>
          <a:ln>
            <a:solidFill>
              <a:schemeClr val="tx1"/>
            </a:solidFill>
          </a:ln>
        </p:spPr>
      </p:pic>
      <p:sp>
        <p:nvSpPr>
          <p:cNvPr id="5" name="TextBox 4"/>
          <p:cNvSpPr txBox="1"/>
          <p:nvPr/>
        </p:nvSpPr>
        <p:spPr>
          <a:xfrm>
            <a:off x="3657601" y="3200452"/>
            <a:ext cx="5392270" cy="3293209"/>
          </a:xfrm>
          <a:prstGeom prst="rect">
            <a:avLst/>
          </a:prstGeom>
          <a:noFill/>
        </p:spPr>
        <p:txBody>
          <a:bodyPr wrap="square" rtlCol="0">
            <a:spAutoFit/>
          </a:bodyPr>
          <a:lstStyle/>
          <a:p>
            <a:endParaRPr lang="en-US" sz="2000" dirty="0"/>
          </a:p>
          <a:p>
            <a:endParaRPr lang="en-US" sz="2000" dirty="0"/>
          </a:p>
          <a:p>
            <a:r>
              <a:rPr lang="en-US" sz="2400" dirty="0" smtClean="0"/>
              <a:t>The DWO aims to do this by "</a:t>
            </a:r>
            <a:r>
              <a:rPr lang="en-US" sz="2400" dirty="0"/>
              <a:t>bringing data scientists in and then bringing our data together in more coherent way than we have previously structured it to be able to take advantage of the new technologies, artificial intelligence, </a:t>
            </a:r>
            <a:r>
              <a:rPr lang="en-US" sz="2400" dirty="0" smtClean="0"/>
              <a:t>[and] human-machine teaming"</a:t>
            </a:r>
            <a:endParaRPr lang="en-US" sz="2400" dirty="0"/>
          </a:p>
        </p:txBody>
      </p:sp>
      <p:sp>
        <p:nvSpPr>
          <p:cNvPr id="6" name="Title 5"/>
          <p:cNvSpPr>
            <a:spLocks noGrp="1"/>
          </p:cNvSpPr>
          <p:nvPr>
            <p:ph type="title"/>
          </p:nvPr>
        </p:nvSpPr>
        <p:spPr>
          <a:xfrm>
            <a:off x="0" y="537419"/>
            <a:ext cx="9049871" cy="553739"/>
          </a:xfrm>
        </p:spPr>
        <p:txBody>
          <a:bodyPr>
            <a:noAutofit/>
          </a:bodyPr>
          <a:lstStyle/>
          <a:p>
            <a:pPr algn="ctr"/>
            <a:r>
              <a:rPr lang="en-US" sz="3600" b="1" dirty="0" smtClean="0"/>
              <a:t>Leveraging the </a:t>
            </a:r>
            <a:r>
              <a:rPr lang="en-US" sz="3600" b="1" dirty="0" smtClean="0"/>
              <a:t>Power </a:t>
            </a:r>
            <a:r>
              <a:rPr lang="en-US" sz="3600" b="1" dirty="0" smtClean="0"/>
              <a:t>of </a:t>
            </a:r>
            <a:r>
              <a:rPr lang="en-US" sz="3600" b="1" dirty="0" smtClean="0"/>
              <a:t>‘Data </a:t>
            </a:r>
            <a:r>
              <a:rPr lang="en-US" sz="3600" b="1" dirty="0"/>
              <a:t>S</a:t>
            </a:r>
            <a:r>
              <a:rPr lang="en-US" sz="3600" b="1" dirty="0" smtClean="0"/>
              <a:t>cience</a:t>
            </a:r>
            <a:r>
              <a:rPr lang="en-US" sz="3600" b="1" dirty="0" smtClean="0"/>
              <a:t>’ has </a:t>
            </a:r>
            <a:r>
              <a:rPr lang="en-US" sz="3600" b="1" dirty="0" smtClean="0"/>
              <a:t>Become </a:t>
            </a:r>
            <a:r>
              <a:rPr lang="en-US" sz="3600" b="1" dirty="0" smtClean="0"/>
              <a:t>a </a:t>
            </a:r>
            <a:r>
              <a:rPr lang="en-US" sz="3600" b="1" dirty="0" smtClean="0"/>
              <a:t>Priority </a:t>
            </a:r>
            <a:r>
              <a:rPr lang="en-US" sz="3600" b="1" dirty="0" smtClean="0"/>
              <a:t>for the Navy </a:t>
            </a:r>
            <a:r>
              <a:rPr lang="en-US" sz="3600" b="1" dirty="0" smtClean="0"/>
              <a:t>                           as </a:t>
            </a:r>
            <a:r>
              <a:rPr lang="en-US" sz="3600" b="1" dirty="0"/>
              <a:t>D</a:t>
            </a:r>
            <a:r>
              <a:rPr lang="en-US" sz="3600" b="1" dirty="0" smtClean="0"/>
              <a:t>irected </a:t>
            </a:r>
            <a:r>
              <a:rPr lang="en-US" sz="3600" b="1" dirty="0" smtClean="0"/>
              <a:t>by CNO</a:t>
            </a:r>
            <a:endParaRPr lang="en-US" sz="3600" b="1" dirty="0"/>
          </a:p>
        </p:txBody>
      </p:sp>
      <p:sp>
        <p:nvSpPr>
          <p:cNvPr id="7" name="TextBox 6"/>
          <p:cNvSpPr txBox="1"/>
          <p:nvPr/>
        </p:nvSpPr>
        <p:spPr>
          <a:xfrm>
            <a:off x="3973606" y="6405299"/>
            <a:ext cx="4948518" cy="507831"/>
          </a:xfrm>
          <a:prstGeom prst="rect">
            <a:avLst/>
          </a:prstGeom>
          <a:noFill/>
        </p:spPr>
        <p:txBody>
          <a:bodyPr wrap="square" rtlCol="0">
            <a:spAutoFit/>
          </a:bodyPr>
          <a:lstStyle/>
          <a:p>
            <a:pPr marL="238125" indent="-228600"/>
            <a:r>
              <a:rPr lang="en-US" sz="900" dirty="0"/>
              <a:t>http://</a:t>
            </a:r>
            <a:r>
              <a:rPr lang="en-US" sz="900" dirty="0" err="1"/>
              <a:t>www.smartbrief.com</a:t>
            </a:r>
            <a:r>
              <a:rPr lang="en-US" sz="900" dirty="0"/>
              <a:t>/s/2017/02/navy-digital-warfare-office-aims-tap-data-advances</a:t>
            </a:r>
          </a:p>
          <a:p>
            <a:pPr marL="238125" indent="-228600"/>
            <a:r>
              <a:rPr lang="en-US" sz="900" dirty="0" smtClean="0"/>
              <a:t>https</a:t>
            </a:r>
            <a:r>
              <a:rPr lang="en-US" sz="900" dirty="0"/>
              <a:t>://</a:t>
            </a:r>
            <a:r>
              <a:rPr lang="en-US" sz="900" dirty="0" err="1"/>
              <a:t>federalnewsradio.com</a:t>
            </a:r>
            <a:r>
              <a:rPr lang="en-US" sz="900" dirty="0"/>
              <a:t>/navy/2017/02/navy-opens-new-digital-warfare-office-aiming-exploit-advances-data-science/</a:t>
            </a:r>
          </a:p>
        </p:txBody>
      </p:sp>
      <p:sp>
        <p:nvSpPr>
          <p:cNvPr id="2" name="Rectangle 1"/>
          <p:cNvSpPr/>
          <p:nvPr/>
        </p:nvSpPr>
        <p:spPr>
          <a:xfrm>
            <a:off x="233097" y="1516592"/>
            <a:ext cx="8816774" cy="2677656"/>
          </a:xfrm>
          <a:prstGeom prst="rect">
            <a:avLst/>
          </a:prstGeom>
        </p:spPr>
        <p:txBody>
          <a:bodyPr wrap="square">
            <a:spAutoFit/>
          </a:bodyPr>
          <a:lstStyle/>
          <a:p>
            <a:pPr marL="285750" indent="-285750">
              <a:buFont typeface="Arial" charset="0"/>
              <a:buChar char="•"/>
            </a:pPr>
            <a:r>
              <a:rPr lang="en-US" sz="2800" dirty="0"/>
              <a:t>Navy Digital Warfare Office (</a:t>
            </a:r>
            <a:r>
              <a:rPr lang="en-US" sz="2800" dirty="0" smtClean="0"/>
              <a:t>DWO) established </a:t>
            </a:r>
            <a:r>
              <a:rPr lang="en-US" sz="2800" dirty="0"/>
              <a:t>February </a:t>
            </a:r>
            <a:r>
              <a:rPr lang="en-US" sz="2800" dirty="0" smtClean="0"/>
              <a:t>2017</a:t>
            </a:r>
            <a:endParaRPr lang="en-US" sz="2800" dirty="0"/>
          </a:p>
          <a:p>
            <a:pPr marL="285750" indent="-285750">
              <a:buFont typeface="Arial" charset="0"/>
              <a:buChar char="•"/>
            </a:pPr>
            <a:r>
              <a:rPr lang="en-US" sz="2800" dirty="0"/>
              <a:t>M</a:t>
            </a:r>
            <a:r>
              <a:rPr lang="en-US" sz="2800" dirty="0" smtClean="0"/>
              <a:t>ain </a:t>
            </a:r>
            <a:r>
              <a:rPr lang="en-US" sz="2800" dirty="0"/>
              <a:t>role is “to champion and facilitate smarter uses of data throughout the fleet</a:t>
            </a:r>
            <a:r>
              <a:rPr lang="en-US" sz="2800" dirty="0" smtClean="0"/>
              <a:t>”</a:t>
            </a:r>
          </a:p>
          <a:p>
            <a:pPr marL="285750" indent="-285750">
              <a:buFont typeface="Arial" charset="0"/>
              <a:buChar char="•"/>
            </a:pPr>
            <a:r>
              <a:rPr lang="en-US" sz="2800" dirty="0"/>
              <a:t>VADM </a:t>
            </a:r>
            <a:r>
              <a:rPr lang="en-US" sz="2800" dirty="0" err="1"/>
              <a:t>Tighe</a:t>
            </a:r>
            <a:r>
              <a:rPr lang="en-US" sz="2800" dirty="0"/>
              <a:t> oversees the DWO</a:t>
            </a:r>
          </a:p>
          <a:p>
            <a:pPr marL="285750" indent="-285750">
              <a:buFont typeface="Arial" charset="0"/>
              <a:buChar char="•"/>
            </a:pPr>
            <a:endParaRPr lang="en-US" sz="2800" dirty="0"/>
          </a:p>
        </p:txBody>
      </p:sp>
    </p:spTree>
    <p:extLst>
      <p:ext uri="{BB962C8B-B14F-4D97-AF65-F5344CB8AC3E}">
        <p14:creationId xmlns:p14="http://schemas.microsoft.com/office/powerpoint/2010/main" val="1597119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7917"/>
            <a:ext cx="9246963" cy="693168"/>
          </a:xfrm>
        </p:spPr>
        <p:txBody>
          <a:bodyPr>
            <a:noAutofit/>
          </a:bodyPr>
          <a:lstStyle/>
          <a:p>
            <a:pPr algn="ctr"/>
            <a:r>
              <a:rPr lang="en-US" sz="4000" dirty="0" smtClean="0">
                <a:latin typeface="+mn-lt"/>
              </a:rPr>
              <a:t>What is Data Science?</a:t>
            </a:r>
            <a:endParaRPr lang="en-US" sz="4000" dirty="0">
              <a:latin typeface="+mn-lt"/>
            </a:endParaRPr>
          </a:p>
        </p:txBody>
      </p:sp>
      <p:pic>
        <p:nvPicPr>
          <p:cNvPr id="4" name="Picture 3" descr="Data Science Venn Diagram"/>
          <p:cNvPicPr/>
          <p:nvPr/>
        </p:nvPicPr>
        <p:blipFill>
          <a:blip r:embed="rId2">
            <a:extLst>
              <a:ext uri="{28A0092B-C50C-407E-A947-70E740481C1C}">
                <a14:useLocalDpi xmlns:a14="http://schemas.microsoft.com/office/drawing/2010/main" val="0"/>
              </a:ext>
            </a:extLst>
          </a:blip>
          <a:srcRect/>
          <a:stretch>
            <a:fillRect/>
          </a:stretch>
        </p:blipFill>
        <p:spPr bwMode="auto">
          <a:xfrm>
            <a:off x="1628199" y="1136654"/>
            <a:ext cx="5990563" cy="5402259"/>
          </a:xfrm>
          <a:prstGeom prst="rect">
            <a:avLst/>
          </a:prstGeom>
          <a:noFill/>
          <a:ln>
            <a:noFill/>
          </a:ln>
        </p:spPr>
      </p:pic>
      <p:sp>
        <p:nvSpPr>
          <p:cNvPr id="6" name="Slide Number Placeholder 5"/>
          <p:cNvSpPr>
            <a:spLocks noGrp="1"/>
          </p:cNvSpPr>
          <p:nvPr>
            <p:ph type="sldNum" sz="quarter" idx="12"/>
          </p:nvPr>
        </p:nvSpPr>
        <p:spPr/>
        <p:txBody>
          <a:bodyPr/>
          <a:lstStyle/>
          <a:p>
            <a:fld id="{2AA314D8-B706-0649-88BE-CD7D590F186D}" type="slidenum">
              <a:rPr lang="en-US" smtClean="0"/>
              <a:t>6</a:t>
            </a:fld>
            <a:endParaRPr lang="en-US"/>
          </a:p>
        </p:txBody>
      </p:sp>
    </p:spTree>
    <p:extLst>
      <p:ext uri="{BB962C8B-B14F-4D97-AF65-F5344CB8AC3E}">
        <p14:creationId xmlns:p14="http://schemas.microsoft.com/office/powerpoint/2010/main" val="2091691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7917"/>
            <a:ext cx="9246963" cy="693168"/>
          </a:xfrm>
        </p:spPr>
        <p:txBody>
          <a:bodyPr>
            <a:noAutofit/>
          </a:bodyPr>
          <a:lstStyle/>
          <a:p>
            <a:pPr algn="ctr"/>
            <a:r>
              <a:rPr lang="en-US" sz="4000" dirty="0" smtClean="0">
                <a:latin typeface="+mn-lt"/>
              </a:rPr>
              <a:t>Data Science Requires A Mix of Competencies and a Team Approach</a:t>
            </a:r>
            <a:endParaRPr lang="en-US" sz="4000" dirty="0">
              <a:latin typeface="+mn-lt"/>
            </a:endParaRPr>
          </a:p>
        </p:txBody>
      </p:sp>
      <p:pic>
        <p:nvPicPr>
          <p:cNvPr id="4" name="Picture 3" descr="Data Science Venn Diagram"/>
          <p:cNvPicPr/>
          <p:nvPr/>
        </p:nvPicPr>
        <p:blipFill>
          <a:blip r:embed="rId2">
            <a:extLst>
              <a:ext uri="{28A0092B-C50C-407E-A947-70E740481C1C}">
                <a14:useLocalDpi xmlns:a14="http://schemas.microsoft.com/office/drawing/2010/main" val="0"/>
              </a:ext>
            </a:extLst>
          </a:blip>
          <a:srcRect/>
          <a:stretch>
            <a:fillRect/>
          </a:stretch>
        </p:blipFill>
        <p:spPr bwMode="auto">
          <a:xfrm>
            <a:off x="2378522" y="2553761"/>
            <a:ext cx="3661401" cy="3359942"/>
          </a:xfrm>
          <a:prstGeom prst="rect">
            <a:avLst/>
          </a:prstGeom>
          <a:noFill/>
          <a:ln>
            <a:noFill/>
          </a:ln>
        </p:spPr>
      </p:pic>
      <p:sp>
        <p:nvSpPr>
          <p:cNvPr id="7" name="TextBox 6"/>
          <p:cNvSpPr txBox="1"/>
          <p:nvPr/>
        </p:nvSpPr>
        <p:spPr>
          <a:xfrm>
            <a:off x="6112573" y="2888901"/>
            <a:ext cx="2961977" cy="2377574"/>
          </a:xfrm>
          <a:prstGeom prst="rect">
            <a:avLst/>
          </a:prstGeom>
          <a:noFill/>
          <a:ln>
            <a:noFill/>
          </a:ln>
        </p:spPr>
        <p:txBody>
          <a:bodyPr wrap="square" rtlCol="0">
            <a:spAutoFit/>
          </a:bodyPr>
          <a:lstStyle/>
          <a:p>
            <a:r>
              <a:rPr lang="en-US" sz="1350" b="1" dirty="0" smtClean="0"/>
              <a:t>Data Engineering Competencies</a:t>
            </a:r>
            <a:endParaRPr lang="en-US" sz="1350" b="1" dirty="0"/>
          </a:p>
          <a:p>
            <a:pPr marL="214313" indent="-214313">
              <a:buFont typeface="Arial" charset="0"/>
              <a:buChar char="•"/>
            </a:pPr>
            <a:r>
              <a:rPr lang="en-US" sz="1350" dirty="0"/>
              <a:t>Scripting language (Python)</a:t>
            </a:r>
          </a:p>
          <a:p>
            <a:pPr marL="214313" indent="-214313">
              <a:buFont typeface="Arial" charset="0"/>
              <a:buChar char="•"/>
            </a:pPr>
            <a:r>
              <a:rPr lang="en-US" sz="1350" dirty="0"/>
              <a:t>Statistical computing package (R)</a:t>
            </a:r>
          </a:p>
          <a:p>
            <a:pPr marL="214313" indent="-214313">
              <a:buFont typeface="Arial" charset="0"/>
              <a:buChar char="•"/>
            </a:pPr>
            <a:r>
              <a:rPr lang="en-US" sz="1350" dirty="0"/>
              <a:t>Databases (SQL and NoSQL)</a:t>
            </a:r>
          </a:p>
          <a:p>
            <a:pPr marL="214313" indent="-214313">
              <a:buFont typeface="Arial" charset="0"/>
              <a:buChar char="•"/>
            </a:pPr>
            <a:r>
              <a:rPr lang="en-US" sz="1350" dirty="0"/>
              <a:t>Distributed storage (Hadoop Distributed File System)</a:t>
            </a:r>
          </a:p>
          <a:p>
            <a:pPr marL="214313" indent="-214313">
              <a:buFont typeface="Arial" charset="0"/>
              <a:buChar char="•"/>
            </a:pPr>
            <a:r>
              <a:rPr lang="en-US" sz="1350" dirty="0"/>
              <a:t>Distributed processing (MapReduce)</a:t>
            </a:r>
          </a:p>
          <a:p>
            <a:pPr marL="214313" indent="-214313">
              <a:buFont typeface="Arial" charset="0"/>
              <a:buChar char="•"/>
            </a:pPr>
            <a:r>
              <a:rPr lang="en-US" sz="1350" dirty="0"/>
              <a:t>Cloud computing (Amazon Web Services)</a:t>
            </a:r>
          </a:p>
          <a:p>
            <a:pPr marL="214313" indent="-214313">
              <a:buFont typeface="Arial" charset="0"/>
              <a:buChar char="•"/>
            </a:pPr>
            <a:r>
              <a:rPr lang="en-US" sz="1350" dirty="0"/>
              <a:t>Tool Development</a:t>
            </a:r>
          </a:p>
          <a:p>
            <a:pPr marL="214313" indent="-214313">
              <a:buFont typeface="Arial" charset="0"/>
              <a:buChar char="•"/>
            </a:pPr>
            <a:r>
              <a:rPr lang="en-US" sz="1350" dirty="0"/>
              <a:t>Data pipelines (Pig/Hive)</a:t>
            </a:r>
          </a:p>
        </p:txBody>
      </p:sp>
      <p:sp>
        <p:nvSpPr>
          <p:cNvPr id="10" name="TextBox 9"/>
          <p:cNvSpPr txBox="1"/>
          <p:nvPr/>
        </p:nvSpPr>
        <p:spPr>
          <a:xfrm>
            <a:off x="335713" y="3096650"/>
            <a:ext cx="2006484" cy="2169825"/>
          </a:xfrm>
          <a:prstGeom prst="rect">
            <a:avLst/>
          </a:prstGeom>
          <a:noFill/>
          <a:ln>
            <a:noFill/>
          </a:ln>
        </p:spPr>
        <p:txBody>
          <a:bodyPr wrap="square" rtlCol="0">
            <a:spAutoFit/>
          </a:bodyPr>
          <a:lstStyle/>
          <a:p>
            <a:r>
              <a:rPr lang="en-US" sz="1350" b="1" dirty="0"/>
              <a:t>Math and Statistics </a:t>
            </a:r>
            <a:r>
              <a:rPr lang="en-US" sz="1350" b="1" dirty="0" smtClean="0"/>
              <a:t>Analytical Competencies</a:t>
            </a:r>
            <a:endParaRPr lang="en-US" sz="1350" b="1" dirty="0"/>
          </a:p>
          <a:p>
            <a:pPr marL="214313" indent="-214313">
              <a:buFont typeface="Arial" charset="0"/>
              <a:buChar char="•"/>
            </a:pPr>
            <a:r>
              <a:rPr lang="en-US" sz="1350" dirty="0"/>
              <a:t>Statistical modeling</a:t>
            </a:r>
          </a:p>
          <a:p>
            <a:pPr marL="214313" indent="-214313">
              <a:buFont typeface="Arial" charset="0"/>
              <a:buChar char="•"/>
            </a:pPr>
            <a:r>
              <a:rPr lang="en-US" sz="1350" dirty="0"/>
              <a:t>Machine learning</a:t>
            </a:r>
          </a:p>
          <a:p>
            <a:pPr marL="214313" indent="-214313">
              <a:buFont typeface="Arial" charset="0"/>
              <a:buChar char="•"/>
            </a:pPr>
            <a:r>
              <a:rPr lang="en-US" sz="1350" dirty="0"/>
              <a:t>Bayesian inference</a:t>
            </a:r>
          </a:p>
          <a:p>
            <a:pPr marL="214313" indent="-214313">
              <a:buFont typeface="Arial" charset="0"/>
              <a:buChar char="•"/>
            </a:pPr>
            <a:r>
              <a:rPr lang="en-US" sz="1350" dirty="0"/>
              <a:t>Optimization</a:t>
            </a:r>
          </a:p>
          <a:p>
            <a:pPr marL="214313" indent="-214313">
              <a:buFont typeface="Arial" charset="0"/>
              <a:buChar char="•"/>
            </a:pPr>
            <a:r>
              <a:rPr lang="en-US" sz="1350" dirty="0"/>
              <a:t>Simulation</a:t>
            </a:r>
          </a:p>
          <a:p>
            <a:pPr marL="214313" indent="-214313">
              <a:buFont typeface="Arial" charset="0"/>
              <a:buChar char="•"/>
            </a:pPr>
            <a:r>
              <a:rPr lang="en-US" sz="1350" dirty="0"/>
              <a:t>Network science</a:t>
            </a:r>
          </a:p>
          <a:p>
            <a:pPr marL="214313" indent="-214313">
              <a:buFont typeface="Arial" charset="0"/>
              <a:buChar char="•"/>
            </a:pPr>
            <a:r>
              <a:rPr lang="en-US" sz="1350" dirty="0"/>
              <a:t>Model development</a:t>
            </a:r>
          </a:p>
          <a:p>
            <a:pPr marL="214313" indent="-214313">
              <a:buFont typeface="Arial" charset="0"/>
              <a:buChar char="•"/>
            </a:pPr>
            <a:endParaRPr lang="en-US" sz="1350" dirty="0"/>
          </a:p>
        </p:txBody>
      </p:sp>
      <p:sp>
        <p:nvSpPr>
          <p:cNvPr id="12" name="TextBox 11"/>
          <p:cNvSpPr txBox="1"/>
          <p:nvPr/>
        </p:nvSpPr>
        <p:spPr>
          <a:xfrm>
            <a:off x="2664784" y="1018983"/>
            <a:ext cx="3259422" cy="1546577"/>
          </a:xfrm>
          <a:prstGeom prst="rect">
            <a:avLst/>
          </a:prstGeom>
          <a:noFill/>
          <a:ln>
            <a:noFill/>
          </a:ln>
        </p:spPr>
        <p:txBody>
          <a:bodyPr wrap="square" rtlCol="0">
            <a:spAutoFit/>
          </a:bodyPr>
          <a:lstStyle/>
          <a:p>
            <a:r>
              <a:rPr lang="en-US" sz="1350" b="1" dirty="0"/>
              <a:t>Domain Expertise Competencies</a:t>
            </a:r>
          </a:p>
          <a:p>
            <a:pPr marL="214313" indent="-214313">
              <a:buFont typeface="Arial" charset="0"/>
              <a:buChar char="•"/>
            </a:pPr>
            <a:r>
              <a:rPr lang="en-US" sz="1350" dirty="0"/>
              <a:t>Specific functional </a:t>
            </a:r>
            <a:r>
              <a:rPr lang="en-US" sz="1350" dirty="0" smtClean="0"/>
              <a:t>areas</a:t>
            </a:r>
            <a:endParaRPr lang="en-US" sz="1350" dirty="0"/>
          </a:p>
          <a:p>
            <a:pPr marL="214313" indent="-214313">
              <a:buFont typeface="Arial" charset="0"/>
              <a:buChar char="•"/>
            </a:pPr>
            <a:r>
              <a:rPr lang="en-US" sz="1350" dirty="0" smtClean="0"/>
              <a:t>Influence </a:t>
            </a:r>
            <a:r>
              <a:rPr lang="en-US" sz="1350" dirty="0"/>
              <a:t>with leaders</a:t>
            </a:r>
          </a:p>
          <a:p>
            <a:pPr marL="214313" indent="-214313">
              <a:buFont typeface="Arial" charset="0"/>
              <a:buChar char="•"/>
            </a:pPr>
            <a:r>
              <a:rPr lang="en-US" sz="1350" dirty="0"/>
              <a:t>Problem </a:t>
            </a:r>
            <a:r>
              <a:rPr lang="en-US" sz="1350" dirty="0" smtClean="0"/>
              <a:t>solvers</a:t>
            </a:r>
            <a:endParaRPr lang="en-US" sz="1350" dirty="0"/>
          </a:p>
          <a:p>
            <a:pPr marL="214313" indent="-214313">
              <a:buFont typeface="Arial" charset="0"/>
              <a:buChar char="•"/>
            </a:pPr>
            <a:r>
              <a:rPr lang="en-US" sz="1350" dirty="0" smtClean="0"/>
              <a:t>Create </a:t>
            </a:r>
            <a:r>
              <a:rPr lang="en-US" sz="1350" dirty="0"/>
              <a:t>narratives with data</a:t>
            </a:r>
          </a:p>
          <a:p>
            <a:pPr marL="214313" indent="-214313">
              <a:buFont typeface="Arial" charset="0"/>
              <a:buChar char="•"/>
            </a:pPr>
            <a:r>
              <a:rPr lang="en-US" sz="1350" dirty="0"/>
              <a:t>Visual design and communication</a:t>
            </a:r>
          </a:p>
          <a:p>
            <a:pPr marL="214313" indent="-214313">
              <a:buFont typeface="Arial" charset="0"/>
              <a:buChar char="•"/>
            </a:pPr>
            <a:r>
              <a:rPr lang="en-US" sz="1350" dirty="0"/>
              <a:t>Creative, innovative, and collaborative</a:t>
            </a:r>
          </a:p>
        </p:txBody>
      </p:sp>
      <p:sp>
        <p:nvSpPr>
          <p:cNvPr id="5" name="TextBox 4"/>
          <p:cNvSpPr txBox="1"/>
          <p:nvPr/>
        </p:nvSpPr>
        <p:spPr>
          <a:xfrm>
            <a:off x="116607" y="5978405"/>
            <a:ext cx="8900072" cy="830997"/>
          </a:xfrm>
          <a:prstGeom prst="rect">
            <a:avLst/>
          </a:prstGeom>
          <a:solidFill>
            <a:srgbClr val="FFFF00"/>
          </a:solidFill>
          <a:ln>
            <a:solidFill>
              <a:schemeClr val="tx1"/>
            </a:solidFill>
          </a:ln>
        </p:spPr>
        <p:txBody>
          <a:bodyPr wrap="square" rtlCol="0">
            <a:spAutoFit/>
          </a:bodyPr>
          <a:lstStyle/>
          <a:p>
            <a:pPr algn="ctr"/>
            <a:r>
              <a:rPr lang="en-US" sz="2400" b="1" dirty="0" smtClean="0"/>
              <a:t>NPS has an opportunity to “set the example” for DoD in how to conduct interdisciplinary </a:t>
            </a:r>
            <a:r>
              <a:rPr lang="en-US" sz="2400" b="1" dirty="0"/>
              <a:t>d</a:t>
            </a:r>
            <a:r>
              <a:rPr lang="en-US" sz="2400" b="1" dirty="0" smtClean="0"/>
              <a:t>ata </a:t>
            </a:r>
            <a:r>
              <a:rPr lang="en-US" sz="2400" b="1" dirty="0"/>
              <a:t>s</a:t>
            </a:r>
            <a:r>
              <a:rPr lang="en-US" sz="2400" b="1" dirty="0" smtClean="0"/>
              <a:t>cience </a:t>
            </a:r>
            <a:endParaRPr lang="en-US" sz="2400" b="1" dirty="0"/>
          </a:p>
        </p:txBody>
      </p:sp>
      <p:sp>
        <p:nvSpPr>
          <p:cNvPr id="6" name="Slide Number Placeholder 5"/>
          <p:cNvSpPr>
            <a:spLocks noGrp="1"/>
          </p:cNvSpPr>
          <p:nvPr>
            <p:ph type="sldNum" sz="quarter" idx="12"/>
          </p:nvPr>
        </p:nvSpPr>
        <p:spPr/>
        <p:txBody>
          <a:bodyPr/>
          <a:lstStyle/>
          <a:p>
            <a:fld id="{2AA314D8-B706-0649-88BE-CD7D590F186D}" type="slidenum">
              <a:rPr lang="en-US" smtClean="0"/>
              <a:t>7</a:t>
            </a:fld>
            <a:endParaRPr lang="en-US"/>
          </a:p>
        </p:txBody>
      </p:sp>
    </p:spTree>
    <p:extLst>
      <p:ext uri="{BB962C8B-B14F-4D97-AF65-F5344CB8AC3E}">
        <p14:creationId xmlns:p14="http://schemas.microsoft.com/office/powerpoint/2010/main" val="178562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516" y="-109887"/>
            <a:ext cx="8523467" cy="1325563"/>
          </a:xfrm>
        </p:spPr>
        <p:txBody>
          <a:bodyPr>
            <a:normAutofit/>
          </a:bodyPr>
          <a:lstStyle/>
          <a:p>
            <a:pPr algn="ctr"/>
            <a:r>
              <a:rPr lang="en-US" sz="4000" dirty="0" smtClean="0">
                <a:latin typeface="Calibri" charset="0"/>
                <a:ea typeface="Calibri" charset="0"/>
                <a:cs typeface="Calibri" charset="0"/>
              </a:rPr>
              <a:t>Problem Statement</a:t>
            </a:r>
            <a:endParaRPr lang="en-US" sz="4000" dirty="0">
              <a:latin typeface="Calibri" charset="0"/>
              <a:ea typeface="Calibri" charset="0"/>
              <a:cs typeface="Calibri" charset="0"/>
            </a:endParaRPr>
          </a:p>
        </p:txBody>
      </p:sp>
      <p:sp>
        <p:nvSpPr>
          <p:cNvPr id="3" name="Content Placeholder 2"/>
          <p:cNvSpPr>
            <a:spLocks noGrp="1"/>
          </p:cNvSpPr>
          <p:nvPr>
            <p:ph idx="1"/>
          </p:nvPr>
        </p:nvSpPr>
        <p:spPr>
          <a:xfrm>
            <a:off x="175980" y="1150011"/>
            <a:ext cx="8796537" cy="5593278"/>
          </a:xfrm>
        </p:spPr>
        <p:txBody>
          <a:bodyPr>
            <a:normAutofit fontScale="92500" lnSpcReduction="20000"/>
          </a:bodyPr>
          <a:lstStyle/>
          <a:p>
            <a:pPr lvl="0"/>
            <a:r>
              <a:rPr lang="en-US" sz="3000" dirty="0"/>
              <a:t>Navy lacks knowledgeable personnel </a:t>
            </a:r>
            <a:r>
              <a:rPr lang="en-US" sz="3000" dirty="0" smtClean="0"/>
              <a:t>to </a:t>
            </a:r>
            <a:r>
              <a:rPr lang="en-US" sz="3000" dirty="0"/>
              <a:t>“do” data </a:t>
            </a:r>
            <a:r>
              <a:rPr lang="en-US" sz="3000" dirty="0" smtClean="0"/>
              <a:t>science </a:t>
            </a:r>
          </a:p>
          <a:p>
            <a:pPr lvl="1"/>
            <a:r>
              <a:rPr lang="en-US" sz="2600" dirty="0"/>
              <a:t>D</a:t>
            </a:r>
            <a:r>
              <a:rPr lang="en-US" sz="2600" dirty="0" smtClean="0"/>
              <a:t>ata </a:t>
            </a:r>
            <a:r>
              <a:rPr lang="en-US" sz="2600" dirty="0"/>
              <a:t>science education </a:t>
            </a:r>
            <a:r>
              <a:rPr lang="en-US" sz="2600" dirty="0" smtClean="0"/>
              <a:t>requirements for Navy active </a:t>
            </a:r>
            <a:r>
              <a:rPr lang="en-US" sz="2600" dirty="0"/>
              <a:t>duty and civilian </a:t>
            </a:r>
            <a:r>
              <a:rPr lang="en-US" sz="2600" dirty="0" smtClean="0"/>
              <a:t>workforce are unclear</a:t>
            </a:r>
          </a:p>
          <a:p>
            <a:pPr lvl="1"/>
            <a:r>
              <a:rPr lang="en-US" sz="2600" dirty="0" smtClean="0"/>
              <a:t>Navy </a:t>
            </a:r>
            <a:r>
              <a:rPr lang="en-US" sz="2600" dirty="0"/>
              <a:t>sponsor for data science education </a:t>
            </a:r>
            <a:r>
              <a:rPr lang="en-US" sz="2600" dirty="0" smtClean="0"/>
              <a:t>remains undefined</a:t>
            </a:r>
          </a:p>
          <a:p>
            <a:pPr lvl="1"/>
            <a:endParaRPr lang="en-US" sz="2600" dirty="0"/>
          </a:p>
          <a:p>
            <a:pPr lvl="0"/>
            <a:r>
              <a:rPr lang="en-US" sz="3000" dirty="0"/>
              <a:t>Navy lacks expertise to make informed decisions on large scale data science </a:t>
            </a:r>
            <a:r>
              <a:rPr lang="en-US" sz="3000" dirty="0" smtClean="0"/>
              <a:t>investments</a:t>
            </a:r>
          </a:p>
          <a:p>
            <a:pPr lvl="0"/>
            <a:endParaRPr lang="en-US" sz="3000" dirty="0"/>
          </a:p>
          <a:p>
            <a:pPr lvl="0"/>
            <a:r>
              <a:rPr lang="en-US" sz="3000" dirty="0"/>
              <a:t>Navy leaders at all levels lack the “know how” to establish data science capabilities within their </a:t>
            </a:r>
            <a:r>
              <a:rPr lang="en-US" sz="3000" dirty="0" smtClean="0"/>
              <a:t>organizations</a:t>
            </a:r>
          </a:p>
          <a:p>
            <a:pPr lvl="0"/>
            <a:endParaRPr lang="en-US" sz="3000" dirty="0"/>
          </a:p>
          <a:p>
            <a:pPr lvl="0"/>
            <a:r>
              <a:rPr lang="en-US" sz="3000" dirty="0"/>
              <a:t>NPS is not coordinating efforts to address the inherently cross-domain area of data science education and </a:t>
            </a:r>
            <a:r>
              <a:rPr lang="en-US" sz="3000" dirty="0" smtClean="0"/>
              <a:t>research</a:t>
            </a:r>
          </a:p>
          <a:p>
            <a:pPr lvl="1"/>
            <a:r>
              <a:rPr lang="en-US" sz="2600" dirty="0" smtClean="0"/>
              <a:t>Lost sponsor opportunities</a:t>
            </a:r>
          </a:p>
          <a:p>
            <a:pPr lvl="1"/>
            <a:r>
              <a:rPr lang="en-US" sz="2600" dirty="0" smtClean="0"/>
              <a:t>Not </a:t>
            </a:r>
            <a:r>
              <a:rPr lang="en-US" sz="2600" dirty="0" smtClean="0"/>
              <a:t>fully leveraging </a:t>
            </a:r>
            <a:r>
              <a:rPr lang="en-US" sz="2600" dirty="0" smtClean="0"/>
              <a:t>expertise across campus</a:t>
            </a:r>
            <a:endParaRPr lang="en-US" sz="2600" dirty="0"/>
          </a:p>
          <a:p>
            <a:endParaRPr lang="en-US" dirty="0"/>
          </a:p>
        </p:txBody>
      </p:sp>
      <p:sp>
        <p:nvSpPr>
          <p:cNvPr id="4" name="Slide Number Placeholder 3"/>
          <p:cNvSpPr>
            <a:spLocks noGrp="1"/>
          </p:cNvSpPr>
          <p:nvPr>
            <p:ph type="sldNum" sz="quarter" idx="12"/>
          </p:nvPr>
        </p:nvSpPr>
        <p:spPr/>
        <p:txBody>
          <a:bodyPr/>
          <a:lstStyle/>
          <a:p>
            <a:fld id="{2AA314D8-B706-0649-88BE-CD7D590F186D}" type="slidenum">
              <a:rPr lang="en-US" smtClean="0"/>
              <a:t>8</a:t>
            </a:fld>
            <a:endParaRPr lang="en-US"/>
          </a:p>
        </p:txBody>
      </p:sp>
    </p:spTree>
    <p:extLst>
      <p:ext uri="{BB962C8B-B14F-4D97-AF65-F5344CB8AC3E}">
        <p14:creationId xmlns:p14="http://schemas.microsoft.com/office/powerpoint/2010/main" val="1068013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34" y="-401346"/>
            <a:ext cx="9022976" cy="1325563"/>
          </a:xfrm>
        </p:spPr>
        <p:txBody>
          <a:bodyPr>
            <a:noAutofit/>
          </a:bodyPr>
          <a:lstStyle/>
          <a:p>
            <a:pPr algn="ctr"/>
            <a:r>
              <a:rPr lang="en-US" sz="3600">
                <a:latin typeface="Calibri" charset="0"/>
                <a:ea typeface="Calibri" charset="0"/>
                <a:cs typeface="Calibri" charset="0"/>
              </a:rPr>
              <a:t>NPS </a:t>
            </a:r>
            <a:r>
              <a:rPr lang="en-US" sz="3600" smtClean="0">
                <a:latin typeface="Calibri" charset="0"/>
                <a:ea typeface="Calibri" charset="0"/>
                <a:cs typeface="Calibri" charset="0"/>
              </a:rPr>
              <a:t>Network </a:t>
            </a:r>
            <a:r>
              <a:rPr lang="en-US" sz="3600" dirty="0">
                <a:latin typeface="Calibri" charset="0"/>
                <a:ea typeface="Calibri" charset="0"/>
                <a:cs typeface="Calibri" charset="0"/>
              </a:rPr>
              <a:t>of Researchers in Data </a:t>
            </a:r>
            <a:r>
              <a:rPr lang="en-US" sz="3600" dirty="0" smtClean="0">
                <a:latin typeface="Calibri" charset="0"/>
                <a:ea typeface="Calibri" charset="0"/>
                <a:cs typeface="Calibri" charset="0"/>
              </a:rPr>
              <a:t>Science    </a:t>
            </a:r>
            <a:endParaRPr lang="en-US" sz="2400" dirty="0">
              <a:latin typeface="Calibri" charset="0"/>
              <a:ea typeface="Calibri" charset="0"/>
              <a:cs typeface="Calibri" charset="0"/>
            </a:endParaRPr>
          </a:p>
        </p:txBody>
      </p:sp>
      <p:sp>
        <p:nvSpPr>
          <p:cNvPr id="3" name="Content Placeholder 2"/>
          <p:cNvSpPr>
            <a:spLocks noGrp="1"/>
          </p:cNvSpPr>
          <p:nvPr>
            <p:ph sz="half" idx="1"/>
          </p:nvPr>
        </p:nvSpPr>
        <p:spPr>
          <a:xfrm>
            <a:off x="0" y="460874"/>
            <a:ext cx="4745621" cy="5937874"/>
          </a:xfrm>
        </p:spPr>
        <p:txBody>
          <a:bodyPr>
            <a:noAutofit/>
          </a:bodyPr>
          <a:lstStyle/>
          <a:p>
            <a:pPr lvl="0"/>
            <a:r>
              <a:rPr lang="en-US" sz="1400" b="1" dirty="0">
                <a:solidFill>
                  <a:prstClr val="black"/>
                </a:solidFill>
              </a:rPr>
              <a:t>DA</a:t>
            </a:r>
            <a:endParaRPr lang="en-US" sz="1200" b="1" dirty="0">
              <a:solidFill>
                <a:prstClr val="black"/>
              </a:solidFill>
            </a:endParaRPr>
          </a:p>
          <a:p>
            <a:pPr lvl="1"/>
            <a:r>
              <a:rPr lang="en-US" sz="1200" dirty="0" smtClean="0">
                <a:solidFill>
                  <a:prstClr val="black"/>
                </a:solidFill>
              </a:rPr>
              <a:t>Everton, et. al (CORE)  </a:t>
            </a:r>
            <a:r>
              <a:rPr lang="en-US" sz="1200" dirty="0">
                <a:solidFill>
                  <a:prstClr val="black"/>
                </a:solidFill>
              </a:rPr>
              <a:t>- large social graphs, Dynamic Twitter Network Analysis, social media exploitation</a:t>
            </a:r>
          </a:p>
          <a:p>
            <a:pPr lvl="1"/>
            <a:r>
              <a:rPr lang="en-US" sz="1200" dirty="0" smtClean="0">
                <a:solidFill>
                  <a:prstClr val="black"/>
                </a:solidFill>
              </a:rPr>
              <a:t>Warren/</a:t>
            </a:r>
            <a:r>
              <a:rPr lang="en-US" sz="1200" dirty="0" err="1" smtClean="0">
                <a:solidFill>
                  <a:prstClr val="black"/>
                </a:solidFill>
              </a:rPr>
              <a:t>Barreto</a:t>
            </a:r>
            <a:r>
              <a:rPr lang="en-US" sz="1200" dirty="0" smtClean="0">
                <a:solidFill>
                  <a:prstClr val="black"/>
                </a:solidFill>
              </a:rPr>
              <a:t> </a:t>
            </a:r>
            <a:r>
              <a:rPr lang="en-US" sz="1200" dirty="0">
                <a:solidFill>
                  <a:prstClr val="black"/>
                </a:solidFill>
              </a:rPr>
              <a:t>– predicting violent conflict</a:t>
            </a:r>
          </a:p>
          <a:p>
            <a:pPr lvl="1"/>
            <a:r>
              <a:rPr lang="en-US" sz="1200" dirty="0">
                <a:solidFill>
                  <a:prstClr val="black"/>
                </a:solidFill>
              </a:rPr>
              <a:t>Porter – maritime dark </a:t>
            </a:r>
            <a:r>
              <a:rPr lang="en-US" sz="1200" dirty="0" smtClean="0">
                <a:solidFill>
                  <a:prstClr val="black"/>
                </a:solidFill>
              </a:rPr>
              <a:t>networks</a:t>
            </a:r>
            <a:endParaRPr lang="en-US" sz="1400" b="1" dirty="0" smtClean="0"/>
          </a:p>
          <a:p>
            <a:pPr lvl="0"/>
            <a:r>
              <a:rPr lang="en-US" sz="1400" b="1" dirty="0" smtClean="0"/>
              <a:t>IS</a:t>
            </a:r>
            <a:endParaRPr lang="en-US" sz="1400" b="1" dirty="0"/>
          </a:p>
          <a:p>
            <a:pPr lvl="1"/>
            <a:r>
              <a:rPr lang="en-US" sz="1200" dirty="0"/>
              <a:t>McKinnon/Zhao/Gallup – Lexical Link Analysis</a:t>
            </a:r>
          </a:p>
          <a:p>
            <a:pPr lvl="1"/>
            <a:r>
              <a:rPr lang="en-US" sz="1200" dirty="0"/>
              <a:t>Miller/Godin/</a:t>
            </a:r>
            <a:r>
              <a:rPr lang="en-US" sz="1200" dirty="0" err="1"/>
              <a:t>Boger</a:t>
            </a:r>
            <a:r>
              <a:rPr lang="en-US" sz="1200" dirty="0"/>
              <a:t> - Navy Tactical Cloud , robots and Marines interaction, Enterprise Engine, </a:t>
            </a:r>
            <a:r>
              <a:rPr lang="en-US" sz="1200" dirty="0" err="1"/>
              <a:t>Adv</a:t>
            </a:r>
            <a:r>
              <a:rPr lang="en-US" sz="1200" dirty="0"/>
              <a:t> Manufacturing initiative</a:t>
            </a:r>
          </a:p>
          <a:p>
            <a:pPr lvl="1"/>
            <a:r>
              <a:rPr lang="en-US" sz="1200" dirty="0" err="1"/>
              <a:t>Buettner</a:t>
            </a:r>
            <a:r>
              <a:rPr lang="en-US" sz="1200" dirty="0"/>
              <a:t>/Kline/</a:t>
            </a:r>
            <a:r>
              <a:rPr lang="en-US" sz="1200" dirty="0" err="1"/>
              <a:t>Brutzman</a:t>
            </a:r>
            <a:r>
              <a:rPr lang="en-US" sz="1200" dirty="0"/>
              <a:t> - UAV Swarm data, spatial-temporal database, JFEX data store, three dimensional data store</a:t>
            </a:r>
          </a:p>
          <a:p>
            <a:pPr lvl="0"/>
            <a:r>
              <a:rPr lang="en-US" sz="1400" b="1" dirty="0"/>
              <a:t>OR</a:t>
            </a:r>
            <a:endParaRPr lang="en-US" sz="1200" b="1" dirty="0"/>
          </a:p>
          <a:p>
            <a:pPr lvl="1"/>
            <a:r>
              <a:rPr lang="en-US" sz="1200" dirty="0"/>
              <a:t>Yoshida – unsupervised methods in tree space</a:t>
            </a:r>
          </a:p>
          <a:p>
            <a:pPr lvl="1"/>
            <a:r>
              <a:rPr lang="en-US" sz="1200" dirty="0"/>
              <a:t>Huddleston – geospatial statistics, crime finance</a:t>
            </a:r>
          </a:p>
          <a:p>
            <a:pPr lvl="1"/>
            <a:r>
              <a:rPr lang="en-US" sz="1200" dirty="0"/>
              <a:t>Whitaker/</a:t>
            </a:r>
            <a:r>
              <a:rPr lang="en-US" sz="1200" dirty="0" err="1"/>
              <a:t>Buttrey</a:t>
            </a:r>
            <a:r>
              <a:rPr lang="en-US" sz="1200" dirty="0"/>
              <a:t> – Twitter data sentiment analysis</a:t>
            </a:r>
          </a:p>
          <a:p>
            <a:pPr lvl="1"/>
            <a:r>
              <a:rPr lang="en-US" sz="1200" dirty="0" err="1"/>
              <a:t>Koyak</a:t>
            </a:r>
            <a:r>
              <a:rPr lang="en-US" sz="1200" dirty="0"/>
              <a:t> – Using AIS data for maritime domain awareness</a:t>
            </a:r>
          </a:p>
          <a:p>
            <a:pPr lvl="1"/>
            <a:r>
              <a:rPr lang="en-US" sz="1200" dirty="0"/>
              <a:t>Shattuck – F/A-18 &amp; T-45 physiological episode </a:t>
            </a:r>
            <a:r>
              <a:rPr lang="en-US" sz="1200" dirty="0" smtClean="0"/>
              <a:t>analysis</a:t>
            </a:r>
            <a:endParaRPr lang="en-US" sz="1200" dirty="0"/>
          </a:p>
          <a:p>
            <a:pPr lvl="0"/>
            <a:r>
              <a:rPr lang="en-US" sz="1400" b="1" dirty="0"/>
              <a:t>CS</a:t>
            </a:r>
            <a:endParaRPr lang="en-US" sz="1200" b="1" dirty="0"/>
          </a:p>
          <a:p>
            <a:pPr lvl="1"/>
            <a:r>
              <a:rPr lang="en-US" sz="1200" dirty="0"/>
              <a:t>Beverly/Singh/Gibson/</a:t>
            </a:r>
            <a:r>
              <a:rPr lang="en-US" sz="1200" dirty="0" err="1"/>
              <a:t>Xie</a:t>
            </a:r>
            <a:r>
              <a:rPr lang="en-US" sz="1200" dirty="0"/>
              <a:t> - Traffic analysis in large networks</a:t>
            </a:r>
          </a:p>
          <a:p>
            <a:pPr lvl="1"/>
            <a:r>
              <a:rPr lang="en-US" sz="1200" dirty="0"/>
              <a:t>Irvine - malware signature trending</a:t>
            </a:r>
          </a:p>
          <a:p>
            <a:pPr lvl="1"/>
            <a:r>
              <a:rPr lang="en-US" sz="1200" dirty="0" err="1"/>
              <a:t>Berzins</a:t>
            </a:r>
            <a:r>
              <a:rPr lang="en-US" sz="1200" dirty="0"/>
              <a:t> – data structures</a:t>
            </a:r>
          </a:p>
          <a:p>
            <a:pPr lvl="1"/>
            <a:r>
              <a:rPr lang="en-US" sz="1200" dirty="0"/>
              <a:t>Rowe/</a:t>
            </a:r>
            <a:r>
              <a:rPr lang="en-US" sz="1200" dirty="0" err="1"/>
              <a:t>McCarrin</a:t>
            </a:r>
            <a:r>
              <a:rPr lang="en-US" sz="1200" dirty="0"/>
              <a:t> – </a:t>
            </a:r>
            <a:r>
              <a:rPr lang="en-US" sz="1200" dirty="0" err="1"/>
              <a:t>cyberdeception</a:t>
            </a:r>
            <a:r>
              <a:rPr lang="en-US" sz="1200" dirty="0"/>
              <a:t>, large-scale digital forensics analysis, natural language processing</a:t>
            </a:r>
          </a:p>
          <a:p>
            <a:pPr lvl="1"/>
            <a:r>
              <a:rPr lang="en-US" sz="1200" dirty="0"/>
              <a:t>Das/</a:t>
            </a:r>
            <a:r>
              <a:rPr lang="en-US" sz="1200" dirty="0" err="1"/>
              <a:t>Otani</a:t>
            </a:r>
            <a:r>
              <a:rPr lang="en-US" sz="1200" dirty="0"/>
              <a:t> – big data platform, data </a:t>
            </a:r>
            <a:r>
              <a:rPr lang="en-US" sz="1200" dirty="0" smtClean="0"/>
              <a:t>structures</a:t>
            </a:r>
          </a:p>
          <a:p>
            <a:pPr lvl="1"/>
            <a:r>
              <a:rPr lang="en-US" sz="1200" dirty="0" err="1" smtClean="0"/>
              <a:t>Luqi</a:t>
            </a:r>
            <a:r>
              <a:rPr lang="en-US" sz="1200" dirty="0" smtClean="0"/>
              <a:t> </a:t>
            </a:r>
            <a:r>
              <a:rPr lang="en-US" sz="1200" dirty="0"/>
              <a:t>– orbit determination, cognitive modeling, </a:t>
            </a:r>
            <a:r>
              <a:rPr lang="en-US" sz="1200" dirty="0" smtClean="0"/>
              <a:t>SATVUL</a:t>
            </a:r>
          </a:p>
          <a:p>
            <a:pPr lvl="0"/>
            <a:r>
              <a:rPr lang="en-US" sz="1400" b="1" dirty="0"/>
              <a:t>DRMI</a:t>
            </a:r>
            <a:endParaRPr lang="en-US" sz="1400" dirty="0"/>
          </a:p>
          <a:p>
            <a:pPr lvl="1"/>
            <a:r>
              <a:rPr lang="en-US" sz="1200" dirty="0" err="1"/>
              <a:t>Reigner</a:t>
            </a:r>
            <a:r>
              <a:rPr lang="en-US" sz="1200" dirty="0"/>
              <a:t> – MARFORRES Hurricane decision simulator</a:t>
            </a:r>
            <a:endParaRPr lang="en-US" sz="1600" dirty="0"/>
          </a:p>
        </p:txBody>
      </p:sp>
      <p:sp>
        <p:nvSpPr>
          <p:cNvPr id="4" name="Content Placeholder 3"/>
          <p:cNvSpPr>
            <a:spLocks noGrp="1"/>
          </p:cNvSpPr>
          <p:nvPr>
            <p:ph sz="half" idx="2"/>
          </p:nvPr>
        </p:nvSpPr>
        <p:spPr>
          <a:xfrm>
            <a:off x="4866645" y="476588"/>
            <a:ext cx="4277355" cy="5618574"/>
          </a:xfrm>
        </p:spPr>
        <p:txBody>
          <a:bodyPr>
            <a:noAutofit/>
          </a:bodyPr>
          <a:lstStyle/>
          <a:p>
            <a:pPr lvl="0"/>
            <a:r>
              <a:rPr lang="en-US" sz="1400" b="1" dirty="0" smtClean="0"/>
              <a:t>MOVES</a:t>
            </a:r>
            <a:endParaRPr lang="en-US" sz="1200" dirty="0" smtClean="0"/>
          </a:p>
          <a:p>
            <a:pPr lvl="1"/>
            <a:r>
              <a:rPr lang="en-US" sz="1200" dirty="0" err="1" smtClean="0"/>
              <a:t>Balogh</a:t>
            </a:r>
            <a:r>
              <a:rPr lang="en-US" sz="1200" dirty="0" smtClean="0"/>
              <a:t>/</a:t>
            </a:r>
            <a:r>
              <a:rPr lang="en-US" sz="1200" dirty="0" err="1" smtClean="0"/>
              <a:t>Darkin</a:t>
            </a:r>
            <a:r>
              <a:rPr lang="en-US" sz="1200" dirty="0" smtClean="0"/>
              <a:t> </a:t>
            </a:r>
            <a:r>
              <a:rPr lang="en-US" sz="1200" dirty="0"/>
              <a:t>- visualization of large data </a:t>
            </a:r>
            <a:r>
              <a:rPr lang="en-US" sz="1200" dirty="0" smtClean="0"/>
              <a:t>sets</a:t>
            </a:r>
          </a:p>
          <a:p>
            <a:pPr lvl="1"/>
            <a:r>
              <a:rPr lang="en-US" sz="1200" dirty="0" err="1" smtClean="0"/>
              <a:t>Kolsch</a:t>
            </a:r>
            <a:r>
              <a:rPr lang="en-US" sz="1200" dirty="0" smtClean="0"/>
              <a:t> - </a:t>
            </a:r>
            <a:r>
              <a:rPr lang="en-US" sz="1200" dirty="0" smtClean="0"/>
              <a:t>computer </a:t>
            </a:r>
            <a:r>
              <a:rPr lang="en-US" sz="1200" dirty="0"/>
              <a:t>vision, image understanding</a:t>
            </a:r>
          </a:p>
          <a:p>
            <a:pPr lvl="0"/>
            <a:r>
              <a:rPr lang="en-US" sz="1400" b="1" dirty="0"/>
              <a:t>ECE</a:t>
            </a:r>
            <a:endParaRPr lang="en-US" sz="1200" b="1" dirty="0"/>
          </a:p>
          <a:p>
            <a:pPr lvl="1"/>
            <a:r>
              <a:rPr lang="en-US" sz="1200" dirty="0" err="1"/>
              <a:t>Scrofani</a:t>
            </a:r>
            <a:r>
              <a:rPr lang="en-US" sz="1200" dirty="0"/>
              <a:t> - sense-making, maritime domain awareness</a:t>
            </a:r>
          </a:p>
          <a:p>
            <a:pPr lvl="1"/>
            <a:r>
              <a:rPr lang="en-US" sz="1200" dirty="0" err="1"/>
              <a:t>Farques</a:t>
            </a:r>
            <a:r>
              <a:rPr lang="en-US" sz="1200" dirty="0"/>
              <a:t>/</a:t>
            </a:r>
            <a:r>
              <a:rPr lang="en-US" sz="1200" dirty="0" err="1"/>
              <a:t>Tummula</a:t>
            </a:r>
            <a:r>
              <a:rPr lang="en-US" sz="1200" dirty="0"/>
              <a:t>/</a:t>
            </a:r>
            <a:r>
              <a:rPr lang="en-US" sz="1200" dirty="0" err="1"/>
              <a:t>Kragh</a:t>
            </a:r>
            <a:r>
              <a:rPr lang="en-US" sz="1200" dirty="0"/>
              <a:t>/Pace – machine learning, data mining</a:t>
            </a:r>
          </a:p>
          <a:p>
            <a:pPr lvl="0"/>
            <a:r>
              <a:rPr lang="en-US" sz="1400" b="1" dirty="0" smtClean="0"/>
              <a:t>PH</a:t>
            </a:r>
            <a:r>
              <a:rPr lang="en-US" sz="1200" dirty="0" smtClean="0"/>
              <a:t> </a:t>
            </a:r>
          </a:p>
          <a:p>
            <a:pPr lvl="1"/>
            <a:r>
              <a:rPr lang="en-US" sz="1200" dirty="0" smtClean="0"/>
              <a:t>Olsen </a:t>
            </a:r>
            <a:r>
              <a:rPr lang="en-US" sz="1200" dirty="0"/>
              <a:t>– LIDAR scene understanding, multi-modal remote sensing</a:t>
            </a:r>
          </a:p>
          <a:p>
            <a:pPr lvl="0"/>
            <a:r>
              <a:rPr lang="en-US" sz="1400" b="1" dirty="0" smtClean="0"/>
              <a:t>OC</a:t>
            </a:r>
            <a:endParaRPr lang="en-US" sz="1200" dirty="0" smtClean="0"/>
          </a:p>
          <a:p>
            <a:pPr lvl="1"/>
            <a:r>
              <a:rPr lang="en-US" sz="1200" dirty="0" smtClean="0"/>
              <a:t>Chu – Synoptic Monthly Gridded Global and </a:t>
            </a:r>
            <a:r>
              <a:rPr lang="en-US" sz="1200" dirty="0" smtClean="0"/>
              <a:t>Regional Data </a:t>
            </a:r>
            <a:endParaRPr lang="en-US" sz="1200" dirty="0" smtClean="0"/>
          </a:p>
          <a:p>
            <a:pPr lvl="1"/>
            <a:r>
              <a:rPr lang="en-US" sz="1200" dirty="0" smtClean="0"/>
              <a:t>Guest </a:t>
            </a:r>
            <a:r>
              <a:rPr lang="en-US" sz="1200" dirty="0"/>
              <a:t>– Pacific coastal and marine spatial planning</a:t>
            </a:r>
          </a:p>
          <a:p>
            <a:pPr lvl="1"/>
            <a:r>
              <a:rPr lang="en-US" sz="1200" dirty="0" smtClean="0"/>
              <a:t>Orescanin </a:t>
            </a:r>
            <a:r>
              <a:rPr lang="en-US" sz="1200" dirty="0"/>
              <a:t>– near shore sediment transport</a:t>
            </a:r>
          </a:p>
          <a:p>
            <a:pPr lvl="0"/>
            <a:r>
              <a:rPr lang="en-US" sz="1400" b="1" dirty="0" smtClean="0"/>
              <a:t>MA</a:t>
            </a:r>
            <a:endParaRPr lang="en-US" sz="1400" dirty="0" smtClean="0"/>
          </a:p>
          <a:p>
            <a:pPr lvl="1"/>
            <a:r>
              <a:rPr lang="en-US" sz="1200" dirty="0" err="1" smtClean="0"/>
              <a:t>Gara</a:t>
            </a:r>
            <a:r>
              <a:rPr lang="en-US" sz="1200" dirty="0" smtClean="0"/>
              <a:t> </a:t>
            </a:r>
            <a:r>
              <a:rPr lang="en-US" sz="1200" dirty="0"/>
              <a:t>– terrorist network understanding, network topology</a:t>
            </a:r>
          </a:p>
          <a:p>
            <a:pPr lvl="0"/>
            <a:r>
              <a:rPr lang="en-US" sz="1400" b="1" dirty="0" smtClean="0"/>
              <a:t>ITACS</a:t>
            </a:r>
            <a:endParaRPr lang="en-US" sz="1400" dirty="0"/>
          </a:p>
          <a:p>
            <a:pPr lvl="1"/>
            <a:r>
              <a:rPr lang="en-US" sz="1200" dirty="0" err="1" smtClean="0"/>
              <a:t>Hafferman</a:t>
            </a:r>
            <a:r>
              <a:rPr lang="en-US" sz="1200" dirty="0" smtClean="0"/>
              <a:t> </a:t>
            </a:r>
            <a:r>
              <a:rPr lang="en-US" sz="1200" dirty="0"/>
              <a:t>- Data Analytics of Real-Time Streams</a:t>
            </a:r>
          </a:p>
          <a:p>
            <a:pPr lvl="0"/>
            <a:r>
              <a:rPr lang="en-US" sz="1300" b="1" dirty="0"/>
              <a:t>GSBPP</a:t>
            </a:r>
          </a:p>
          <a:p>
            <a:pPr lvl="1"/>
            <a:r>
              <a:rPr lang="en-US" sz="1200" dirty="0"/>
              <a:t>Dillard/</a:t>
            </a:r>
            <a:r>
              <a:rPr lang="en-US" sz="1200" dirty="0" err="1"/>
              <a:t>Pickar</a:t>
            </a:r>
            <a:r>
              <a:rPr lang="en-US" sz="1200" dirty="0"/>
              <a:t> – Defense acquisition program data (DAMIR, DAVE)</a:t>
            </a:r>
          </a:p>
          <a:p>
            <a:pPr lvl="1"/>
            <a:r>
              <a:rPr lang="en-US" sz="1200" dirty="0"/>
              <a:t>Thomas – text analysis, OODA </a:t>
            </a:r>
            <a:r>
              <a:rPr lang="en-US" sz="1200" dirty="0" smtClean="0"/>
              <a:t>loop</a:t>
            </a:r>
            <a:endParaRPr lang="en-US" sz="1200" dirty="0"/>
          </a:p>
          <a:p>
            <a:pPr lvl="0"/>
            <a:r>
              <a:rPr lang="en-US" sz="1400" b="1" dirty="0" smtClean="0"/>
              <a:t>SIGS</a:t>
            </a:r>
            <a:endParaRPr lang="en-US" sz="1400" dirty="0"/>
          </a:p>
          <a:p>
            <a:pPr lvl="1"/>
            <a:r>
              <a:rPr lang="en-US" sz="1200" dirty="0" smtClean="0"/>
              <a:t> </a:t>
            </a:r>
            <a:r>
              <a:rPr lang="en-US" sz="1200" dirty="0"/>
              <a:t>Jasper - behavior analytics in endpoint security </a:t>
            </a:r>
            <a:r>
              <a:rPr lang="en-US" sz="1200" dirty="0" smtClean="0"/>
              <a:t>      solutions</a:t>
            </a:r>
            <a:endParaRPr lang="en-US" sz="1200" dirty="0"/>
          </a:p>
          <a:p>
            <a:endParaRPr lang="en-US" sz="800" dirty="0"/>
          </a:p>
        </p:txBody>
      </p:sp>
      <p:sp>
        <p:nvSpPr>
          <p:cNvPr id="5" name="Slide Number Placeholder 4"/>
          <p:cNvSpPr>
            <a:spLocks noGrp="1"/>
          </p:cNvSpPr>
          <p:nvPr>
            <p:ph type="sldNum" sz="quarter" idx="12"/>
          </p:nvPr>
        </p:nvSpPr>
        <p:spPr/>
        <p:txBody>
          <a:bodyPr/>
          <a:lstStyle/>
          <a:p>
            <a:fld id="{2AA314D8-B706-0649-88BE-CD7D590F186D}" type="slidenum">
              <a:rPr lang="en-US" smtClean="0"/>
              <a:t>9</a:t>
            </a:fld>
            <a:endParaRPr lang="en-US"/>
          </a:p>
        </p:txBody>
      </p:sp>
    </p:spTree>
    <p:extLst>
      <p:ext uri="{BB962C8B-B14F-4D97-AF65-F5344CB8AC3E}">
        <p14:creationId xmlns:p14="http://schemas.microsoft.com/office/powerpoint/2010/main" val="545901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23564</TotalTime>
  <Words>2102</Words>
  <Application>Microsoft Macintosh PowerPoint</Application>
  <PresentationFormat>On-screen Show (4:3)</PresentationFormat>
  <Paragraphs>367</Paragraphs>
  <Slides>19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-webkit-standard</vt:lpstr>
      <vt:lpstr>Calibri</vt:lpstr>
      <vt:lpstr>Calibri Light</vt:lpstr>
      <vt:lpstr>ZapfDingbatsITC</vt:lpstr>
      <vt:lpstr>Arial</vt:lpstr>
      <vt:lpstr>Office Theme</vt:lpstr>
      <vt:lpstr>Data Science at NPS:</vt:lpstr>
      <vt:lpstr>Purpose</vt:lpstr>
      <vt:lpstr>Why is Data Science Strategic?</vt:lpstr>
      <vt:lpstr>Across DoD, Bosses are Asking for Help in Making Better Decisions</vt:lpstr>
      <vt:lpstr>Leveraging the Power of ‘Data Science’ has Become a Priority for the Navy                            as Directed by CNO</vt:lpstr>
      <vt:lpstr>What is Data Science?</vt:lpstr>
      <vt:lpstr>Data Science Requires A Mix of Competencies and a Team Approach</vt:lpstr>
      <vt:lpstr>Problem Statement</vt:lpstr>
      <vt:lpstr>NPS Network of Researchers in Data Science    </vt:lpstr>
      <vt:lpstr>NPS is Building its Capacity to Deliver Education in Data Science</vt:lpstr>
      <vt:lpstr>(Some) Related Course Offerings</vt:lpstr>
      <vt:lpstr>Proposed Vision for Data Science at NPS</vt:lpstr>
      <vt:lpstr>Four Lines of Effort to Realize the Vision</vt:lpstr>
      <vt:lpstr>Tangible Next Steps</vt:lpstr>
      <vt:lpstr>PowerPoint Presentation</vt:lpstr>
      <vt:lpstr>Questions</vt:lpstr>
      <vt:lpstr>Backup</vt:lpstr>
      <vt:lpstr>PowerPoint Presentation</vt:lpstr>
      <vt:lpstr>(Some) NRP Topics FY14-17</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at NPS</dc:title>
  <dc:creator>Stefanou, Marcus (CIV)</dc:creator>
  <cp:lastModifiedBy>Stefanou, Marcus (CIV)</cp:lastModifiedBy>
  <cp:revision>113</cp:revision>
  <cp:lastPrinted>2017-11-09T15:27:23Z</cp:lastPrinted>
  <dcterms:created xsi:type="dcterms:W3CDTF">2017-10-10T14:25:15Z</dcterms:created>
  <dcterms:modified xsi:type="dcterms:W3CDTF">2017-11-09T18:52:25Z</dcterms:modified>
</cp:coreProperties>
</file>