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1"/>
  </p:handoutMasterIdLst>
  <p:sldIdLst>
    <p:sldId id="256" r:id="rId2"/>
    <p:sldId id="257" r:id="rId3"/>
    <p:sldId id="258" r:id="rId4"/>
    <p:sldId id="260" r:id="rId5"/>
    <p:sldId id="261" r:id="rId6"/>
    <p:sldId id="262" r:id="rId7"/>
    <p:sldId id="296" r:id="rId8"/>
    <p:sldId id="265" r:id="rId9"/>
    <p:sldId id="264" r:id="rId10"/>
    <p:sldId id="266" r:id="rId11"/>
    <p:sldId id="268" r:id="rId12"/>
    <p:sldId id="273" r:id="rId13"/>
    <p:sldId id="295" r:id="rId14"/>
    <p:sldId id="274" r:id="rId15"/>
    <p:sldId id="275" r:id="rId16"/>
    <p:sldId id="277" r:id="rId17"/>
    <p:sldId id="271" r:id="rId18"/>
    <p:sldId id="276" r:id="rId19"/>
    <p:sldId id="270" r:id="rId20"/>
    <p:sldId id="282" r:id="rId21"/>
    <p:sldId id="287" r:id="rId22"/>
    <p:sldId id="288" r:id="rId23"/>
    <p:sldId id="289" r:id="rId24"/>
    <p:sldId id="291" r:id="rId25"/>
    <p:sldId id="292" r:id="rId26"/>
    <p:sldId id="293" r:id="rId27"/>
    <p:sldId id="294" r:id="rId28"/>
    <p:sldId id="279" r:id="rId29"/>
    <p:sldId id="263" r:id="rId30"/>
    <p:sldId id="283" r:id="rId31"/>
    <p:sldId id="280" r:id="rId32"/>
    <p:sldId id="284" r:id="rId33"/>
    <p:sldId id="285" r:id="rId34"/>
    <p:sldId id="278" r:id="rId35"/>
    <p:sldId id="286" r:id="rId36"/>
    <p:sldId id="269" r:id="rId37"/>
    <p:sldId id="259" r:id="rId38"/>
    <p:sldId id="267" r:id="rId39"/>
    <p:sldId id="281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8" autoAdjust="0"/>
    <p:restoredTop sz="98839" autoAdjust="0"/>
  </p:normalViewPr>
  <p:slideViewPr>
    <p:cSldViewPr snapToGrid="0">
      <p:cViewPr varScale="1">
        <p:scale>
          <a:sx n="50" d="100"/>
          <a:sy n="50" d="100"/>
        </p:scale>
        <p:origin x="43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5D036-EB01-4CB4-8304-E1C94F424247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7F6C8-762C-444E-B4D2-635F272DA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52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0CDC-E889-4C89-862A-321A5B4D4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4510-854C-4A2C-99D2-DD6E5098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8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0CDC-E889-4C89-862A-321A5B4D4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4510-854C-4A2C-99D2-DD6E5098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80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0CDC-E889-4C89-862A-321A5B4D4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4510-854C-4A2C-99D2-DD6E5098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7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0CDC-E889-4C89-862A-321A5B4D4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4510-854C-4A2C-99D2-DD6E5098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7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0CDC-E889-4C89-862A-321A5B4D4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4510-854C-4A2C-99D2-DD6E5098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3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0CDC-E889-4C89-862A-321A5B4D4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4510-854C-4A2C-99D2-DD6E5098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9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0CDC-E889-4C89-862A-321A5B4D4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4510-854C-4A2C-99D2-DD6E5098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5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0CDC-E889-4C89-862A-321A5B4D4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4510-854C-4A2C-99D2-DD6E5098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4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0CDC-E889-4C89-862A-321A5B4D4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4510-854C-4A2C-99D2-DD6E5098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4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0CDC-E889-4C89-862A-321A5B4D4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4510-854C-4A2C-99D2-DD6E5098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9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0CDC-E889-4C89-862A-321A5B4D4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4510-854C-4A2C-99D2-DD6E5098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1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60CDC-E889-4C89-862A-321A5B4D4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D4510-854C-4A2C-99D2-DD6E5098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5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raudett@nps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unishedprops.com/3d-printing/" TargetMode="External"/><Relationship Id="rId2" Type="http://schemas.openxmlformats.org/officeDocument/2006/relationships/hyperlink" Target="http://www.iliketomakestuff.com/category/3dprintin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6rostD8O5sg" TargetMode="External"/><Relationship Id="rId4" Type="http://schemas.openxmlformats.org/officeDocument/2006/relationships/hyperlink" Target="http://www.3dprintmd.com/print/split-an-stl-from-the-thingiverse-into-multiple-object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makezine.com/2016/09/15/myanmars-farmers-are-3d-printing-their-own-tools/" TargetMode="External"/><Relationship Id="rId2" Type="http://schemas.openxmlformats.org/officeDocument/2006/relationships/hyperlink" Target="https://3dprintingindustry.com/3d-printing-basics-free-beginners-guide/history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nasa.gov/mission_pages/station/research/news/3Dratchet_wrench" TargetMode="External"/><Relationship Id="rId4" Type="http://schemas.openxmlformats.org/officeDocument/2006/relationships/hyperlink" Target="http://www.technologist.eu/the-rise-of-open-source-prosthetics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liketomakestuff.com/3d-printing-with-the-form-1-sla-printer/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5339" y="653142"/>
            <a:ext cx="9144000" cy="1503881"/>
          </a:xfrm>
        </p:spPr>
        <p:txBody>
          <a:bodyPr/>
          <a:lstStyle/>
          <a:p>
            <a:r>
              <a:rPr lang="en-US" dirty="0" smtClean="0"/>
              <a:t>3D Printing in the </a:t>
            </a:r>
            <a:r>
              <a:rPr lang="en-US" dirty="0" err="1" smtClean="0"/>
              <a:t>RoboDojo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4670" y="3191491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 smtClean="0"/>
              <a:t>Captain Matt </a:t>
            </a:r>
            <a:r>
              <a:rPr lang="en-US" dirty="0" err="1" smtClean="0"/>
              <a:t>Audette</a:t>
            </a:r>
            <a:endParaRPr lang="en-US" dirty="0" smtClean="0"/>
          </a:p>
          <a:p>
            <a:r>
              <a:rPr lang="en-US" dirty="0" smtClean="0"/>
              <a:t>Aug 2017</a:t>
            </a:r>
          </a:p>
          <a:p>
            <a:r>
              <a:rPr lang="en-US" dirty="0" smtClean="0">
                <a:hlinkClick r:id="rId2"/>
              </a:rPr>
              <a:t>mraudett@nps.edu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10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Stereolithography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Photoreactive</a:t>
            </a:r>
            <a:r>
              <a:rPr lang="en-US" dirty="0" smtClean="0"/>
              <a:t> resin liquid</a:t>
            </a:r>
          </a:p>
          <a:p>
            <a:r>
              <a:rPr lang="en-US" dirty="0" smtClean="0"/>
              <a:t>High quality prints</a:t>
            </a:r>
          </a:p>
          <a:p>
            <a:pPr lvl="1"/>
            <a:r>
              <a:rPr lang="en-US" dirty="0" smtClean="0"/>
              <a:t>Used my professional prop and model makers</a:t>
            </a:r>
          </a:p>
          <a:p>
            <a:r>
              <a:rPr lang="en-US" dirty="0" smtClean="0"/>
              <a:t>Longer prints vs FFF</a:t>
            </a:r>
          </a:p>
          <a:p>
            <a:r>
              <a:rPr lang="en-US" dirty="0" smtClean="0"/>
              <a:t>More expensive printers, consumables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93491"/>
            <a:ext cx="5181600" cy="34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3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Fused Filament Fabrication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0784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Us!</a:t>
            </a:r>
          </a:p>
          <a:p>
            <a:r>
              <a:rPr lang="en-US" dirty="0" smtClean="0"/>
              <a:t>Thermoplastics layered </a:t>
            </a:r>
          </a:p>
          <a:p>
            <a:pPr lvl="1"/>
            <a:r>
              <a:rPr lang="en-US" dirty="0" smtClean="0"/>
              <a:t>“Hot glue gun”</a:t>
            </a:r>
          </a:p>
          <a:p>
            <a:r>
              <a:rPr lang="en-US" dirty="0" smtClean="0"/>
              <a:t>Cheapest printers</a:t>
            </a:r>
          </a:p>
          <a:p>
            <a:r>
              <a:rPr lang="en-US" dirty="0" smtClean="0"/>
              <a:t>Cheapest materials w/ widest variety </a:t>
            </a:r>
          </a:p>
          <a:p>
            <a:pPr lvl="1"/>
            <a:r>
              <a:rPr lang="en-US" dirty="0" smtClean="0"/>
              <a:t>PLA, ABS, rubber, nylon, wood</a:t>
            </a:r>
          </a:p>
          <a:p>
            <a:r>
              <a:rPr lang="en-US" dirty="0" smtClean="0"/>
              <a:t>Lowest quality prints</a:t>
            </a:r>
          </a:p>
          <a:p>
            <a:r>
              <a:rPr lang="en-US" dirty="0" smtClean="0"/>
              <a:t>RepRap movement</a:t>
            </a:r>
          </a:p>
          <a:p>
            <a:r>
              <a:rPr lang="en-US" dirty="0" smtClean="0"/>
              <a:t>Kits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69103" y="1825625"/>
            <a:ext cx="3187793" cy="4351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7230" y="6164141"/>
            <a:ext cx="280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Prusa</a:t>
            </a:r>
            <a:r>
              <a:rPr lang="en-US" dirty="0" smtClean="0"/>
              <a:t> i3 Kit Printer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9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Extruder</a:t>
            </a:r>
          </a:p>
          <a:p>
            <a:pPr lvl="1"/>
            <a:r>
              <a:rPr lang="en-US" dirty="0" smtClean="0"/>
              <a:t>Single vs dual </a:t>
            </a:r>
            <a:r>
              <a:rPr lang="en-US" dirty="0" smtClean="0">
                <a:solidFill>
                  <a:srgbClr val="FF0000"/>
                </a:solidFill>
              </a:rPr>
              <a:t>Update</a:t>
            </a:r>
            <a:endParaRPr lang="en-US" dirty="0" smtClean="0"/>
          </a:p>
          <a:p>
            <a:pPr lvl="1"/>
            <a:r>
              <a:rPr lang="en-US" dirty="0" smtClean="0"/>
              <a:t>Diameters of filament </a:t>
            </a:r>
          </a:p>
          <a:p>
            <a:r>
              <a:rPr lang="en-US" dirty="0" smtClean="0"/>
              <a:t>Motors, fans</a:t>
            </a:r>
          </a:p>
          <a:p>
            <a:r>
              <a:rPr lang="en-US" dirty="0" smtClean="0"/>
              <a:t>Feed mechanism</a:t>
            </a:r>
          </a:p>
          <a:p>
            <a:pPr lvl="1"/>
            <a:r>
              <a:rPr lang="en-US" dirty="0" smtClean="0"/>
              <a:t>Push vs pull</a:t>
            </a:r>
          </a:p>
          <a:p>
            <a:r>
              <a:rPr lang="en-US" dirty="0" smtClean="0"/>
              <a:t>Shroud/enclosure</a:t>
            </a:r>
          </a:p>
          <a:p>
            <a:pPr lvl="1"/>
            <a:r>
              <a:rPr lang="en-US" dirty="0" smtClean="0"/>
              <a:t>With, without</a:t>
            </a:r>
          </a:p>
          <a:p>
            <a:r>
              <a:rPr lang="en-US" dirty="0" smtClean="0"/>
              <a:t>Print bed</a:t>
            </a:r>
          </a:p>
          <a:p>
            <a:pPr lvl="1"/>
            <a:r>
              <a:rPr lang="en-US" dirty="0" smtClean="0"/>
              <a:t>Heated vs non heated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Input port</a:t>
            </a:r>
          </a:p>
          <a:p>
            <a:pPr lvl="1"/>
            <a:r>
              <a:rPr lang="en-US" dirty="0" smtClean="0"/>
              <a:t>Tethered vs </a:t>
            </a:r>
            <a:r>
              <a:rPr lang="en-US" dirty="0" err="1" smtClean="0"/>
              <a:t>nontethered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575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0319" y="178077"/>
            <a:ext cx="4486612" cy="60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Printable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PLA</a:t>
            </a:r>
          </a:p>
          <a:p>
            <a:r>
              <a:rPr lang="en-US" sz="2400" dirty="0" smtClean="0"/>
              <a:t>Lower temperature resistance</a:t>
            </a:r>
          </a:p>
          <a:p>
            <a:r>
              <a:rPr lang="en-US" sz="2400" dirty="0" smtClean="0"/>
              <a:t>Less heat warping</a:t>
            </a:r>
          </a:p>
          <a:p>
            <a:r>
              <a:rPr lang="en-US" sz="2400" dirty="0" smtClean="0"/>
              <a:t>Weaker plastic, more rigid</a:t>
            </a:r>
          </a:p>
          <a:p>
            <a:r>
              <a:rPr lang="en-US" sz="2400" dirty="0" smtClean="0"/>
              <a:t>Greater variety of colors</a:t>
            </a:r>
          </a:p>
          <a:p>
            <a:r>
              <a:rPr lang="en-US" sz="2400" dirty="0" smtClean="0"/>
              <a:t>Higher printing speeds, smaller layers, sharper corners</a:t>
            </a:r>
          </a:p>
          <a:p>
            <a:r>
              <a:rPr lang="en-US" sz="2400" dirty="0" smtClean="0"/>
              <a:t>Cheaper</a:t>
            </a:r>
          </a:p>
          <a:p>
            <a:r>
              <a:rPr lang="en-US" sz="2400" dirty="0" smtClean="0"/>
              <a:t>Hobbyist preferred</a:t>
            </a:r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ABS</a:t>
            </a:r>
          </a:p>
          <a:p>
            <a:r>
              <a:rPr lang="en-US" sz="2400" dirty="0" smtClean="0"/>
              <a:t>Higher temperature resistance</a:t>
            </a:r>
          </a:p>
          <a:p>
            <a:r>
              <a:rPr lang="en-US" sz="2400" dirty="0" smtClean="0"/>
              <a:t>“Curls” easier, heat warping</a:t>
            </a:r>
          </a:p>
          <a:p>
            <a:r>
              <a:rPr lang="en-US" sz="2400" dirty="0" smtClean="0"/>
              <a:t>Strong plastic, more flexible</a:t>
            </a:r>
          </a:p>
          <a:p>
            <a:r>
              <a:rPr lang="en-US" sz="2400" dirty="0" smtClean="0"/>
              <a:t>Soluble in acetone – “welding”</a:t>
            </a:r>
          </a:p>
          <a:p>
            <a:r>
              <a:rPr lang="en-US" sz="2400" dirty="0" smtClean="0"/>
              <a:t>Somewhat </a:t>
            </a:r>
            <a:r>
              <a:rPr lang="en-US" sz="2400" dirty="0" err="1" smtClean="0"/>
              <a:t>machinable</a:t>
            </a:r>
            <a:endParaRPr lang="en-US" sz="2400" dirty="0" smtClean="0"/>
          </a:p>
          <a:p>
            <a:r>
              <a:rPr lang="en-US" sz="2400" dirty="0" smtClean="0"/>
              <a:t>Slight smell</a:t>
            </a:r>
          </a:p>
          <a:p>
            <a:r>
              <a:rPr lang="en-US" sz="2400" dirty="0" smtClean="0"/>
              <a:t>Requires heated bed</a:t>
            </a:r>
          </a:p>
          <a:p>
            <a:r>
              <a:rPr lang="en-US" sz="2400" dirty="0" smtClean="0"/>
              <a:t>Engineer preferred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763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Exotic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Wood</a:t>
            </a:r>
          </a:p>
          <a:p>
            <a:r>
              <a:rPr lang="en-US" dirty="0" smtClean="0"/>
              <a:t>Nylon</a:t>
            </a:r>
          </a:p>
          <a:p>
            <a:r>
              <a:rPr lang="en-US" dirty="0" smtClean="0"/>
              <a:t>Rubber</a:t>
            </a:r>
          </a:p>
          <a:p>
            <a:r>
              <a:rPr lang="en-US" dirty="0" smtClean="0"/>
              <a:t>PET-G</a:t>
            </a:r>
          </a:p>
          <a:p>
            <a:r>
              <a:rPr lang="en-US" dirty="0" smtClean="0"/>
              <a:t>PVA</a:t>
            </a:r>
          </a:p>
          <a:p>
            <a:r>
              <a:rPr lang="en-US" dirty="0" smtClean="0"/>
              <a:t>Sandstone</a:t>
            </a:r>
          </a:p>
          <a:p>
            <a:r>
              <a:rPr lang="en-US" dirty="0" smtClean="0"/>
              <a:t>Clay</a:t>
            </a:r>
          </a:p>
          <a:p>
            <a:r>
              <a:rPr lang="en-US" dirty="0" smtClean="0"/>
              <a:t>Chocolate</a:t>
            </a:r>
          </a:p>
          <a:p>
            <a:r>
              <a:rPr lang="en-US" dirty="0" smtClean="0"/>
              <a:t>Plastic Explosives (LLNL)</a:t>
            </a:r>
          </a:p>
          <a:p>
            <a:r>
              <a:rPr lang="en-US" dirty="0" smtClean="0"/>
              <a:t>Brass/Copper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329" y="3423488"/>
            <a:ext cx="3738671" cy="2252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057" y="1279737"/>
            <a:ext cx="3226109" cy="2959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175" y="1027906"/>
            <a:ext cx="4277825" cy="2395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057" y="3558425"/>
            <a:ext cx="3687447" cy="2686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829" y="1304681"/>
            <a:ext cx="3301549" cy="3270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9378" y="1690688"/>
            <a:ext cx="30289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9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Characteristics of 3D Prints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Hollow- infill</a:t>
            </a:r>
          </a:p>
          <a:p>
            <a:pPr lvl="1"/>
            <a:r>
              <a:rPr lang="en-US" dirty="0" smtClean="0"/>
              <a:t>“honeycomb”</a:t>
            </a:r>
          </a:p>
          <a:p>
            <a:r>
              <a:rPr lang="en-US" dirty="0" smtClean="0"/>
              <a:t>Overhangs</a:t>
            </a:r>
          </a:p>
          <a:p>
            <a:pPr lvl="1"/>
            <a:r>
              <a:rPr lang="en-US" dirty="0" smtClean="0"/>
              <a:t>Automatic in </a:t>
            </a:r>
            <a:r>
              <a:rPr lang="en-US" dirty="0" err="1" smtClean="0"/>
              <a:t>Cura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8" r="6683"/>
          <a:stretch/>
        </p:blipFill>
        <p:spPr>
          <a:xfrm>
            <a:off x="6539697" y="1690688"/>
            <a:ext cx="3900668" cy="29146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6" b="29283"/>
          <a:stretch/>
        </p:blipFill>
        <p:spPr>
          <a:xfrm>
            <a:off x="6582740" y="1690688"/>
            <a:ext cx="3857625" cy="434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Ultimaker</a:t>
            </a:r>
            <a:r>
              <a:rPr lang="en-US" dirty="0" smtClean="0"/>
              <a:t> 2+</a:t>
            </a:r>
          </a:p>
          <a:p>
            <a:r>
              <a:rPr lang="en-US" dirty="0" smtClean="0"/>
              <a:t>3d Models</a:t>
            </a:r>
          </a:p>
          <a:p>
            <a:r>
              <a:rPr lang="en-US" dirty="0" smtClean="0"/>
              <a:t>G-Code and </a:t>
            </a:r>
            <a:r>
              <a:rPr lang="en-US" dirty="0" err="1" smtClean="0"/>
              <a:t>Cura</a:t>
            </a:r>
            <a:endParaRPr lang="en-US" dirty="0" smtClean="0"/>
          </a:p>
          <a:p>
            <a:r>
              <a:rPr lang="en-US" dirty="0" smtClean="0"/>
              <a:t>Loading files</a:t>
            </a:r>
          </a:p>
          <a:p>
            <a:r>
              <a:rPr lang="en-US" dirty="0" smtClean="0"/>
              <a:t>Printing</a:t>
            </a:r>
          </a:p>
          <a:p>
            <a:r>
              <a:rPr lang="en-US" dirty="0" smtClean="0"/>
              <a:t>Changing Settings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Calibrating the </a:t>
            </a:r>
            <a:r>
              <a:rPr lang="en-US" dirty="0" err="1" smtClean="0"/>
              <a:t>Ultimaker</a:t>
            </a:r>
            <a:endParaRPr lang="en-US" dirty="0" smtClean="0"/>
          </a:p>
          <a:p>
            <a:r>
              <a:rPr lang="en-US" dirty="0"/>
              <a:t>Changing </a:t>
            </a:r>
            <a:r>
              <a:rPr lang="en-US" dirty="0" smtClean="0"/>
              <a:t>Materials</a:t>
            </a:r>
          </a:p>
          <a:p>
            <a:r>
              <a:rPr lang="en-US" dirty="0" smtClean="0"/>
              <a:t>Best 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02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Ultimaker</a:t>
            </a:r>
            <a:r>
              <a:rPr lang="en-US" dirty="0" smtClean="0"/>
              <a:t> 2+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Universally good reviews</a:t>
            </a:r>
          </a:p>
          <a:p>
            <a:pPr lvl="1"/>
            <a:r>
              <a:rPr lang="en-US" dirty="0" smtClean="0"/>
              <a:t>Performance vs cost ($</a:t>
            </a:r>
            <a:r>
              <a:rPr lang="en-US" dirty="0" smtClean="0">
                <a:solidFill>
                  <a:srgbClr val="FF0000"/>
                </a:solidFill>
              </a:rPr>
              <a:t>2,000</a:t>
            </a:r>
            <a:r>
              <a:rPr lang="en-US" dirty="0" smtClean="0"/>
              <a:t>)</a:t>
            </a:r>
          </a:p>
          <a:p>
            <a:r>
              <a:rPr lang="en-US" dirty="0" smtClean="0"/>
              <a:t>Ships assembled</a:t>
            </a:r>
          </a:p>
          <a:p>
            <a:pPr lvl="1"/>
            <a:r>
              <a:rPr lang="en-US" dirty="0" smtClean="0"/>
              <a:t>Prints right out of the box</a:t>
            </a:r>
          </a:p>
          <a:p>
            <a:r>
              <a:rPr lang="en-US" dirty="0" smtClean="0"/>
              <a:t>Stand alone</a:t>
            </a:r>
          </a:p>
          <a:p>
            <a:r>
              <a:rPr lang="en-US" dirty="0" smtClean="0"/>
              <a:t>Reliability/Ease of use</a:t>
            </a:r>
          </a:p>
          <a:p>
            <a:r>
              <a:rPr lang="en-US" dirty="0" smtClean="0"/>
              <a:t>Support</a:t>
            </a:r>
          </a:p>
          <a:p>
            <a:r>
              <a:rPr lang="en-US" dirty="0" smtClean="0"/>
              <a:t>Non-proprietary materials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2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Steps to Printing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3D Model</a:t>
            </a:r>
          </a:p>
          <a:p>
            <a:pPr lvl="1"/>
            <a:r>
              <a:rPr lang="en-US" dirty="0" smtClean="0"/>
              <a:t>SolidWorks, </a:t>
            </a:r>
            <a:r>
              <a:rPr lang="en-US" dirty="0" err="1" smtClean="0"/>
              <a:t>SketchUp</a:t>
            </a:r>
            <a:r>
              <a:rPr lang="en-US" dirty="0" smtClean="0"/>
              <a:t>, Maya, Fusion 360</a:t>
            </a:r>
          </a:p>
          <a:p>
            <a:pPr lvl="1"/>
            <a:r>
              <a:rPr lang="en-US" dirty="0" err="1" smtClean="0"/>
              <a:t>Thingiverse</a:t>
            </a:r>
            <a:endParaRPr lang="en-US" dirty="0" smtClean="0"/>
          </a:p>
          <a:p>
            <a:r>
              <a:rPr lang="en-US" dirty="0" smtClean="0"/>
              <a:t>Generate G-Code</a:t>
            </a:r>
          </a:p>
          <a:p>
            <a:pPr lvl="1"/>
            <a:r>
              <a:rPr lang="en-US" dirty="0" smtClean="0"/>
              <a:t>Line by line instructions for printer</a:t>
            </a:r>
          </a:p>
          <a:p>
            <a:pPr lvl="1"/>
            <a:r>
              <a:rPr lang="en-US" dirty="0" smtClean="0"/>
              <a:t>“Slicer” program</a:t>
            </a:r>
          </a:p>
          <a:p>
            <a:pPr lvl="1"/>
            <a:r>
              <a:rPr lang="en-US" dirty="0" smtClean="0"/>
              <a:t>Sometimes proprietary</a:t>
            </a:r>
          </a:p>
          <a:p>
            <a:pPr lvl="1"/>
            <a:r>
              <a:rPr lang="en-US" dirty="0" err="1" smtClean="0"/>
              <a:t>Cura</a:t>
            </a:r>
            <a:r>
              <a:rPr lang="en-US" dirty="0" smtClean="0"/>
              <a:t> for </a:t>
            </a:r>
            <a:r>
              <a:rPr lang="en-US" dirty="0" err="1" smtClean="0"/>
              <a:t>Ultimakers</a:t>
            </a:r>
            <a:r>
              <a:rPr lang="en-US" dirty="0" smtClean="0"/>
              <a:t> (.</a:t>
            </a:r>
            <a:r>
              <a:rPr lang="en-US" dirty="0" err="1" smtClean="0"/>
              <a:t>stl</a:t>
            </a:r>
            <a:r>
              <a:rPr lang="en-US" dirty="0" smtClean="0"/>
              <a:t> files)</a:t>
            </a:r>
          </a:p>
          <a:p>
            <a:pPr lvl="1"/>
            <a:r>
              <a:rPr lang="en-US" dirty="0" smtClean="0"/>
              <a:t>Set print settings: layer height, infill, brim/skirt/raft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Send files to the printer</a:t>
            </a:r>
          </a:p>
          <a:p>
            <a:pPr lvl="1"/>
            <a:r>
              <a:rPr lang="en-US" dirty="0"/>
              <a:t>Tethered, SD card, USB</a:t>
            </a:r>
          </a:p>
          <a:p>
            <a:r>
              <a:rPr lang="en-US" dirty="0"/>
              <a:t>Watch, adjust, wait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Topics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</a:p>
          <a:p>
            <a:r>
              <a:rPr lang="en-US" dirty="0" smtClean="0"/>
              <a:t>Basic Overview</a:t>
            </a:r>
          </a:p>
          <a:p>
            <a:r>
              <a:rPr lang="en-US" dirty="0" smtClean="0"/>
              <a:t>Types of printers</a:t>
            </a:r>
          </a:p>
          <a:p>
            <a:r>
              <a:rPr lang="en-US" dirty="0" err="1" smtClean="0"/>
              <a:t>Ultimaker</a:t>
            </a:r>
            <a:r>
              <a:rPr lang="en-US" dirty="0" smtClean="0"/>
              <a:t> 2</a:t>
            </a:r>
          </a:p>
          <a:p>
            <a:r>
              <a:rPr lang="en-US" dirty="0" smtClean="0"/>
              <a:t>Printing on the </a:t>
            </a:r>
            <a:r>
              <a:rPr lang="en-US" dirty="0" err="1" smtClean="0"/>
              <a:t>Ultimaker</a:t>
            </a:r>
            <a:r>
              <a:rPr lang="en-US" dirty="0" smtClean="0"/>
              <a:t> 2</a:t>
            </a:r>
          </a:p>
          <a:p>
            <a:r>
              <a:rPr lang="en-US" dirty="0" smtClean="0"/>
              <a:t>Best practices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13084"/>
            <a:ext cx="5181600" cy="377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30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Print Settings in </a:t>
            </a:r>
            <a:r>
              <a:rPr lang="en-US" dirty="0" err="1" smtClean="0"/>
              <a:t>Cura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Running theme: </a:t>
            </a:r>
          </a:p>
          <a:p>
            <a:pPr lvl="1"/>
            <a:r>
              <a:rPr lang="en-US" dirty="0" smtClean="0"/>
              <a:t>time and material vs quality of print!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ailor to your specific need!</a:t>
            </a:r>
          </a:p>
          <a:p>
            <a:r>
              <a:rPr lang="en-US" dirty="0" smtClean="0"/>
              <a:t>Layer height: </a:t>
            </a:r>
          </a:p>
          <a:p>
            <a:pPr lvl="1"/>
            <a:r>
              <a:rPr lang="en-US" dirty="0" smtClean="0"/>
              <a:t>smaller = better resolution, more time to print</a:t>
            </a:r>
          </a:p>
          <a:p>
            <a:pPr lvl="1"/>
            <a:r>
              <a:rPr lang="en-US" dirty="0" smtClean="0"/>
              <a:t>.1mm = “normal” resolution, .06mm = “high” resolution</a:t>
            </a:r>
          </a:p>
          <a:p>
            <a:r>
              <a:rPr lang="en-US" dirty="0" smtClean="0"/>
              <a:t>% Infill:</a:t>
            </a:r>
          </a:p>
          <a:p>
            <a:pPr lvl="1"/>
            <a:r>
              <a:rPr lang="en-US" dirty="0" smtClean="0"/>
              <a:t>Higher = stronger print, more material used, more time to print</a:t>
            </a:r>
          </a:p>
          <a:p>
            <a:r>
              <a:rPr lang="en-US" dirty="0" smtClean="0"/>
              <a:t>Model Orientation</a:t>
            </a:r>
          </a:p>
          <a:p>
            <a:r>
              <a:rPr lang="en-US" dirty="0" smtClean="0"/>
              <a:t>Position on bed</a:t>
            </a:r>
          </a:p>
          <a:p>
            <a:r>
              <a:rPr lang="en-US" dirty="0" smtClean="0"/>
              <a:t>Model scale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2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“Slicing software”</a:t>
            </a:r>
          </a:p>
          <a:p>
            <a:r>
              <a:rPr lang="en-US" dirty="0" smtClean="0"/>
              <a:t>Translates 3d models to G-code</a:t>
            </a:r>
          </a:p>
          <a:p>
            <a:r>
              <a:rPr lang="en-US" dirty="0" smtClean="0"/>
              <a:t>Takes .</a:t>
            </a:r>
            <a:r>
              <a:rPr lang="en-US" dirty="0" err="1" smtClean="0"/>
              <a:t>stl</a:t>
            </a:r>
            <a:r>
              <a:rPr lang="en-US" dirty="0" smtClean="0"/>
              <a:t> files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0" y="130416"/>
            <a:ext cx="10757807" cy="648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/>
          <p:cNvSpPr/>
          <p:nvPr/>
        </p:nvSpPr>
        <p:spPr>
          <a:xfrm>
            <a:off x="987879" y="261256"/>
            <a:ext cx="1485900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 rot="10800000">
            <a:off x="8300358" y="348341"/>
            <a:ext cx="1485900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5400000">
            <a:off x="9946528" y="1305498"/>
            <a:ext cx="742950" cy="435428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5400000">
            <a:off x="10593161" y="1305498"/>
            <a:ext cx="742950" cy="435428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43049" y="844033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Open .</a:t>
            </a:r>
            <a:r>
              <a:rPr lang="en-US" dirty="0" err="1" smtClean="0"/>
              <a:t>stl</a:t>
            </a:r>
            <a:r>
              <a:rPr lang="en-US" dirty="0" smtClean="0"/>
              <a:t> files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28733" y="459545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 Printer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90363" y="4939783"/>
            <a:ext cx="1948544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“Save to SD Card”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43826" y="3720226"/>
            <a:ext cx="1647823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Scale, </a:t>
            </a:r>
          </a:p>
          <a:p>
            <a:r>
              <a:rPr lang="en-US" dirty="0" smtClean="0"/>
              <a:t>Time to print, Materials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66514" y="1988980"/>
            <a:ext cx="201152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Simple/Advanced </a:t>
            </a:r>
          </a:p>
          <a:p>
            <a:pPr algn="ctr"/>
            <a:r>
              <a:rPr lang="en-US" dirty="0" smtClean="0"/>
              <a:t>settings</a:t>
            </a:r>
            <a:endParaRPr lang="en-US" dirty="0"/>
          </a:p>
        </p:txBody>
      </p:sp>
      <p:sp>
        <p:nvSpPr>
          <p:cNvPr id="13" name="Left Arrow 12"/>
          <p:cNvSpPr/>
          <p:nvPr/>
        </p:nvSpPr>
        <p:spPr>
          <a:xfrm rot="16200000">
            <a:off x="10544563" y="5510701"/>
            <a:ext cx="840145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6200000">
            <a:off x="7824788" y="5090629"/>
            <a:ext cx="1485900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45546" y="1805501"/>
            <a:ext cx="242868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General Tip: </a:t>
            </a:r>
          </a:p>
          <a:p>
            <a:r>
              <a:rPr lang="en-US" dirty="0" smtClean="0"/>
              <a:t>Mouse over for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90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3" grpId="0"/>
      <p:bldP spid="8" grpId="0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0"/>
            <a:ext cx="11483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/>
          <p:cNvSpPr/>
          <p:nvPr/>
        </p:nvSpPr>
        <p:spPr>
          <a:xfrm>
            <a:off x="806366" y="407444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30826" y="533021"/>
            <a:ext cx="735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Scale</a:t>
            </a:r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 rot="16200000">
            <a:off x="8264004" y="5576800"/>
            <a:ext cx="91090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83078" y="4688643"/>
            <a:ext cx="1272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Notice Changes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 rot="5400000">
            <a:off x="3450772" y="4378400"/>
            <a:ext cx="1485900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00971" y="5493419"/>
            <a:ext cx="2185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“Print head shadow” </a:t>
            </a:r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 rot="16200000">
            <a:off x="4327168" y="934041"/>
            <a:ext cx="1053193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64008" y="902353"/>
            <a:ext cx="203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Movement Arrows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49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/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9" y="0"/>
            <a:ext cx="114878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/>
          <p:cNvSpPr/>
          <p:nvPr/>
        </p:nvSpPr>
        <p:spPr>
          <a:xfrm>
            <a:off x="2030331" y="709126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54791" y="834703"/>
            <a:ext cx="99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Rotate</a:t>
            </a:r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 rot="19346534">
            <a:off x="5518217" y="1710611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80008" y="1356435"/>
            <a:ext cx="257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Snap rings for X, Y, Z axes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 rot="5400000">
            <a:off x="3634031" y="4739952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67821" y="5550941"/>
            <a:ext cx="2194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Printerhead</a:t>
            </a:r>
            <a:r>
              <a:rPr lang="en-US" dirty="0" smtClean="0"/>
              <a:t> shadow affect placement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7951" y="2676626"/>
            <a:ext cx="2194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Rotated models snap to print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20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9" y="0"/>
            <a:ext cx="114878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/>
          <p:cNvSpPr/>
          <p:nvPr/>
        </p:nvSpPr>
        <p:spPr>
          <a:xfrm rot="20250451">
            <a:off x="770698" y="799713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5158" y="740624"/>
            <a:ext cx="99205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Mirror</a:t>
            </a:r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 rot="1872808">
            <a:off x="729952" y="1474236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18610" y="1644519"/>
            <a:ext cx="1108836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Individual model settings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 rot="5400000">
            <a:off x="-422" y="2414364"/>
            <a:ext cx="1175527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9185" y="3312371"/>
            <a:ext cx="851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Views: Solid, </a:t>
            </a:r>
            <a:r>
              <a:rPr lang="en-US" dirty="0" err="1" smtClean="0"/>
              <a:t>Xray</a:t>
            </a:r>
            <a:r>
              <a:rPr lang="en-US" dirty="0" smtClean="0"/>
              <a:t>,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1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0"/>
            <a:ext cx="114919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eft Arrow 2"/>
          <p:cNvSpPr/>
          <p:nvPr/>
        </p:nvSpPr>
        <p:spPr>
          <a:xfrm rot="10800000">
            <a:off x="8421071" y="1101012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90682" y="793704"/>
            <a:ext cx="1698170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Layer Height</a:t>
            </a:r>
          </a:p>
          <a:p>
            <a:r>
              <a:rPr lang="en-US" dirty="0" smtClean="0"/>
              <a:t>.1mm low res</a:t>
            </a:r>
          </a:p>
          <a:p>
            <a:r>
              <a:rPr lang="en-US" dirty="0" smtClean="0"/>
              <a:t>.06mm high res</a:t>
            </a:r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 rot="10800000">
            <a:off x="8421071" y="1813049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68752" y="1800126"/>
            <a:ext cx="18201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Infill density</a:t>
            </a:r>
          </a:p>
          <a:p>
            <a:r>
              <a:rPr lang="en-US" dirty="0" smtClean="0"/>
              <a:t>(20% is par)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 rot="10800000">
            <a:off x="8421071" y="3209341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84703" y="3119474"/>
            <a:ext cx="1704149" cy="8002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Support </a:t>
            </a:r>
          </a:p>
          <a:p>
            <a:r>
              <a:rPr lang="en-US" sz="1400" dirty="0" smtClean="0"/>
              <a:t>(Everywhere vs Touching build plate)</a:t>
            </a:r>
            <a:endParaRPr lang="en-US" sz="1400" dirty="0"/>
          </a:p>
        </p:txBody>
      </p:sp>
      <p:sp>
        <p:nvSpPr>
          <p:cNvPr id="9" name="Left Arrow 8"/>
          <p:cNvSpPr/>
          <p:nvPr/>
        </p:nvSpPr>
        <p:spPr>
          <a:xfrm rot="10800000">
            <a:off x="8430837" y="3829827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80922" y="3955404"/>
            <a:ext cx="2407930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Platform Adhesion</a:t>
            </a:r>
          </a:p>
          <a:p>
            <a:r>
              <a:rPr lang="en-US" dirty="0" smtClean="0"/>
              <a:t>-Brim (set width)</a:t>
            </a:r>
          </a:p>
          <a:p>
            <a:r>
              <a:rPr lang="en-US" dirty="0" smtClean="0"/>
              <a:t>-Skirt</a:t>
            </a:r>
          </a:p>
          <a:p>
            <a:r>
              <a:rPr lang="en-US" dirty="0" smtClean="0"/>
              <a:t>-Raft (</a:t>
            </a:r>
            <a:r>
              <a:rPr lang="en-US" dirty="0" err="1" smtClean="0"/>
              <a:t>setings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 rot="5400000">
            <a:off x="10775496" y="4584441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225719" y="5400484"/>
            <a:ext cx="1726795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Print Sequence </a:t>
            </a:r>
          </a:p>
          <a:p>
            <a:r>
              <a:rPr lang="en-US" dirty="0" smtClean="0"/>
              <a:t>-One at a time vs all at once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37767" y="430025"/>
            <a:ext cx="336587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Things to change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8963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0"/>
            <a:ext cx="114919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7219" y="421511"/>
            <a:ext cx="385106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Things to not touch</a:t>
            </a:r>
            <a:endParaRPr lang="en-US" sz="3600" dirty="0"/>
          </a:p>
        </p:txBody>
      </p:sp>
      <p:sp>
        <p:nvSpPr>
          <p:cNvPr id="4" name="Left Arrow 3"/>
          <p:cNvSpPr/>
          <p:nvPr/>
        </p:nvSpPr>
        <p:spPr>
          <a:xfrm rot="10800000">
            <a:off x="8507101" y="1952044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32097" y="2077621"/>
            <a:ext cx="254278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Always enable retraction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10800000">
            <a:off x="8524210" y="2446953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67535" y="2572530"/>
            <a:ext cx="232445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Speed (Default is fine)</a:t>
            </a:r>
            <a:endParaRPr lang="en-US" dirty="0"/>
          </a:p>
        </p:txBody>
      </p:sp>
      <p:sp>
        <p:nvSpPr>
          <p:cNvPr id="10" name="Left Arrow 9"/>
          <p:cNvSpPr/>
          <p:nvPr/>
        </p:nvSpPr>
        <p:spPr>
          <a:xfrm rot="8948321">
            <a:off x="8742539" y="3118755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67535" y="3547072"/>
            <a:ext cx="254278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Enable cooling fans (can change during print)</a:t>
            </a:r>
            <a:endParaRPr lang="en-US" dirty="0"/>
          </a:p>
        </p:txBody>
      </p:sp>
      <p:sp>
        <p:nvSpPr>
          <p:cNvPr id="12" name="Left Arrow 11"/>
          <p:cNvSpPr/>
          <p:nvPr/>
        </p:nvSpPr>
        <p:spPr>
          <a:xfrm rot="10800000">
            <a:off x="8524210" y="4470527"/>
            <a:ext cx="862011" cy="620486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951305" y="4596104"/>
            <a:ext cx="154068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Skirt vs Raft vs Brim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0067" y="1630442"/>
            <a:ext cx="5181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Skirt</a:t>
            </a:r>
          </a:p>
          <a:p>
            <a:pPr lvl="1"/>
            <a:r>
              <a:rPr lang="en-US" dirty="0" smtClean="0"/>
              <a:t>Outline, does not touch part</a:t>
            </a:r>
          </a:p>
          <a:p>
            <a:pPr lvl="1"/>
            <a:r>
              <a:rPr lang="en-US" dirty="0" smtClean="0"/>
              <a:t>“Primes” extruder before print</a:t>
            </a:r>
          </a:p>
          <a:p>
            <a:pPr lvl="1"/>
            <a:r>
              <a:rPr lang="en-US" dirty="0" smtClean="0"/>
              <a:t>Minimal adhesion, shorter print time, less material</a:t>
            </a:r>
          </a:p>
          <a:p>
            <a:pPr lvl="1"/>
            <a:endParaRPr lang="en-US" dirty="0"/>
          </a:p>
          <a:p>
            <a:r>
              <a:rPr lang="en-US" dirty="0" smtClean="0"/>
              <a:t>Brim</a:t>
            </a:r>
          </a:p>
          <a:p>
            <a:pPr lvl="1"/>
            <a:r>
              <a:rPr lang="en-US" dirty="0" smtClean="0"/>
              <a:t>Concentric outlines of part</a:t>
            </a:r>
          </a:p>
          <a:p>
            <a:pPr lvl="1"/>
            <a:r>
              <a:rPr lang="en-US" dirty="0" smtClean="0"/>
              <a:t>Touches part</a:t>
            </a:r>
          </a:p>
          <a:p>
            <a:pPr lvl="1"/>
            <a:r>
              <a:rPr lang="en-US" dirty="0" smtClean="0"/>
              <a:t>Middle ground</a:t>
            </a:r>
          </a:p>
          <a:p>
            <a:pPr lvl="1"/>
            <a:r>
              <a:rPr lang="en-US" dirty="0" smtClean="0"/>
              <a:t>Good adhesion (ABS)</a:t>
            </a:r>
          </a:p>
          <a:p>
            <a:pPr lvl="1"/>
            <a:endParaRPr lang="en-US" dirty="0"/>
          </a:p>
          <a:p>
            <a:r>
              <a:rPr lang="en-US" dirty="0" smtClean="0"/>
              <a:t>Raft</a:t>
            </a:r>
          </a:p>
          <a:p>
            <a:pPr lvl="1"/>
            <a:r>
              <a:rPr lang="en-US" dirty="0" smtClean="0"/>
              <a:t>Platform/latticework</a:t>
            </a:r>
          </a:p>
          <a:p>
            <a:pPr lvl="1"/>
            <a:r>
              <a:rPr lang="en-US" dirty="0" smtClean="0"/>
              <a:t>Stabilize models with narrow footprints</a:t>
            </a:r>
          </a:p>
          <a:p>
            <a:pPr lvl="1"/>
            <a:r>
              <a:rPr lang="en-US" dirty="0" smtClean="0"/>
              <a:t>Maximum time, material, adhesion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  <p:pic>
        <p:nvPicPr>
          <p:cNvPr id="4098" name="Picture 2" descr="Image result for 3d print bri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1037" y="1825625"/>
            <a:ext cx="5063923" cy="37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549" y="1342663"/>
            <a:ext cx="4926897" cy="4926897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>
            <a:off x="222566" y="1737069"/>
            <a:ext cx="1030147" cy="3391382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8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Changing Print Settings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06073" cy="4351338"/>
          </a:xfrm>
        </p:spPr>
        <p:txBody>
          <a:bodyPr/>
          <a:lstStyle/>
          <a:p>
            <a:r>
              <a:rPr lang="en-US" dirty="0" smtClean="0"/>
              <a:t>During print: “Print Settings”</a:t>
            </a:r>
          </a:p>
          <a:p>
            <a:endParaRPr lang="en-US" dirty="0" smtClean="0"/>
          </a:p>
          <a:p>
            <a:r>
              <a:rPr lang="en-US" dirty="0" smtClean="0"/>
              <a:t>Extruder temperature</a:t>
            </a:r>
          </a:p>
          <a:p>
            <a:pPr lvl="1"/>
            <a:r>
              <a:rPr lang="en-US" dirty="0"/>
              <a:t>( </a:t>
            </a:r>
            <a:r>
              <a:rPr lang="en-US" dirty="0" smtClean="0"/>
              <a:t>210 </a:t>
            </a:r>
            <a:r>
              <a:rPr lang="en-US" dirty="0" err="1" smtClean="0"/>
              <a:t>deg</a:t>
            </a:r>
            <a:r>
              <a:rPr lang="en-US" dirty="0" smtClean="0"/>
              <a:t> PLA</a:t>
            </a:r>
            <a:r>
              <a:rPr lang="en-US" dirty="0"/>
              <a:t>, </a:t>
            </a:r>
            <a:r>
              <a:rPr lang="en-US" dirty="0" smtClean="0"/>
              <a:t>250 </a:t>
            </a:r>
            <a:r>
              <a:rPr lang="en-US" dirty="0"/>
              <a:t>ABS) </a:t>
            </a:r>
            <a:endParaRPr lang="en-US" dirty="0" smtClean="0"/>
          </a:p>
          <a:p>
            <a:r>
              <a:rPr lang="en-US" dirty="0" smtClean="0"/>
              <a:t>Bed temperature </a:t>
            </a:r>
          </a:p>
          <a:p>
            <a:pPr lvl="1"/>
            <a:r>
              <a:rPr lang="en-US" dirty="0" smtClean="0"/>
              <a:t>( 60 </a:t>
            </a:r>
            <a:r>
              <a:rPr lang="en-US" dirty="0" err="1" smtClean="0"/>
              <a:t>deg</a:t>
            </a:r>
            <a:r>
              <a:rPr lang="en-US" dirty="0" smtClean="0"/>
              <a:t> PLA, 100 </a:t>
            </a:r>
            <a:r>
              <a:rPr lang="en-US" dirty="0" err="1" smtClean="0"/>
              <a:t>deg</a:t>
            </a:r>
            <a:r>
              <a:rPr lang="en-US" dirty="0" smtClean="0"/>
              <a:t> ABS) </a:t>
            </a:r>
            <a:endParaRPr lang="en-US" dirty="0"/>
          </a:p>
          <a:p>
            <a:r>
              <a:rPr lang="en-US" dirty="0" smtClean="0"/>
              <a:t>Fan speed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91805" y="1825625"/>
            <a:ext cx="47060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Tips:</a:t>
            </a:r>
          </a:p>
          <a:p>
            <a:endParaRPr lang="en-US" dirty="0"/>
          </a:p>
          <a:p>
            <a:r>
              <a:rPr lang="en-US" dirty="0" smtClean="0"/>
              <a:t>Personal print log</a:t>
            </a:r>
          </a:p>
          <a:p>
            <a:r>
              <a:rPr lang="en-US" dirty="0" smtClean="0"/>
              <a:t>Observe previous prints</a:t>
            </a:r>
          </a:p>
          <a:p>
            <a:pPr lvl="1"/>
            <a:r>
              <a:rPr lang="en-US" dirty="0" smtClean="0"/>
              <a:t>If the print before yours sucked, yours will too!</a:t>
            </a:r>
          </a:p>
          <a:p>
            <a:pPr lvl="1"/>
            <a:r>
              <a:rPr lang="en-US" dirty="0" smtClean="0"/>
              <a:t>Adjust based off of theirs</a:t>
            </a:r>
          </a:p>
          <a:p>
            <a:pPr lvl="1"/>
            <a:endParaRPr lang="en-US" dirty="0"/>
          </a:p>
          <a:p>
            <a:r>
              <a:rPr lang="en-US" dirty="0" smtClean="0"/>
              <a:t>Default: don’t touch it unless it needs fixing!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4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“Additive manufacturing”</a:t>
            </a:r>
          </a:p>
          <a:p>
            <a:r>
              <a:rPr lang="en-US" dirty="0" smtClean="0"/>
              <a:t>“Rapid prototyping”</a:t>
            </a:r>
          </a:p>
          <a:p>
            <a:r>
              <a:rPr lang="en-US" dirty="0" smtClean="0"/>
              <a:t>First developed in the mid 80s</a:t>
            </a:r>
          </a:p>
          <a:p>
            <a:r>
              <a:rPr lang="en-US" dirty="0" smtClean="0"/>
              <a:t>2007- first commercial system under $10,000, “RepRap” movement and open source</a:t>
            </a:r>
          </a:p>
          <a:p>
            <a:r>
              <a:rPr lang="en-US" dirty="0" smtClean="0"/>
              <a:t>2009- first commercially available kits</a:t>
            </a:r>
          </a:p>
          <a:p>
            <a:endParaRPr lang="en-US" dirty="0"/>
          </a:p>
        </p:txBody>
      </p:sp>
      <p:pic>
        <p:nvPicPr>
          <p:cNvPr id="1026" name="Picture 2" descr="http://www.progressiveinc.ca/images/rapma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62" y="1514842"/>
            <a:ext cx="3276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2138" y="5535829"/>
            <a:ext cx="450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BfB</a:t>
            </a:r>
            <a:r>
              <a:rPr lang="en-US" dirty="0" smtClean="0"/>
              <a:t> </a:t>
            </a:r>
            <a:r>
              <a:rPr lang="en-US" dirty="0" err="1" smtClean="0"/>
              <a:t>RapMan</a:t>
            </a:r>
            <a:r>
              <a:rPr lang="en-US" dirty="0" smtClean="0"/>
              <a:t>     and    </a:t>
            </a:r>
            <a:r>
              <a:rPr lang="en-US" dirty="0" err="1" smtClean="0"/>
              <a:t>MakerBot</a:t>
            </a:r>
            <a:r>
              <a:rPr lang="en-US" dirty="0" smtClean="0"/>
              <a:t> “Replicator”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084" y="1746358"/>
            <a:ext cx="3560916" cy="32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7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Adhesion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9369" y="1570981"/>
            <a:ext cx="10515600" cy="46098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Hedging bets to make our prints stick</a:t>
            </a:r>
          </a:p>
          <a:p>
            <a:endParaRPr lang="en-US" dirty="0"/>
          </a:p>
          <a:p>
            <a:r>
              <a:rPr lang="en-US" dirty="0" smtClean="0"/>
              <a:t>Lots of tools in the toolbox:</a:t>
            </a:r>
          </a:p>
          <a:p>
            <a:pPr lvl="1"/>
            <a:r>
              <a:rPr lang="en-US" dirty="0" smtClean="0"/>
              <a:t>Glue stick</a:t>
            </a:r>
          </a:p>
          <a:p>
            <a:pPr lvl="1"/>
            <a:r>
              <a:rPr lang="en-US" dirty="0" smtClean="0"/>
              <a:t>Painter’s tape</a:t>
            </a:r>
          </a:p>
          <a:p>
            <a:pPr lvl="1"/>
            <a:r>
              <a:rPr lang="en-US" dirty="0" smtClean="0"/>
              <a:t>Awesomely wide masking tape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White glue (tacky)</a:t>
            </a:r>
          </a:p>
          <a:p>
            <a:pPr lvl="1"/>
            <a:r>
              <a:rPr lang="en-US" dirty="0" smtClean="0"/>
              <a:t>PEI sheets</a:t>
            </a:r>
          </a:p>
          <a:p>
            <a:pPr lvl="1"/>
            <a:endParaRPr lang="en-US" dirty="0"/>
          </a:p>
          <a:p>
            <a:pPr lvl="1"/>
            <a:r>
              <a:rPr lang="en-US" dirty="0" err="1" smtClean="0"/>
              <a:t>Jell-o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919222" y="2511708"/>
            <a:ext cx="1030147" cy="3391382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8" r="34568"/>
          <a:stretch/>
        </p:blipFill>
        <p:spPr>
          <a:xfrm rot="5400000">
            <a:off x="7374466" y="1635649"/>
            <a:ext cx="37084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5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Best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“Test shot” before long prints</a:t>
            </a:r>
          </a:p>
          <a:p>
            <a:pPr lvl="1"/>
            <a:r>
              <a:rPr lang="en-US" dirty="0" err="1" smtClean="0"/>
              <a:t>Catan</a:t>
            </a:r>
            <a:r>
              <a:rPr lang="en-US" dirty="0" smtClean="0"/>
              <a:t> house, earring</a:t>
            </a:r>
          </a:p>
          <a:p>
            <a:r>
              <a:rPr lang="en-US" dirty="0" smtClean="0"/>
              <a:t>“Can I?” vs “Should I?”</a:t>
            </a:r>
          </a:p>
          <a:p>
            <a:pPr lvl="1"/>
            <a:r>
              <a:rPr lang="en-US" dirty="0" smtClean="0"/>
              <a:t>Reinventing wheels that are commercially available</a:t>
            </a:r>
          </a:p>
          <a:p>
            <a:pPr lvl="1"/>
            <a:r>
              <a:rPr lang="en-US" dirty="0" smtClean="0"/>
              <a:t>Right tool for the right job</a:t>
            </a:r>
          </a:p>
          <a:p>
            <a:pPr lvl="2"/>
            <a:r>
              <a:rPr lang="en-US" dirty="0" smtClean="0"/>
              <a:t>Laser cutter</a:t>
            </a:r>
          </a:p>
          <a:p>
            <a:pPr lvl="2"/>
            <a:r>
              <a:rPr lang="en-US" dirty="0" smtClean="0"/>
              <a:t>CNC</a:t>
            </a:r>
          </a:p>
          <a:p>
            <a:pPr lvl="2"/>
            <a:r>
              <a:rPr lang="en-US" dirty="0" smtClean="0"/>
              <a:t>Hardware </a:t>
            </a:r>
            <a:r>
              <a:rPr lang="en-US" dirty="0" err="1" smtClean="0"/>
              <a:t>stuf</a:t>
            </a:r>
            <a:endParaRPr lang="en-US" dirty="0" smtClean="0"/>
          </a:p>
          <a:p>
            <a:pPr lvl="1"/>
            <a:r>
              <a:rPr lang="en-US" dirty="0" smtClean="0"/>
              <a:t>Boxes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7" b="29383"/>
          <a:stretch/>
        </p:blipFill>
        <p:spPr>
          <a:xfrm>
            <a:off x="7028920" y="2629693"/>
            <a:ext cx="3857625" cy="2743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t="11111" r="-439" b="30618"/>
          <a:stretch/>
        </p:blipFill>
        <p:spPr>
          <a:xfrm>
            <a:off x="6876520" y="2180695"/>
            <a:ext cx="3857625" cy="399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Best Practices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066" y="1690688"/>
            <a:ext cx="5181600" cy="4351338"/>
          </a:xfrm>
        </p:spPr>
        <p:txBody>
          <a:bodyPr/>
          <a:lstStyle/>
          <a:p>
            <a:r>
              <a:rPr lang="en-US" dirty="0" smtClean="0"/>
              <a:t>Print models one at a time!</a:t>
            </a:r>
          </a:p>
          <a:p>
            <a:pPr lvl="1"/>
            <a:r>
              <a:rPr lang="en-US" dirty="0" smtClean="0"/>
              <a:t>In </a:t>
            </a:r>
            <a:r>
              <a:rPr lang="en-US" dirty="0" err="1" smtClean="0"/>
              <a:t>Cura</a:t>
            </a:r>
            <a:endParaRPr lang="en-US" dirty="0" smtClean="0"/>
          </a:p>
          <a:p>
            <a:pPr lvl="1"/>
            <a:r>
              <a:rPr lang="en-US" dirty="0" smtClean="0"/>
              <a:t>Faster prints</a:t>
            </a:r>
          </a:p>
          <a:p>
            <a:pPr lvl="1"/>
            <a:r>
              <a:rPr lang="en-US" dirty="0" smtClean="0"/>
              <a:t>Failures in prints means losing part, not all</a:t>
            </a:r>
          </a:p>
          <a:p>
            <a:r>
              <a:rPr lang="en-US" dirty="0" smtClean="0"/>
              <a:t>Model positioning in </a:t>
            </a:r>
            <a:r>
              <a:rPr lang="en-US" dirty="0" err="1" smtClean="0"/>
              <a:t>Cura</a:t>
            </a:r>
            <a:endParaRPr lang="en-US" dirty="0" smtClean="0"/>
          </a:p>
          <a:p>
            <a:pPr lvl="1"/>
            <a:r>
              <a:rPr lang="en-US" dirty="0" smtClean="0"/>
              <a:t>Widest part down</a:t>
            </a:r>
          </a:p>
          <a:p>
            <a:r>
              <a:rPr lang="en-US" dirty="0" smtClean="0"/>
              <a:t>Check your spool!</a:t>
            </a:r>
          </a:p>
          <a:p>
            <a:pPr lvl="1"/>
            <a:r>
              <a:rPr lang="en-US" dirty="0" smtClean="0"/>
              <a:t>Never wrap filament over itself</a:t>
            </a:r>
          </a:p>
          <a:p>
            <a:pPr lvl="1"/>
            <a:r>
              <a:rPr lang="en-US" dirty="0" smtClean="0"/>
              <a:t>Check remaining amount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5" b="27242"/>
          <a:stretch/>
        </p:blipFill>
        <p:spPr>
          <a:xfrm>
            <a:off x="6313485" y="1971411"/>
            <a:ext cx="3857625" cy="3488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9" b="24854"/>
          <a:stretch/>
        </p:blipFill>
        <p:spPr>
          <a:xfrm>
            <a:off x="6337299" y="1971411"/>
            <a:ext cx="3857625" cy="3522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19285" r="16705" b="21755"/>
          <a:stretch/>
        </p:blipFill>
        <p:spPr>
          <a:xfrm>
            <a:off x="6177843" y="1532997"/>
            <a:ext cx="4859867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2" r="8430" b="8816"/>
          <a:stretch/>
        </p:blipFill>
        <p:spPr>
          <a:xfrm>
            <a:off x="5480756" y="3818997"/>
            <a:ext cx="6254043" cy="2895600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0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Best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Break up complex models</a:t>
            </a:r>
          </a:p>
          <a:p>
            <a:pPr lvl="1"/>
            <a:r>
              <a:rPr lang="en-US" dirty="0" smtClean="0"/>
              <a:t>Higher success rate</a:t>
            </a:r>
          </a:p>
          <a:p>
            <a:pPr lvl="1"/>
            <a:r>
              <a:rPr lang="en-US" dirty="0" err="1" smtClean="0"/>
              <a:t>netFabb</a:t>
            </a:r>
            <a:r>
              <a:rPr lang="en-US" dirty="0" smtClean="0"/>
              <a:t>- free software</a:t>
            </a:r>
          </a:p>
          <a:p>
            <a:r>
              <a:rPr lang="en-US" dirty="0" smtClean="0"/>
              <a:t>Finishing your prints</a:t>
            </a:r>
          </a:p>
          <a:p>
            <a:pPr lvl="1"/>
            <a:r>
              <a:rPr lang="en-US" dirty="0" smtClean="0"/>
              <a:t>Paint/sanding goes a long way</a:t>
            </a:r>
          </a:p>
          <a:p>
            <a:pPr lvl="1"/>
            <a:r>
              <a:rPr lang="en-US" dirty="0" smtClean="0"/>
              <a:t>Primer filler</a:t>
            </a:r>
          </a:p>
          <a:p>
            <a:pPr lvl="1"/>
            <a:r>
              <a:rPr lang="en-US" dirty="0" smtClean="0"/>
              <a:t>Supplement with hardware/other materials</a:t>
            </a:r>
          </a:p>
          <a:p>
            <a:pPr lvl="1"/>
            <a:endParaRPr lang="en-US" dirty="0"/>
          </a:p>
          <a:p>
            <a:r>
              <a:rPr lang="en-US" dirty="0" smtClean="0"/>
              <a:t>Clean up the printer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73986"/>
            <a:ext cx="5181600" cy="42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5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Changing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 printer: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5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Calibrating the </a:t>
            </a:r>
            <a:r>
              <a:rPr lang="en-US" dirty="0" err="1" smtClean="0"/>
              <a:t>Ultimaker</a:t>
            </a:r>
            <a:r>
              <a:rPr lang="en-US" dirty="0" smtClean="0"/>
              <a:t> 2+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8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Further Reading/Watching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Like to </a:t>
            </a:r>
            <a:r>
              <a:rPr lang="en-US" dirty="0"/>
              <a:t>Make </a:t>
            </a:r>
            <a:r>
              <a:rPr lang="en-US" dirty="0" smtClean="0"/>
              <a:t>Stuff: Hobby level tutorials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://www.iliketomakestuff.com/category/3dprinting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Punished Props: In depth tutorials, blueprints, and </a:t>
            </a:r>
            <a:r>
              <a:rPr lang="en-US" dirty="0" err="1" smtClean="0"/>
              <a:t>finshing</a:t>
            </a:r>
            <a:r>
              <a:rPr lang="en-US" dirty="0" smtClean="0"/>
              <a:t> how </a:t>
            </a:r>
            <a:r>
              <a:rPr lang="en-US" dirty="0" err="1" smtClean="0"/>
              <a:t>tos</a:t>
            </a:r>
            <a:r>
              <a:rPr lang="en-US" dirty="0" smtClean="0"/>
              <a:t>: </a:t>
            </a:r>
            <a:r>
              <a:rPr lang="en-US" dirty="0">
                <a:hlinkClick r:id="rId3"/>
              </a:rPr>
              <a:t>http://punishedprops.com/3d-printing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Splitting .</a:t>
            </a:r>
            <a:r>
              <a:rPr lang="en-US" dirty="0" err="1" smtClean="0"/>
              <a:t>stl</a:t>
            </a:r>
            <a:r>
              <a:rPr lang="en-US" dirty="0"/>
              <a:t> files: </a:t>
            </a:r>
            <a:r>
              <a:rPr lang="en-US" dirty="0">
                <a:hlinkClick r:id="rId4"/>
              </a:rPr>
              <a:t>http://www.3dprintmd.com/print/split-an-stl-from-the-thingiverse-into-multiple-objects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/>
              <a:t>Video tutorial: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www.youtube.com/watch?v=6rostD8O5sg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645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https://3dprintingindustry.com/3d-printing-basics-free-beginners-guide/history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http://makezine.com/2016/09/15/myanmars-farmers-are-3d-printing-their-own-tools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/>
              <a:t>http://makezine.com/2013/10/18/3d-printing-umbilical-cord-clamps-in-haiti/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http://www.technologist.eu/the-rise-of-open-source-prosthetics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www.nasa.gov/mission_pages/station/research/news/3Dratchet_wrench</a:t>
            </a:r>
            <a:endParaRPr lang="en-US" dirty="0" smtClean="0"/>
          </a:p>
          <a:p>
            <a:r>
              <a:rPr lang="en-US" dirty="0"/>
              <a:t>http://www.protoparadigm.com/news-updates/the-difference-between-abs-and-pla-for-3d-printing/</a:t>
            </a:r>
          </a:p>
        </p:txBody>
      </p:sp>
    </p:spTree>
    <p:extLst>
      <p:ext uri="{BB962C8B-B14F-4D97-AF65-F5344CB8AC3E}">
        <p14:creationId xmlns:p14="http://schemas.microsoft.com/office/powerpoint/2010/main" val="240969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References: 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SLA Form 1+ : </a:t>
            </a:r>
            <a:r>
              <a:rPr lang="en-US" dirty="0">
                <a:hlinkClick r:id="rId2"/>
              </a:rPr>
              <a:t>http://www.iliketomakestuff.com/3d-printing-with-the-form-1-sla-printer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://www.facebook.com/MARCORSYSCOM/videos/vb.179229838801763/1482358698488864/?type=2&amp;theater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7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Pull up </a:t>
            </a:r>
            <a:r>
              <a:rPr lang="en-US" dirty="0" err="1" smtClean="0"/>
              <a:t>Thingiverse</a:t>
            </a:r>
            <a:endParaRPr lang="en-US" dirty="0" smtClean="0"/>
          </a:p>
          <a:p>
            <a:r>
              <a:rPr lang="en-US" dirty="0" smtClean="0"/>
              <a:t>Pull up </a:t>
            </a:r>
            <a:r>
              <a:rPr lang="en-US" dirty="0" err="1" smtClean="0"/>
              <a:t>Cura</a:t>
            </a:r>
            <a:endParaRPr lang="en-US" dirty="0" smtClean="0"/>
          </a:p>
          <a:p>
            <a:r>
              <a:rPr lang="en-US" dirty="0" smtClean="0"/>
              <a:t>Printer, study aides, filaments, tools</a:t>
            </a:r>
          </a:p>
          <a:p>
            <a:r>
              <a:rPr lang="en-US" dirty="0" smtClean="0"/>
              <a:t>Start test print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Websites:</a:t>
            </a:r>
          </a:p>
          <a:p>
            <a:pPr lvl="1"/>
            <a:r>
              <a:rPr lang="en-US" dirty="0" smtClean="0"/>
              <a:t>Videos</a:t>
            </a:r>
          </a:p>
          <a:p>
            <a:pPr lvl="1"/>
            <a:r>
              <a:rPr lang="en-US" dirty="0" smtClean="0"/>
              <a:t>Punished Props</a:t>
            </a:r>
          </a:p>
          <a:p>
            <a:pPr lvl="1"/>
            <a:r>
              <a:rPr lang="en-US" dirty="0" smtClean="0"/>
              <a:t>Maker’s Muse</a:t>
            </a:r>
          </a:p>
          <a:p>
            <a:pPr lvl="1"/>
            <a:r>
              <a:rPr lang="en-US" dirty="0" smtClean="0"/>
              <a:t>I Like to Make Stuff</a:t>
            </a:r>
          </a:p>
        </p:txBody>
      </p:sp>
    </p:spTree>
    <p:extLst>
      <p:ext uri="{BB962C8B-B14F-4D97-AF65-F5344CB8AC3E}">
        <p14:creationId xmlns:p14="http://schemas.microsoft.com/office/powerpoint/2010/main" val="17715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51063"/>
            <a:ext cx="5181600" cy="4825900"/>
          </a:xfrm>
        </p:spPr>
        <p:txBody>
          <a:bodyPr>
            <a:normAutofit/>
          </a:bodyPr>
          <a:lstStyle/>
          <a:p>
            <a:r>
              <a:rPr lang="en-US" dirty="0" smtClean="0"/>
              <a:t>Rapid prototyping</a:t>
            </a:r>
          </a:p>
          <a:p>
            <a:r>
              <a:rPr lang="en-US" dirty="0" smtClean="0"/>
              <a:t>Complex, non-</a:t>
            </a:r>
            <a:r>
              <a:rPr lang="en-US" dirty="0" err="1" smtClean="0"/>
              <a:t>machinable</a:t>
            </a:r>
            <a:r>
              <a:rPr lang="en-US" dirty="0" smtClean="0"/>
              <a:t> shapes</a:t>
            </a:r>
          </a:p>
          <a:p>
            <a:r>
              <a:rPr lang="en-US" dirty="0" smtClean="0"/>
              <a:t>Less material used</a:t>
            </a:r>
          </a:p>
          <a:p>
            <a:r>
              <a:rPr lang="en-US" dirty="0" smtClean="0"/>
              <a:t>Tools and internals printed all at once (</a:t>
            </a:r>
            <a:r>
              <a:rPr lang="en-US" dirty="0" err="1" smtClean="0"/>
              <a:t>eg</a:t>
            </a:r>
            <a:r>
              <a:rPr lang="en-US" dirty="0" smtClean="0"/>
              <a:t>. </a:t>
            </a:r>
            <a:r>
              <a:rPr lang="en-US" dirty="0"/>
              <a:t>r</a:t>
            </a:r>
            <a:r>
              <a:rPr lang="en-US" dirty="0" smtClean="0"/>
              <a:t>atchets)</a:t>
            </a:r>
          </a:p>
          <a:p>
            <a:r>
              <a:rPr lang="en-US" dirty="0" smtClean="0"/>
              <a:t>Deals in bits and bytes</a:t>
            </a:r>
          </a:p>
          <a:p>
            <a:r>
              <a:rPr lang="en-US" dirty="0" smtClean="0"/>
              <a:t>Small batch manufacturing</a:t>
            </a:r>
          </a:p>
          <a:p>
            <a:r>
              <a:rPr lang="en-US" dirty="0" smtClean="0"/>
              <a:t>“Hyper Local Manufacturing”</a:t>
            </a:r>
          </a:p>
          <a:p>
            <a:r>
              <a:rPr lang="en-US" dirty="0" smtClean="0"/>
              <a:t>Societal impacts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3074" name="Picture 2" descr="https://euclidgroup.files.wordpress.com/2011/04/complex-3d-ob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29" y="2071199"/>
            <a:ext cx="428625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61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5487"/>
            <a:ext cx="5181600" cy="345161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8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72791"/>
            <a:ext cx="5181600" cy="325700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81800" y="2435130"/>
            <a:ext cx="3048000" cy="2028825"/>
          </a:xfrm>
          <a:prstGeom prst="rect">
            <a:avLst/>
          </a:prstGeom>
        </p:spPr>
      </p:pic>
      <p:pic>
        <p:nvPicPr>
          <p:cNvPr id="2050" name="Picture 2" descr="ratchet_pic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395326"/>
            <a:ext cx="30480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89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Military Use </a:t>
            </a:r>
            <a:r>
              <a:rPr lang="en-US" dirty="0" smtClean="0">
                <a:solidFill>
                  <a:srgbClr val="FF0000"/>
                </a:solidFill>
              </a:rPr>
              <a:t>-Update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Air Force/plastic clips</a:t>
            </a:r>
          </a:p>
          <a:p>
            <a:r>
              <a:rPr lang="en-US" dirty="0" smtClean="0"/>
              <a:t>USMC field testing</a:t>
            </a:r>
          </a:p>
          <a:p>
            <a:pPr lvl="1"/>
            <a:r>
              <a:rPr lang="en-US" dirty="0" smtClean="0"/>
              <a:t>Nibbler</a:t>
            </a:r>
          </a:p>
          <a:p>
            <a:pPr lvl="1"/>
            <a:r>
              <a:rPr lang="en-US" dirty="0" smtClean="0"/>
              <a:t>Osprey ($900,000)	</a:t>
            </a:r>
          </a:p>
          <a:p>
            <a:pPr lvl="1"/>
            <a:r>
              <a:rPr lang="en-US" dirty="0" smtClean="0"/>
              <a:t>EOD/innovation challenge</a:t>
            </a:r>
          </a:p>
          <a:p>
            <a:pPr lvl="1"/>
            <a:endParaRPr lang="en-US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03873"/>
            <a:ext cx="5181600" cy="33948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1804" y="6176963"/>
            <a:ext cx="921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http://www.military.com/daily-news/2016/09/29/marines-conducting-tests-with-3d-printed-munitions.html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253" y="1355726"/>
            <a:ext cx="756285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7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Printers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SLS- Selective Laser Sintering</a:t>
            </a:r>
          </a:p>
          <a:p>
            <a:r>
              <a:rPr lang="en-US" dirty="0" smtClean="0"/>
              <a:t>SLA- </a:t>
            </a:r>
            <a:r>
              <a:rPr lang="en-US" dirty="0" err="1"/>
              <a:t>Stereolithography</a:t>
            </a:r>
            <a:endParaRPr lang="en-US" dirty="0"/>
          </a:p>
          <a:p>
            <a:r>
              <a:rPr lang="en-US" dirty="0"/>
              <a:t>FFF- fused filament fabrication</a:t>
            </a:r>
          </a:p>
          <a:p>
            <a:pPr lvl="1"/>
            <a:r>
              <a:rPr lang="en-US" dirty="0"/>
              <a:t>FDM- Fused Deposition Modeling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7"/>
          <a:stretch/>
        </p:blipFill>
        <p:spPr bwMode="auto">
          <a:xfrm>
            <a:off x="5976355" y="1629372"/>
            <a:ext cx="3019425" cy="421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780" y="1922106"/>
            <a:ext cx="2993192" cy="379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6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Selective Laser Sintering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Oldest type</a:t>
            </a:r>
          </a:p>
          <a:p>
            <a:r>
              <a:rPr lang="en-US" dirty="0" err="1" smtClean="0"/>
              <a:t>Photoreactive</a:t>
            </a:r>
            <a:r>
              <a:rPr lang="en-US" dirty="0" smtClean="0"/>
              <a:t> powder and lasers</a:t>
            </a:r>
          </a:p>
          <a:p>
            <a:r>
              <a:rPr lang="en-US" dirty="0" smtClean="0"/>
              <a:t>Large, expensive machines</a:t>
            </a:r>
          </a:p>
          <a:p>
            <a:r>
              <a:rPr lang="en-US" dirty="0" smtClean="0"/>
              <a:t>Messy and difficult to engineer</a:t>
            </a:r>
          </a:p>
          <a:p>
            <a:r>
              <a:rPr lang="en-US" dirty="0" smtClean="0"/>
              <a:t>Only just becoming commercially available</a:t>
            </a:r>
          </a:p>
          <a:p>
            <a:endParaRPr lang="en-US" dirty="0"/>
          </a:p>
          <a:p>
            <a:r>
              <a:rPr lang="en-US" dirty="0" smtClean="0"/>
              <a:t>Why? </a:t>
            </a:r>
            <a:r>
              <a:rPr lang="en-US" smtClean="0"/>
              <a:t>//</a:t>
            </a:r>
            <a:r>
              <a:rPr lang="en-US" smtClean="0"/>
              <a:t> </a:t>
            </a:r>
            <a:r>
              <a:rPr lang="en-US" dirty="0" smtClean="0"/>
              <a:t>metal printing </a:t>
            </a:r>
            <a:r>
              <a:rPr lang="en-US" dirty="0" smtClean="0">
                <a:solidFill>
                  <a:srgbClr val="FF0000"/>
                </a:solidFill>
              </a:rPr>
              <a:t>Video: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86984"/>
            <a:ext cx="5181600" cy="3428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482" y="6186196"/>
            <a:ext cx="603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https://www.youtube.com/watch?v=cNGdGC5SCKg</a:t>
            </a:r>
          </a:p>
        </p:txBody>
      </p:sp>
    </p:spTree>
    <p:extLst>
      <p:ext uri="{BB962C8B-B14F-4D97-AF65-F5344CB8AC3E}">
        <p14:creationId xmlns:p14="http://schemas.microsoft.com/office/powerpoint/2010/main" val="16455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5530</TotalTime>
  <Words>1096</Words>
  <Application>Microsoft Office PowerPoint</Application>
  <PresentationFormat>Widescreen</PresentationFormat>
  <Paragraphs>309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3D Printing in the RoboDojo</vt:lpstr>
      <vt:lpstr>Topics Covered</vt:lpstr>
      <vt:lpstr>History</vt:lpstr>
      <vt:lpstr>Uses</vt:lpstr>
      <vt:lpstr>Uses</vt:lpstr>
      <vt:lpstr>Uses</vt:lpstr>
      <vt:lpstr>Military Use -Update</vt:lpstr>
      <vt:lpstr>Types of Printers</vt:lpstr>
      <vt:lpstr>Selective Laser Sintering</vt:lpstr>
      <vt:lpstr>Stereolithography</vt:lpstr>
      <vt:lpstr>Fused Filament Fabrication</vt:lpstr>
      <vt:lpstr>Parts</vt:lpstr>
      <vt:lpstr>PowerPoint Presentation</vt:lpstr>
      <vt:lpstr>Printable Materials</vt:lpstr>
      <vt:lpstr>Exotic Materials</vt:lpstr>
      <vt:lpstr>Characteristics of 3D Prints</vt:lpstr>
      <vt:lpstr>Printing</vt:lpstr>
      <vt:lpstr>Ultimaker 2+</vt:lpstr>
      <vt:lpstr>Steps to Printing</vt:lpstr>
      <vt:lpstr>Print Settings in Cura</vt:lpstr>
      <vt:lpstr>Cura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Skirt vs Raft vs Brim</vt:lpstr>
      <vt:lpstr>Changing Print Settings</vt:lpstr>
      <vt:lpstr>Adhesion</vt:lpstr>
      <vt:lpstr>Best Practices</vt:lpstr>
      <vt:lpstr>Best Practices</vt:lpstr>
      <vt:lpstr>Best Practices</vt:lpstr>
      <vt:lpstr>Changing Materials</vt:lpstr>
      <vt:lpstr>Calibrating the Ultimaker 2+</vt:lpstr>
      <vt:lpstr>Further Reading/Watching</vt:lpstr>
      <vt:lpstr>References</vt:lpstr>
      <vt:lpstr>References: Videos</vt:lpstr>
      <vt:lpstr>Notes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Audette</dc:creator>
  <cp:lastModifiedBy>Matt Audette</cp:lastModifiedBy>
  <cp:revision>66</cp:revision>
  <cp:lastPrinted>2017-01-20T02:36:18Z</cp:lastPrinted>
  <dcterms:created xsi:type="dcterms:W3CDTF">2017-01-18T05:46:34Z</dcterms:created>
  <dcterms:modified xsi:type="dcterms:W3CDTF">2017-08-11T16:02:43Z</dcterms:modified>
</cp:coreProperties>
</file>