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69" r:id="rId2"/>
    <p:sldId id="258" r:id="rId3"/>
    <p:sldId id="259" r:id="rId4"/>
    <p:sldId id="260" r:id="rId5"/>
    <p:sldId id="262" r:id="rId6"/>
    <p:sldId id="263" r:id="rId7"/>
    <p:sldId id="265" r:id="rId8"/>
    <p:sldId id="264" r:id="rId9"/>
    <p:sldId id="266" r:id="rId10"/>
    <p:sldId id="267" r:id="rId11"/>
    <p:sldId id="268" r:id="rId12"/>
    <p:sldId id="270" r:id="rId13"/>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eken, Rebecca Contractor, DCS" initials="RP" lastIdx="10" clrIdx="0">
    <p:extLst>
      <p:ext uri="{19B8F6BF-5375-455C-9EA6-DF929625EA0E}">
        <p15:presenceInfo xmlns:p15="http://schemas.microsoft.com/office/powerpoint/2012/main" userId="Pieken, Rebecca Contractor, DCS" providerId="None"/>
      </p:ext>
    </p:extLst>
  </p:cmAuthor>
  <p:cmAuthor id="2" name="Janice Long" initials="JL" lastIdx="1" clrIdx="1">
    <p:extLst>
      <p:ext uri="{19B8F6BF-5375-455C-9EA6-DF929625EA0E}">
        <p15:presenceInfo xmlns:p15="http://schemas.microsoft.com/office/powerpoint/2012/main" userId="Janice Lo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72"/>
    <p:restoredTop sz="93077"/>
  </p:normalViewPr>
  <p:slideViewPr>
    <p:cSldViewPr snapToGrid="0" snapToObjects="1">
      <p:cViewPr varScale="1">
        <p:scale>
          <a:sx n="130" d="100"/>
          <a:sy n="130" d="100"/>
        </p:scale>
        <p:origin x="1560"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923994-7496-8749-9497-4C4F6E1D4C1C}" type="datetimeFigureOut">
              <a:rPr lang="en-US" smtClean="0"/>
              <a:t>11/18/2022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8F4755-4544-9B43-A7D6-58A07DEA9045}" type="slidenum">
              <a:rPr lang="en-US" smtClean="0"/>
              <a:t>‹#›</a:t>
            </a:fld>
            <a:endParaRPr lang="en-US"/>
          </a:p>
        </p:txBody>
      </p:sp>
    </p:spTree>
    <p:extLst>
      <p:ext uri="{BB962C8B-B14F-4D97-AF65-F5344CB8AC3E}">
        <p14:creationId xmlns:p14="http://schemas.microsoft.com/office/powerpoint/2010/main" val="823526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90000"/>
              </a:lnSpc>
            </a:pPr>
            <a:endParaRPr lang="en-US" sz="1600" dirty="0">
              <a:solidFill>
                <a:srgbClr val="1F497D"/>
              </a:solidFill>
            </a:endParaRPr>
          </a:p>
        </p:txBody>
      </p:sp>
      <p:sp>
        <p:nvSpPr>
          <p:cNvPr id="4" name="Slide Number Placeholder 3"/>
          <p:cNvSpPr>
            <a:spLocks noGrp="1"/>
          </p:cNvSpPr>
          <p:nvPr>
            <p:ph type="sldNum" sz="quarter" idx="10"/>
          </p:nvPr>
        </p:nvSpPr>
        <p:spPr/>
        <p:txBody>
          <a:bodyPr/>
          <a:lstStyle/>
          <a:p>
            <a:fld id="{2A9A2FD5-DFDF-8549-8AC2-EAAC42EF81A8}" type="slidenum">
              <a:rPr lang="en-US" smtClean="0"/>
              <a:t>1</a:t>
            </a:fld>
            <a:endParaRPr lang="en-US" dirty="0"/>
          </a:p>
        </p:txBody>
      </p:sp>
    </p:spTree>
    <p:extLst>
      <p:ext uri="{BB962C8B-B14F-4D97-AF65-F5344CB8AC3E}">
        <p14:creationId xmlns:p14="http://schemas.microsoft.com/office/powerpoint/2010/main" val="164206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endParaRPr lang="en-US" sz="1600" dirty="0">
              <a:solidFill>
                <a:srgbClr val="1F497D"/>
              </a:solidFill>
            </a:endParaRPr>
          </a:p>
        </p:txBody>
      </p:sp>
      <p:sp>
        <p:nvSpPr>
          <p:cNvPr id="4" name="Slide Number Placeholder 3"/>
          <p:cNvSpPr>
            <a:spLocks noGrp="1"/>
          </p:cNvSpPr>
          <p:nvPr>
            <p:ph type="sldNum" sz="quarter" idx="10"/>
          </p:nvPr>
        </p:nvSpPr>
        <p:spPr/>
        <p:txBody>
          <a:bodyPr/>
          <a:lstStyle/>
          <a:p>
            <a:fld id="{2A9A2FD5-DFDF-8549-8AC2-EAAC42EF81A8}" type="slidenum">
              <a:rPr lang="en-US" smtClean="0"/>
              <a:t>10</a:t>
            </a:fld>
            <a:endParaRPr lang="en-US"/>
          </a:p>
        </p:txBody>
      </p:sp>
    </p:spTree>
    <p:extLst>
      <p:ext uri="{BB962C8B-B14F-4D97-AF65-F5344CB8AC3E}">
        <p14:creationId xmlns:p14="http://schemas.microsoft.com/office/powerpoint/2010/main" val="2416271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endParaRPr lang="en-US" sz="1600" dirty="0">
              <a:solidFill>
                <a:srgbClr val="1F497D"/>
              </a:solidFill>
            </a:endParaRPr>
          </a:p>
        </p:txBody>
      </p:sp>
      <p:sp>
        <p:nvSpPr>
          <p:cNvPr id="4" name="Slide Number Placeholder 3"/>
          <p:cNvSpPr>
            <a:spLocks noGrp="1"/>
          </p:cNvSpPr>
          <p:nvPr>
            <p:ph type="sldNum" sz="quarter" idx="10"/>
          </p:nvPr>
        </p:nvSpPr>
        <p:spPr/>
        <p:txBody>
          <a:bodyPr/>
          <a:lstStyle/>
          <a:p>
            <a:fld id="{2A9A2FD5-DFDF-8549-8AC2-EAAC42EF81A8}" type="slidenum">
              <a:rPr lang="en-US" smtClean="0"/>
              <a:t>11</a:t>
            </a:fld>
            <a:endParaRPr lang="en-US"/>
          </a:p>
        </p:txBody>
      </p:sp>
    </p:spTree>
    <p:extLst>
      <p:ext uri="{BB962C8B-B14F-4D97-AF65-F5344CB8AC3E}">
        <p14:creationId xmlns:p14="http://schemas.microsoft.com/office/powerpoint/2010/main" val="257869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endParaRPr lang="en-US" sz="1600" dirty="0">
              <a:solidFill>
                <a:srgbClr val="1F497D"/>
              </a:solidFill>
            </a:endParaRPr>
          </a:p>
        </p:txBody>
      </p:sp>
      <p:sp>
        <p:nvSpPr>
          <p:cNvPr id="4" name="Slide Number Placeholder 3"/>
          <p:cNvSpPr>
            <a:spLocks noGrp="1"/>
          </p:cNvSpPr>
          <p:nvPr>
            <p:ph type="sldNum" sz="quarter" idx="10"/>
          </p:nvPr>
        </p:nvSpPr>
        <p:spPr/>
        <p:txBody>
          <a:bodyPr/>
          <a:lstStyle/>
          <a:p>
            <a:fld id="{2A9A2FD5-DFDF-8549-8AC2-EAAC42EF81A8}" type="slidenum">
              <a:rPr lang="en-US" smtClean="0"/>
              <a:t>12</a:t>
            </a:fld>
            <a:endParaRPr lang="en-US"/>
          </a:p>
        </p:txBody>
      </p:sp>
    </p:spTree>
    <p:extLst>
      <p:ext uri="{BB962C8B-B14F-4D97-AF65-F5344CB8AC3E}">
        <p14:creationId xmlns:p14="http://schemas.microsoft.com/office/powerpoint/2010/main" val="3508759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endParaRPr lang="en-US" sz="1600" dirty="0">
              <a:solidFill>
                <a:srgbClr val="1F497D"/>
              </a:solidFill>
            </a:endParaRPr>
          </a:p>
        </p:txBody>
      </p:sp>
      <p:sp>
        <p:nvSpPr>
          <p:cNvPr id="4" name="Slide Number Placeholder 3"/>
          <p:cNvSpPr>
            <a:spLocks noGrp="1"/>
          </p:cNvSpPr>
          <p:nvPr>
            <p:ph type="sldNum" sz="quarter" idx="10"/>
          </p:nvPr>
        </p:nvSpPr>
        <p:spPr/>
        <p:txBody>
          <a:bodyPr/>
          <a:lstStyle/>
          <a:p>
            <a:fld id="{2A9A2FD5-DFDF-8549-8AC2-EAAC42EF81A8}" type="slidenum">
              <a:rPr lang="en-US" smtClean="0"/>
              <a:t>2</a:t>
            </a:fld>
            <a:endParaRPr lang="en-US"/>
          </a:p>
        </p:txBody>
      </p:sp>
    </p:spTree>
    <p:extLst>
      <p:ext uri="{BB962C8B-B14F-4D97-AF65-F5344CB8AC3E}">
        <p14:creationId xmlns:p14="http://schemas.microsoft.com/office/powerpoint/2010/main" val="2063722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endParaRPr lang="en-US" sz="1600" dirty="0">
              <a:solidFill>
                <a:srgbClr val="1F497D"/>
              </a:solidFill>
            </a:endParaRPr>
          </a:p>
        </p:txBody>
      </p:sp>
      <p:sp>
        <p:nvSpPr>
          <p:cNvPr id="4" name="Slide Number Placeholder 3"/>
          <p:cNvSpPr>
            <a:spLocks noGrp="1"/>
          </p:cNvSpPr>
          <p:nvPr>
            <p:ph type="sldNum" sz="quarter" idx="10"/>
          </p:nvPr>
        </p:nvSpPr>
        <p:spPr/>
        <p:txBody>
          <a:bodyPr/>
          <a:lstStyle/>
          <a:p>
            <a:fld id="{2A9A2FD5-DFDF-8549-8AC2-EAAC42EF81A8}" type="slidenum">
              <a:rPr lang="en-US" smtClean="0"/>
              <a:t>3</a:t>
            </a:fld>
            <a:endParaRPr lang="en-US"/>
          </a:p>
        </p:txBody>
      </p:sp>
    </p:spTree>
    <p:extLst>
      <p:ext uri="{BB962C8B-B14F-4D97-AF65-F5344CB8AC3E}">
        <p14:creationId xmlns:p14="http://schemas.microsoft.com/office/powerpoint/2010/main" val="3033871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endParaRPr lang="en-US" sz="1600" dirty="0">
              <a:solidFill>
                <a:srgbClr val="1F497D"/>
              </a:solidFill>
            </a:endParaRPr>
          </a:p>
        </p:txBody>
      </p:sp>
      <p:sp>
        <p:nvSpPr>
          <p:cNvPr id="4" name="Slide Number Placeholder 3"/>
          <p:cNvSpPr>
            <a:spLocks noGrp="1"/>
          </p:cNvSpPr>
          <p:nvPr>
            <p:ph type="sldNum" sz="quarter" idx="10"/>
          </p:nvPr>
        </p:nvSpPr>
        <p:spPr/>
        <p:txBody>
          <a:bodyPr/>
          <a:lstStyle/>
          <a:p>
            <a:fld id="{2A9A2FD5-DFDF-8549-8AC2-EAAC42EF81A8}" type="slidenum">
              <a:rPr lang="en-US" smtClean="0"/>
              <a:t>4</a:t>
            </a:fld>
            <a:endParaRPr lang="en-US"/>
          </a:p>
        </p:txBody>
      </p:sp>
    </p:spTree>
    <p:extLst>
      <p:ext uri="{BB962C8B-B14F-4D97-AF65-F5344CB8AC3E}">
        <p14:creationId xmlns:p14="http://schemas.microsoft.com/office/powerpoint/2010/main" val="2420778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endParaRPr lang="en-US" sz="1600" dirty="0">
              <a:solidFill>
                <a:srgbClr val="1F497D"/>
              </a:solidFill>
            </a:endParaRPr>
          </a:p>
        </p:txBody>
      </p:sp>
      <p:sp>
        <p:nvSpPr>
          <p:cNvPr id="4" name="Slide Number Placeholder 3"/>
          <p:cNvSpPr>
            <a:spLocks noGrp="1"/>
          </p:cNvSpPr>
          <p:nvPr>
            <p:ph type="sldNum" sz="quarter" idx="10"/>
          </p:nvPr>
        </p:nvSpPr>
        <p:spPr/>
        <p:txBody>
          <a:bodyPr/>
          <a:lstStyle/>
          <a:p>
            <a:fld id="{2A9A2FD5-DFDF-8549-8AC2-EAAC42EF81A8}" type="slidenum">
              <a:rPr lang="en-US" smtClean="0"/>
              <a:t>5</a:t>
            </a:fld>
            <a:endParaRPr lang="en-US"/>
          </a:p>
        </p:txBody>
      </p:sp>
    </p:spTree>
    <p:extLst>
      <p:ext uri="{BB962C8B-B14F-4D97-AF65-F5344CB8AC3E}">
        <p14:creationId xmlns:p14="http://schemas.microsoft.com/office/powerpoint/2010/main" val="3103296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endParaRPr lang="en-US" sz="1600" dirty="0">
              <a:solidFill>
                <a:srgbClr val="1F497D"/>
              </a:solidFill>
            </a:endParaRPr>
          </a:p>
        </p:txBody>
      </p:sp>
      <p:sp>
        <p:nvSpPr>
          <p:cNvPr id="4" name="Slide Number Placeholder 3"/>
          <p:cNvSpPr>
            <a:spLocks noGrp="1"/>
          </p:cNvSpPr>
          <p:nvPr>
            <p:ph type="sldNum" sz="quarter" idx="10"/>
          </p:nvPr>
        </p:nvSpPr>
        <p:spPr/>
        <p:txBody>
          <a:bodyPr/>
          <a:lstStyle/>
          <a:p>
            <a:fld id="{2A9A2FD5-DFDF-8549-8AC2-EAAC42EF81A8}" type="slidenum">
              <a:rPr lang="en-US" smtClean="0"/>
              <a:t>6</a:t>
            </a:fld>
            <a:endParaRPr lang="en-US"/>
          </a:p>
        </p:txBody>
      </p:sp>
    </p:spTree>
    <p:extLst>
      <p:ext uri="{BB962C8B-B14F-4D97-AF65-F5344CB8AC3E}">
        <p14:creationId xmlns:p14="http://schemas.microsoft.com/office/powerpoint/2010/main" val="3972662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endParaRPr lang="en-US" sz="1600" dirty="0">
              <a:solidFill>
                <a:srgbClr val="1F497D"/>
              </a:solidFill>
            </a:endParaRPr>
          </a:p>
        </p:txBody>
      </p:sp>
      <p:sp>
        <p:nvSpPr>
          <p:cNvPr id="4" name="Slide Number Placeholder 3"/>
          <p:cNvSpPr>
            <a:spLocks noGrp="1"/>
          </p:cNvSpPr>
          <p:nvPr>
            <p:ph type="sldNum" sz="quarter" idx="10"/>
          </p:nvPr>
        </p:nvSpPr>
        <p:spPr/>
        <p:txBody>
          <a:bodyPr/>
          <a:lstStyle/>
          <a:p>
            <a:fld id="{2A9A2FD5-DFDF-8549-8AC2-EAAC42EF81A8}" type="slidenum">
              <a:rPr lang="en-US" smtClean="0"/>
              <a:t>7</a:t>
            </a:fld>
            <a:endParaRPr lang="en-US"/>
          </a:p>
        </p:txBody>
      </p:sp>
    </p:spTree>
    <p:extLst>
      <p:ext uri="{BB962C8B-B14F-4D97-AF65-F5344CB8AC3E}">
        <p14:creationId xmlns:p14="http://schemas.microsoft.com/office/powerpoint/2010/main" val="687505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endParaRPr lang="en-US" sz="1600" dirty="0">
              <a:solidFill>
                <a:srgbClr val="1F497D"/>
              </a:solidFill>
            </a:endParaRPr>
          </a:p>
        </p:txBody>
      </p:sp>
      <p:sp>
        <p:nvSpPr>
          <p:cNvPr id="4" name="Slide Number Placeholder 3"/>
          <p:cNvSpPr>
            <a:spLocks noGrp="1"/>
          </p:cNvSpPr>
          <p:nvPr>
            <p:ph type="sldNum" sz="quarter" idx="10"/>
          </p:nvPr>
        </p:nvSpPr>
        <p:spPr/>
        <p:txBody>
          <a:bodyPr/>
          <a:lstStyle/>
          <a:p>
            <a:fld id="{2A9A2FD5-DFDF-8549-8AC2-EAAC42EF81A8}" type="slidenum">
              <a:rPr lang="en-US" smtClean="0"/>
              <a:t>8</a:t>
            </a:fld>
            <a:endParaRPr lang="en-US"/>
          </a:p>
        </p:txBody>
      </p:sp>
    </p:spTree>
    <p:extLst>
      <p:ext uri="{BB962C8B-B14F-4D97-AF65-F5344CB8AC3E}">
        <p14:creationId xmlns:p14="http://schemas.microsoft.com/office/powerpoint/2010/main" val="2288307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endParaRPr lang="en-US" sz="1600" dirty="0">
              <a:solidFill>
                <a:srgbClr val="1F497D"/>
              </a:solidFill>
            </a:endParaRPr>
          </a:p>
        </p:txBody>
      </p:sp>
      <p:sp>
        <p:nvSpPr>
          <p:cNvPr id="4" name="Slide Number Placeholder 3"/>
          <p:cNvSpPr>
            <a:spLocks noGrp="1"/>
          </p:cNvSpPr>
          <p:nvPr>
            <p:ph type="sldNum" sz="quarter" idx="10"/>
          </p:nvPr>
        </p:nvSpPr>
        <p:spPr/>
        <p:txBody>
          <a:bodyPr/>
          <a:lstStyle/>
          <a:p>
            <a:fld id="{2A9A2FD5-DFDF-8549-8AC2-EAAC42EF81A8}" type="slidenum">
              <a:rPr lang="en-US" smtClean="0"/>
              <a:t>9</a:t>
            </a:fld>
            <a:endParaRPr lang="en-US"/>
          </a:p>
        </p:txBody>
      </p:sp>
    </p:spTree>
    <p:extLst>
      <p:ext uri="{BB962C8B-B14F-4D97-AF65-F5344CB8AC3E}">
        <p14:creationId xmlns:p14="http://schemas.microsoft.com/office/powerpoint/2010/main" val="595700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8A9F2-EB5F-5A40-9317-7E32A4E2D504}" type="slidenum">
              <a:rPr lang="en-US" smtClean="0"/>
              <a:t>‹#›</a:t>
            </a:fld>
            <a:endParaRPr lang="en-US"/>
          </a:p>
        </p:txBody>
      </p:sp>
    </p:spTree>
    <p:extLst>
      <p:ext uri="{BB962C8B-B14F-4D97-AF65-F5344CB8AC3E}">
        <p14:creationId xmlns:p14="http://schemas.microsoft.com/office/powerpoint/2010/main" val="2636930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8A9F2-EB5F-5A40-9317-7E32A4E2D504}" type="slidenum">
              <a:rPr lang="en-US" smtClean="0"/>
              <a:t>‹#›</a:t>
            </a:fld>
            <a:endParaRPr lang="en-US"/>
          </a:p>
        </p:txBody>
      </p:sp>
    </p:spTree>
    <p:extLst>
      <p:ext uri="{BB962C8B-B14F-4D97-AF65-F5344CB8AC3E}">
        <p14:creationId xmlns:p14="http://schemas.microsoft.com/office/powerpoint/2010/main" val="310068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8A9F2-EB5F-5A40-9317-7E32A4E2D504}" type="slidenum">
              <a:rPr lang="en-US" smtClean="0"/>
              <a:t>‹#›</a:t>
            </a:fld>
            <a:endParaRPr lang="en-US"/>
          </a:p>
        </p:txBody>
      </p:sp>
    </p:spTree>
    <p:extLst>
      <p:ext uri="{BB962C8B-B14F-4D97-AF65-F5344CB8AC3E}">
        <p14:creationId xmlns:p14="http://schemas.microsoft.com/office/powerpoint/2010/main" val="2815177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4_Custom Layout">
    <p:bg>
      <p:bgPr>
        <a:gradFill rotWithShape="1">
          <a:gsLst>
            <a:gs pos="0">
              <a:srgbClr val="47619D"/>
            </a:gs>
            <a:gs pos="76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Rectangle 1"/>
          <p:cNvSpPr/>
          <p:nvPr userDrawn="1"/>
        </p:nvSpPr>
        <p:spPr>
          <a:xfrm>
            <a:off x="0" y="492121"/>
            <a:ext cx="9144000" cy="608806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descr="pencil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2415" y="268045"/>
            <a:ext cx="4010025" cy="162763"/>
          </a:xfrm>
          <a:prstGeom prst="rect">
            <a:avLst/>
          </a:prstGeom>
        </p:spPr>
      </p:pic>
      <p:sp>
        <p:nvSpPr>
          <p:cNvPr id="4" name="Title Placeholder 1"/>
          <p:cNvSpPr>
            <a:spLocks noGrp="1"/>
          </p:cNvSpPr>
          <p:nvPr>
            <p:ph type="title"/>
          </p:nvPr>
        </p:nvSpPr>
        <p:spPr>
          <a:xfrm>
            <a:off x="2151062" y="1076326"/>
            <a:ext cx="6535737" cy="1344613"/>
          </a:xfrm>
          <a:prstGeom prst="rect">
            <a:avLst/>
          </a:prstGeom>
        </p:spPr>
        <p:txBody>
          <a:bodyPr vert="horz" lIns="91440" tIns="45720" rIns="91440" bIns="45720" rtlCol="0" anchor="ctr">
            <a:normAutofit/>
          </a:bodyPr>
          <a:lstStyle>
            <a:lvl1pPr algn="l">
              <a:lnSpc>
                <a:spcPct val="80000"/>
              </a:lnSpc>
              <a:defRPr b="0" i="0" kern="1100" spc="0">
                <a:solidFill>
                  <a:srgbClr val="364A7A"/>
                </a:solidFill>
                <a:latin typeface="Minion Pro"/>
                <a:cs typeface="Minion Pro"/>
              </a:defRPr>
            </a:lvl1pPr>
          </a:lstStyle>
          <a:p>
            <a:r>
              <a:rPr lang="en-US"/>
              <a:t>Click to edit Master title style</a:t>
            </a:r>
            <a:endParaRPr lang="en-US" dirty="0"/>
          </a:p>
        </p:txBody>
      </p:sp>
      <p:cxnSp>
        <p:nvCxnSpPr>
          <p:cNvPr id="5" name="Straight Connector 4"/>
          <p:cNvCxnSpPr/>
          <p:nvPr userDrawn="1"/>
        </p:nvCxnSpPr>
        <p:spPr>
          <a:xfrm>
            <a:off x="2286000" y="2645103"/>
            <a:ext cx="6400800" cy="0"/>
          </a:xfrm>
          <a:prstGeom prst="line">
            <a:avLst/>
          </a:prstGeom>
          <a:ln w="19050" cmpd="sng">
            <a:solidFill>
              <a:srgbClr val="47619D"/>
            </a:solidFill>
          </a:ln>
        </p:spPr>
        <p:style>
          <a:lnRef idx="1">
            <a:schemeClr val="dk1"/>
          </a:lnRef>
          <a:fillRef idx="0">
            <a:schemeClr val="dk1"/>
          </a:fillRef>
          <a:effectRef idx="0">
            <a:schemeClr val="dk1"/>
          </a:effectRef>
          <a:fontRef idx="minor">
            <a:schemeClr val="tx1"/>
          </a:fontRef>
        </p:style>
      </p:cxnSp>
      <p:sp>
        <p:nvSpPr>
          <p:cNvPr id="7" name="Text Placeholder 6"/>
          <p:cNvSpPr>
            <a:spLocks noGrp="1"/>
          </p:cNvSpPr>
          <p:nvPr>
            <p:ph type="body" sz="quarter" idx="10"/>
          </p:nvPr>
        </p:nvSpPr>
        <p:spPr>
          <a:xfrm>
            <a:off x="2151063" y="2908300"/>
            <a:ext cx="6535737" cy="3503613"/>
          </a:xfrm>
          <a:prstGeom prst="rect">
            <a:avLst/>
          </a:prstGeom>
        </p:spPr>
        <p:txBody>
          <a:bodyPr>
            <a:normAutofit/>
          </a:bodyPr>
          <a:lstStyle>
            <a:lvl1pPr marL="342900" indent="-342900">
              <a:buFont typeface="Wingdings" charset="2"/>
              <a:buChar char="§"/>
              <a:defRPr sz="2400" baseline="0">
                <a:solidFill>
                  <a:srgbClr val="364A7A"/>
                </a:solidFill>
                <a:latin typeface="Minion Pro"/>
                <a:cs typeface="Minion Pro"/>
              </a:defRPr>
            </a:lvl1pPr>
            <a:lvl2pPr marL="742950" indent="-285750">
              <a:buFont typeface="Wingdings" charset="2"/>
              <a:buChar char="§"/>
              <a:defRPr sz="2400" baseline="0">
                <a:solidFill>
                  <a:srgbClr val="364A7A"/>
                </a:solidFill>
                <a:latin typeface="Minion Pro"/>
                <a:cs typeface="Minion Pro"/>
              </a:defRPr>
            </a:lvl2pPr>
            <a:lvl3pPr marL="1143000" indent="-228600">
              <a:buFont typeface="Wingdings" charset="2"/>
              <a:buChar char="§"/>
              <a:defRPr sz="2400" baseline="0">
                <a:solidFill>
                  <a:srgbClr val="364A7A"/>
                </a:solidFill>
                <a:latin typeface="Minion Pro"/>
                <a:cs typeface="Minion Pro"/>
              </a:defRPr>
            </a:lvl3pPr>
            <a:lvl4pPr marL="1600200" indent="-228600">
              <a:buFont typeface="Wingdings" charset="2"/>
              <a:buChar char="§"/>
              <a:defRPr sz="2400" baseline="0">
                <a:solidFill>
                  <a:srgbClr val="364A7A"/>
                </a:solidFill>
                <a:latin typeface="Minion Pro"/>
                <a:cs typeface="Minion Pro"/>
              </a:defRPr>
            </a:lvl4pPr>
            <a:lvl5pPr marL="2057400" indent="-228600">
              <a:buFont typeface="Wingdings" charset="2"/>
              <a:buChar char="§"/>
              <a:defRPr sz="2400" baseline="0">
                <a:solidFill>
                  <a:srgbClr val="364A7A"/>
                </a:solidFill>
                <a:latin typeface="Minion Pro"/>
                <a:cs typeface="Minion P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285750" y="1047750"/>
            <a:ext cx="1682750" cy="521493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4052104285"/>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8A9F2-EB5F-5A40-9317-7E32A4E2D504}" type="slidenum">
              <a:rPr lang="en-US" smtClean="0"/>
              <a:t>‹#›</a:t>
            </a:fld>
            <a:endParaRPr lang="en-US"/>
          </a:p>
        </p:txBody>
      </p:sp>
    </p:spTree>
    <p:extLst>
      <p:ext uri="{BB962C8B-B14F-4D97-AF65-F5344CB8AC3E}">
        <p14:creationId xmlns:p14="http://schemas.microsoft.com/office/powerpoint/2010/main" val="595583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8A9F2-EB5F-5A40-9317-7E32A4E2D504}" type="slidenum">
              <a:rPr lang="en-US" smtClean="0"/>
              <a:t>‹#›</a:t>
            </a:fld>
            <a:endParaRPr lang="en-US"/>
          </a:p>
        </p:txBody>
      </p:sp>
    </p:spTree>
    <p:extLst>
      <p:ext uri="{BB962C8B-B14F-4D97-AF65-F5344CB8AC3E}">
        <p14:creationId xmlns:p14="http://schemas.microsoft.com/office/powerpoint/2010/main" val="3113561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48A9F2-EB5F-5A40-9317-7E32A4E2D504}" type="slidenum">
              <a:rPr lang="en-US" smtClean="0"/>
              <a:t>‹#›</a:t>
            </a:fld>
            <a:endParaRPr lang="en-US"/>
          </a:p>
        </p:txBody>
      </p:sp>
    </p:spTree>
    <p:extLst>
      <p:ext uri="{BB962C8B-B14F-4D97-AF65-F5344CB8AC3E}">
        <p14:creationId xmlns:p14="http://schemas.microsoft.com/office/powerpoint/2010/main" val="3646388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48A9F2-EB5F-5A40-9317-7E32A4E2D504}" type="slidenum">
              <a:rPr lang="en-US" smtClean="0"/>
              <a:t>‹#›</a:t>
            </a:fld>
            <a:endParaRPr lang="en-US"/>
          </a:p>
        </p:txBody>
      </p:sp>
    </p:spTree>
    <p:extLst>
      <p:ext uri="{BB962C8B-B14F-4D97-AF65-F5344CB8AC3E}">
        <p14:creationId xmlns:p14="http://schemas.microsoft.com/office/powerpoint/2010/main" val="3947053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48A9F2-EB5F-5A40-9317-7E32A4E2D504}" type="slidenum">
              <a:rPr lang="en-US" smtClean="0"/>
              <a:t>‹#›</a:t>
            </a:fld>
            <a:endParaRPr lang="en-US"/>
          </a:p>
        </p:txBody>
      </p:sp>
    </p:spTree>
    <p:extLst>
      <p:ext uri="{BB962C8B-B14F-4D97-AF65-F5344CB8AC3E}">
        <p14:creationId xmlns:p14="http://schemas.microsoft.com/office/powerpoint/2010/main" val="2391841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48A9F2-EB5F-5A40-9317-7E32A4E2D504}" type="slidenum">
              <a:rPr lang="en-US" smtClean="0"/>
              <a:t>‹#›</a:t>
            </a:fld>
            <a:endParaRPr lang="en-US"/>
          </a:p>
        </p:txBody>
      </p:sp>
    </p:spTree>
    <p:extLst>
      <p:ext uri="{BB962C8B-B14F-4D97-AF65-F5344CB8AC3E}">
        <p14:creationId xmlns:p14="http://schemas.microsoft.com/office/powerpoint/2010/main" val="3482166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48A9F2-EB5F-5A40-9317-7E32A4E2D504}" type="slidenum">
              <a:rPr lang="en-US" smtClean="0"/>
              <a:t>‹#›</a:t>
            </a:fld>
            <a:endParaRPr lang="en-US"/>
          </a:p>
        </p:txBody>
      </p:sp>
    </p:spTree>
    <p:extLst>
      <p:ext uri="{BB962C8B-B14F-4D97-AF65-F5344CB8AC3E}">
        <p14:creationId xmlns:p14="http://schemas.microsoft.com/office/powerpoint/2010/main" val="1786851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48A9F2-EB5F-5A40-9317-7E32A4E2D504}" type="slidenum">
              <a:rPr lang="en-US" smtClean="0"/>
              <a:t>‹#›</a:t>
            </a:fld>
            <a:endParaRPr lang="en-US"/>
          </a:p>
        </p:txBody>
      </p:sp>
    </p:spTree>
    <p:extLst>
      <p:ext uri="{BB962C8B-B14F-4D97-AF65-F5344CB8AC3E}">
        <p14:creationId xmlns:p14="http://schemas.microsoft.com/office/powerpoint/2010/main" val="3625928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48A9F2-EB5F-5A40-9317-7E32A4E2D504}" type="slidenum">
              <a:rPr lang="en-US" smtClean="0"/>
              <a:t>‹#›</a:t>
            </a:fld>
            <a:endParaRPr lang="en-US"/>
          </a:p>
        </p:txBody>
      </p:sp>
    </p:spTree>
    <p:extLst>
      <p:ext uri="{BB962C8B-B14F-4D97-AF65-F5344CB8AC3E}">
        <p14:creationId xmlns:p14="http://schemas.microsoft.com/office/powerpoint/2010/main" val="24519323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hyperlink" Target="https://nps.edu/web/thesisprocessing/python-help"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ailto:thesisprocessingoffice@nps.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iki.nps.edu/display/IT/Remote+Access"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34400" y="2"/>
            <a:ext cx="6535737" cy="649443"/>
          </a:xfrm>
        </p:spPr>
        <p:txBody>
          <a:bodyPr>
            <a:normAutofit/>
          </a:bodyPr>
          <a:lstStyle/>
          <a:p>
            <a:pPr algn="r"/>
            <a:r>
              <a:rPr lang="en-US" sz="3200" dirty="0">
                <a:solidFill>
                  <a:schemeClr val="accent4"/>
                </a:solidFill>
                <a:latin typeface="Times" charset="0"/>
                <a:ea typeface="Times" charset="0"/>
                <a:cs typeface="Times" charset="0"/>
              </a:rPr>
              <a:t>Python 2 Thesis Support</a:t>
            </a:r>
          </a:p>
        </p:txBody>
      </p:sp>
      <p:sp>
        <p:nvSpPr>
          <p:cNvPr id="3" name="Rectangle 2"/>
          <p:cNvSpPr/>
          <p:nvPr/>
        </p:nvSpPr>
        <p:spPr>
          <a:xfrm>
            <a:off x="1288213" y="2475782"/>
            <a:ext cx="7605622" cy="2415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TextBox 12">
            <a:extLst>
              <a:ext uri="{FF2B5EF4-FFF2-40B4-BE49-F238E27FC236}">
                <a16:creationId xmlns:a16="http://schemas.microsoft.com/office/drawing/2014/main" id="{81DD2911-E23F-7446-B260-7C061AA1382E}"/>
              </a:ext>
            </a:extLst>
          </p:cNvPr>
          <p:cNvSpPr txBox="1"/>
          <p:nvPr/>
        </p:nvSpPr>
        <p:spPr>
          <a:xfrm>
            <a:off x="0" y="1615799"/>
            <a:ext cx="5331984" cy="1661993"/>
          </a:xfrm>
          <a:prstGeom prst="rect">
            <a:avLst/>
          </a:prstGeom>
          <a:noFill/>
        </p:spPr>
        <p:txBody>
          <a:bodyPr wrap="square" rtlCol="0">
            <a:spAutoFit/>
          </a:bodyPr>
          <a:lstStyle/>
          <a:p>
            <a:pPr algn="ctr"/>
            <a:r>
              <a:rPr lang="en-US" sz="3400" b="1" dirty="0">
                <a:ln w="0"/>
                <a:solidFill>
                  <a:srgbClr val="FF0000"/>
                </a:solidFill>
                <a:effectLst>
                  <a:outerShdw blurRad="38100" dist="25400" dir="5400000" algn="ctr" rotWithShape="0">
                    <a:srgbClr val="6E747A">
                      <a:alpha val="43000"/>
                    </a:srgbClr>
                  </a:outerShdw>
                </a:effectLst>
              </a:rPr>
              <a:t>All Users:</a:t>
            </a:r>
          </a:p>
          <a:p>
            <a:pPr algn="ctr"/>
            <a:r>
              <a:rPr lang="en-US" sz="3400" b="1" dirty="0">
                <a:ln w="0"/>
                <a:solidFill>
                  <a:schemeClr val="accent1">
                    <a:lumMod val="50000"/>
                  </a:schemeClr>
                </a:solidFill>
                <a:effectLst>
                  <a:outerShdw blurRad="38100" dist="25400" dir="5400000" algn="ctr" rotWithShape="0">
                    <a:srgbClr val="6E747A">
                      <a:alpha val="43000"/>
                    </a:srgbClr>
                  </a:outerShdw>
                </a:effectLst>
              </a:rPr>
              <a:t>How to Add a Thesis Dashboard</a:t>
            </a:r>
          </a:p>
        </p:txBody>
      </p:sp>
      <p:pic>
        <p:nvPicPr>
          <p:cNvPr id="17" name="Picture 16"/>
          <p:cNvPicPr/>
          <p:nvPr/>
        </p:nvPicPr>
        <p:blipFill>
          <a:blip r:embed="rId3"/>
          <a:stretch>
            <a:fillRect/>
          </a:stretch>
        </p:blipFill>
        <p:spPr>
          <a:xfrm>
            <a:off x="5783777" y="4223722"/>
            <a:ext cx="3293972" cy="1863569"/>
          </a:xfrm>
          <a:prstGeom prst="rect">
            <a:avLst/>
          </a:prstGeom>
        </p:spPr>
      </p:pic>
      <p:pic>
        <p:nvPicPr>
          <p:cNvPr id="5" name="Picture 4"/>
          <p:cNvPicPr>
            <a:picLocks noChangeAspect="1"/>
          </p:cNvPicPr>
          <p:nvPr/>
        </p:nvPicPr>
        <p:blipFill>
          <a:blip r:embed="rId4"/>
          <a:stretch>
            <a:fillRect/>
          </a:stretch>
        </p:blipFill>
        <p:spPr>
          <a:xfrm>
            <a:off x="5331984" y="524981"/>
            <a:ext cx="3742923" cy="3413973"/>
          </a:xfrm>
          <a:prstGeom prst="rect">
            <a:avLst/>
          </a:prstGeom>
        </p:spPr>
      </p:pic>
    </p:spTree>
    <p:extLst>
      <p:ext uri="{BB962C8B-B14F-4D97-AF65-F5344CB8AC3E}">
        <p14:creationId xmlns:p14="http://schemas.microsoft.com/office/powerpoint/2010/main" val="389209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47312" y="2522649"/>
            <a:ext cx="6490952" cy="369332"/>
          </a:xfrm>
          <a:prstGeom prst="rect">
            <a:avLst/>
          </a:prstGeom>
          <a:solidFill>
            <a:schemeClr val="tx1"/>
          </a:solidFill>
          <a:ln>
            <a:noFill/>
          </a:ln>
        </p:spPr>
        <p:txBody>
          <a:bodyPr wrap="square" rtlCol="0">
            <a:spAutoFit/>
          </a:bodyPr>
          <a:lstStyle/>
          <a:p>
            <a:endParaRPr lang="en-US"/>
          </a:p>
        </p:txBody>
      </p:sp>
      <p:sp>
        <p:nvSpPr>
          <p:cNvPr id="9" name="Subtitle 2"/>
          <p:cNvSpPr txBox="1">
            <a:spLocks/>
          </p:cNvSpPr>
          <p:nvPr/>
        </p:nvSpPr>
        <p:spPr>
          <a:xfrm>
            <a:off x="389817" y="1399979"/>
            <a:ext cx="7405943" cy="108375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1600" dirty="0">
                <a:solidFill>
                  <a:srgbClr val="002060"/>
                </a:solidFill>
              </a:rPr>
              <a:t>3.  Enter your </a:t>
            </a:r>
            <a:r>
              <a:rPr lang="en-US" sz="1600" b="1" dirty="0">
                <a:solidFill>
                  <a:srgbClr val="002060"/>
                </a:solidFill>
              </a:rPr>
              <a:t>Draft</a:t>
            </a:r>
            <a:r>
              <a:rPr lang="en-US" sz="1600" dirty="0">
                <a:solidFill>
                  <a:srgbClr val="002060"/>
                </a:solidFill>
              </a:rPr>
              <a:t> </a:t>
            </a:r>
            <a:r>
              <a:rPr lang="en-US" sz="1600" b="1" dirty="0">
                <a:solidFill>
                  <a:srgbClr val="002060"/>
                </a:solidFill>
              </a:rPr>
              <a:t>Thesis Title</a:t>
            </a:r>
            <a:r>
              <a:rPr lang="en-US" sz="1600" dirty="0">
                <a:solidFill>
                  <a:srgbClr val="002060"/>
                </a:solidFill>
              </a:rPr>
              <a:t> and </a:t>
            </a:r>
            <a:r>
              <a:rPr lang="en-US" sz="1600" b="1" dirty="0">
                <a:solidFill>
                  <a:srgbClr val="002060"/>
                </a:solidFill>
              </a:rPr>
              <a:t>Draft Proposal Abstract</a:t>
            </a:r>
            <a:r>
              <a:rPr lang="en-US" sz="1600" dirty="0">
                <a:solidFill>
                  <a:srgbClr val="002060"/>
                </a:solidFill>
              </a:rPr>
              <a:t>. These can be changed later on the dashboard. If you do not have a proposal abstract, enter “n/a.”</a:t>
            </a:r>
          </a:p>
          <a:p>
            <a:pPr marL="0" indent="0">
              <a:spcAft>
                <a:spcPts val="1200"/>
              </a:spcAft>
              <a:buNone/>
            </a:pPr>
            <a:r>
              <a:rPr lang="en-US" sz="1600" dirty="0">
                <a:solidFill>
                  <a:srgbClr val="002060"/>
                </a:solidFill>
              </a:rPr>
              <a:t>4.  Click on </a:t>
            </a:r>
            <a:r>
              <a:rPr lang="en-US" sz="1600" b="1" dirty="0">
                <a:solidFill>
                  <a:srgbClr val="002060"/>
                </a:solidFill>
              </a:rPr>
              <a:t>Save Thesis Data</a:t>
            </a:r>
            <a:r>
              <a:rPr lang="en-US" sz="1600" dirty="0">
                <a:solidFill>
                  <a:srgbClr val="002060"/>
                </a:solidFill>
              </a:rPr>
              <a:t>.</a:t>
            </a:r>
          </a:p>
          <a:p>
            <a:pPr marL="0" indent="0">
              <a:spcAft>
                <a:spcPts val="1200"/>
              </a:spcAft>
              <a:buNone/>
            </a:pPr>
            <a:r>
              <a:rPr lang="en-US" sz="1600" dirty="0">
                <a:solidFill>
                  <a:schemeClr val="accent1">
                    <a:lumMod val="50000"/>
                  </a:schemeClr>
                </a:solidFill>
              </a:rPr>
              <a:t>5.  Close the window.</a:t>
            </a:r>
          </a:p>
        </p:txBody>
      </p:sp>
      <p:sp>
        <p:nvSpPr>
          <p:cNvPr id="4" name="Title 3"/>
          <p:cNvSpPr>
            <a:spLocks noGrp="1"/>
          </p:cNvSpPr>
          <p:nvPr>
            <p:ph type="title"/>
          </p:nvPr>
        </p:nvSpPr>
        <p:spPr>
          <a:xfrm>
            <a:off x="2434398" y="0"/>
            <a:ext cx="6535737" cy="649443"/>
          </a:xfrm>
        </p:spPr>
        <p:txBody>
          <a:bodyPr>
            <a:normAutofit/>
          </a:bodyPr>
          <a:lstStyle/>
          <a:p>
            <a:pPr algn="r"/>
            <a:r>
              <a:rPr lang="en-US" sz="3200" dirty="0">
                <a:solidFill>
                  <a:schemeClr val="accent4"/>
                </a:solidFill>
                <a:latin typeface="Times" charset="0"/>
                <a:ea typeface="Times" charset="0"/>
                <a:cs typeface="Times" charset="0"/>
              </a:rPr>
              <a:t>Python 2 Thesis Support</a:t>
            </a:r>
          </a:p>
        </p:txBody>
      </p:sp>
      <p:sp>
        <p:nvSpPr>
          <p:cNvPr id="21" name="TextBox 20">
            <a:extLst>
              <a:ext uri="{FF2B5EF4-FFF2-40B4-BE49-F238E27FC236}">
                <a16:creationId xmlns:a16="http://schemas.microsoft.com/office/drawing/2014/main" id="{81DD2911-E23F-7446-B260-7C061AA1382E}"/>
              </a:ext>
            </a:extLst>
          </p:cNvPr>
          <p:cNvSpPr txBox="1"/>
          <p:nvPr/>
        </p:nvSpPr>
        <p:spPr>
          <a:xfrm>
            <a:off x="350634" y="769018"/>
            <a:ext cx="5668218" cy="461665"/>
          </a:xfrm>
          <a:prstGeom prst="rect">
            <a:avLst/>
          </a:prstGeom>
          <a:noFill/>
        </p:spPr>
        <p:txBody>
          <a:bodyPr wrap="none" rtlCol="0">
            <a:spAutoFit/>
          </a:bodyPr>
          <a:lstStyle/>
          <a:p>
            <a:r>
              <a:rPr lang="en-US" sz="2400" b="1" dirty="0">
                <a:solidFill>
                  <a:srgbClr val="C00000"/>
                </a:solidFill>
              </a:rPr>
              <a:t>How to create </a:t>
            </a:r>
            <a:r>
              <a:rPr lang="en-US" sz="2400" b="1">
                <a:solidFill>
                  <a:srgbClr val="C00000"/>
                </a:solidFill>
              </a:rPr>
              <a:t>a thesis dashboard</a:t>
            </a:r>
            <a:r>
              <a:rPr lang="en-US" sz="2400" b="1" dirty="0">
                <a:solidFill>
                  <a:srgbClr val="C00000"/>
                </a:solidFill>
              </a:rPr>
              <a:t>, </a:t>
            </a:r>
            <a:r>
              <a:rPr lang="en-US" sz="2000" b="1" dirty="0">
                <a:solidFill>
                  <a:srgbClr val="C00000"/>
                </a:solidFill>
              </a:rPr>
              <a:t>continued</a:t>
            </a:r>
          </a:p>
        </p:txBody>
      </p:sp>
      <p:sp>
        <p:nvSpPr>
          <p:cNvPr id="12" name="TextBox 11"/>
          <p:cNvSpPr txBox="1"/>
          <p:nvPr/>
        </p:nvSpPr>
        <p:spPr>
          <a:xfrm>
            <a:off x="8770513" y="6277431"/>
            <a:ext cx="301686" cy="369332"/>
          </a:xfrm>
          <a:prstGeom prst="rect">
            <a:avLst/>
          </a:prstGeom>
          <a:noFill/>
        </p:spPr>
        <p:txBody>
          <a:bodyPr wrap="none" rtlCol="0">
            <a:spAutoFit/>
          </a:bodyPr>
          <a:lstStyle/>
          <a:p>
            <a:r>
              <a:rPr lang="en-US" dirty="0">
                <a:solidFill>
                  <a:schemeClr val="accent1">
                    <a:lumMod val="50000"/>
                  </a:schemeClr>
                </a:solidFill>
              </a:rPr>
              <a:t>9</a:t>
            </a:r>
          </a:p>
        </p:txBody>
      </p:sp>
      <p:sp>
        <p:nvSpPr>
          <p:cNvPr id="2" name="Rectangle 1"/>
          <p:cNvSpPr/>
          <p:nvPr/>
        </p:nvSpPr>
        <p:spPr>
          <a:xfrm>
            <a:off x="7589275" y="2507257"/>
            <a:ext cx="1181238" cy="2704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3379036" y="2343973"/>
            <a:ext cx="4542229" cy="4118124"/>
          </a:xfrm>
          <a:prstGeom prst="rect">
            <a:avLst/>
          </a:prstGeom>
        </p:spPr>
      </p:pic>
      <p:sp>
        <p:nvSpPr>
          <p:cNvPr id="48" name="TextBox 47">
            <a:extLst>
              <a:ext uri="{FF2B5EF4-FFF2-40B4-BE49-F238E27FC236}">
                <a16:creationId xmlns:a16="http://schemas.microsoft.com/office/drawing/2014/main" id="{67299875-22DA-464E-9D89-12A0F1F9F7FD}"/>
              </a:ext>
            </a:extLst>
          </p:cNvPr>
          <p:cNvSpPr txBox="1"/>
          <p:nvPr/>
        </p:nvSpPr>
        <p:spPr>
          <a:xfrm>
            <a:off x="3436968" y="2686772"/>
            <a:ext cx="914401" cy="138499"/>
          </a:xfrm>
          <a:prstGeom prst="rect">
            <a:avLst/>
          </a:prstGeom>
          <a:solidFill>
            <a:schemeClr val="tx2"/>
          </a:solidFill>
        </p:spPr>
        <p:txBody>
          <a:bodyPr wrap="square" lIns="0" tIns="0" rIns="0" bIns="0" rtlCol="0">
            <a:spAutoFit/>
          </a:bodyPr>
          <a:lstStyle/>
          <a:p>
            <a:r>
              <a:rPr lang="en-US" sz="900" dirty="0">
                <a:solidFill>
                  <a:srgbClr val="0070C0"/>
                </a:solidFill>
              </a:rPr>
              <a:t>First Last Name</a:t>
            </a:r>
          </a:p>
        </p:txBody>
      </p:sp>
      <p:sp>
        <p:nvSpPr>
          <p:cNvPr id="26" name="Oval 25">
            <a:extLst>
              <a:ext uri="{FF2B5EF4-FFF2-40B4-BE49-F238E27FC236}">
                <a16:creationId xmlns:a16="http://schemas.microsoft.com/office/drawing/2014/main" id="{DB407D4A-2D30-E040-B16E-F4F3DC1C30BE}"/>
              </a:ext>
            </a:extLst>
          </p:cNvPr>
          <p:cNvSpPr/>
          <p:nvPr/>
        </p:nvSpPr>
        <p:spPr>
          <a:xfrm>
            <a:off x="3436968" y="3648825"/>
            <a:ext cx="1655264" cy="3060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1FFEE1-7C71-E641-B842-7503132C19CF}"/>
              </a:ext>
            </a:extLst>
          </p:cNvPr>
          <p:cNvSpPr/>
          <p:nvPr/>
        </p:nvSpPr>
        <p:spPr>
          <a:xfrm>
            <a:off x="3379036" y="4115757"/>
            <a:ext cx="2018533" cy="3060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022524E-0291-F244-9D58-1EC811B9C26F}"/>
              </a:ext>
            </a:extLst>
          </p:cNvPr>
          <p:cNvSpPr/>
          <p:nvPr/>
        </p:nvSpPr>
        <p:spPr>
          <a:xfrm>
            <a:off x="3265156" y="6044394"/>
            <a:ext cx="1655264" cy="3060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2526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a:stretch>
            <a:fillRect/>
          </a:stretch>
        </p:blipFill>
        <p:spPr>
          <a:xfrm>
            <a:off x="2798122" y="4967848"/>
            <a:ext cx="5116669" cy="1533085"/>
          </a:xfrm>
          <a:prstGeom prst="rect">
            <a:avLst/>
          </a:prstGeom>
        </p:spPr>
      </p:pic>
      <p:sp>
        <p:nvSpPr>
          <p:cNvPr id="10" name="TextBox 9"/>
          <p:cNvSpPr txBox="1"/>
          <p:nvPr/>
        </p:nvSpPr>
        <p:spPr>
          <a:xfrm>
            <a:off x="2279561" y="2408349"/>
            <a:ext cx="6490952" cy="369332"/>
          </a:xfrm>
          <a:prstGeom prst="rect">
            <a:avLst/>
          </a:prstGeom>
          <a:solidFill>
            <a:schemeClr val="tx1"/>
          </a:solidFill>
          <a:ln>
            <a:noFill/>
          </a:ln>
        </p:spPr>
        <p:txBody>
          <a:bodyPr wrap="square" rtlCol="0">
            <a:spAutoFit/>
          </a:bodyPr>
          <a:lstStyle/>
          <a:p>
            <a:endParaRPr lang="en-US"/>
          </a:p>
        </p:txBody>
      </p:sp>
      <p:sp>
        <p:nvSpPr>
          <p:cNvPr id="9" name="Subtitle 2"/>
          <p:cNvSpPr txBox="1">
            <a:spLocks/>
          </p:cNvSpPr>
          <p:nvPr/>
        </p:nvSpPr>
        <p:spPr>
          <a:xfrm>
            <a:off x="389818" y="1234977"/>
            <a:ext cx="2195019" cy="285917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endParaRPr lang="en-US" sz="1600" dirty="0">
              <a:solidFill>
                <a:srgbClr val="002060"/>
              </a:solidFill>
            </a:endParaRPr>
          </a:p>
        </p:txBody>
      </p:sp>
      <p:sp>
        <p:nvSpPr>
          <p:cNvPr id="4" name="Title 3"/>
          <p:cNvSpPr>
            <a:spLocks noGrp="1"/>
          </p:cNvSpPr>
          <p:nvPr>
            <p:ph type="title"/>
          </p:nvPr>
        </p:nvSpPr>
        <p:spPr>
          <a:xfrm>
            <a:off x="2434398" y="0"/>
            <a:ext cx="6535737" cy="649443"/>
          </a:xfrm>
        </p:spPr>
        <p:txBody>
          <a:bodyPr>
            <a:normAutofit/>
          </a:bodyPr>
          <a:lstStyle/>
          <a:p>
            <a:pPr algn="r"/>
            <a:r>
              <a:rPr lang="en-US" sz="3200" dirty="0">
                <a:solidFill>
                  <a:schemeClr val="accent4"/>
                </a:solidFill>
                <a:latin typeface="Times" charset="0"/>
                <a:ea typeface="Times" charset="0"/>
                <a:cs typeface="Times" charset="0"/>
              </a:rPr>
              <a:t>Python 2 Thesis Support</a:t>
            </a:r>
          </a:p>
        </p:txBody>
      </p:sp>
      <p:sp>
        <p:nvSpPr>
          <p:cNvPr id="21" name="TextBox 20">
            <a:extLst>
              <a:ext uri="{FF2B5EF4-FFF2-40B4-BE49-F238E27FC236}">
                <a16:creationId xmlns:a16="http://schemas.microsoft.com/office/drawing/2014/main" id="{81DD2911-E23F-7446-B260-7C061AA1382E}"/>
              </a:ext>
            </a:extLst>
          </p:cNvPr>
          <p:cNvSpPr txBox="1"/>
          <p:nvPr/>
        </p:nvSpPr>
        <p:spPr>
          <a:xfrm>
            <a:off x="350634" y="673768"/>
            <a:ext cx="4248214" cy="461665"/>
          </a:xfrm>
          <a:prstGeom prst="rect">
            <a:avLst/>
          </a:prstGeom>
          <a:noFill/>
        </p:spPr>
        <p:txBody>
          <a:bodyPr wrap="none" rtlCol="0">
            <a:spAutoFit/>
          </a:bodyPr>
          <a:lstStyle/>
          <a:p>
            <a:r>
              <a:rPr lang="en-US" sz="2400" b="1" dirty="0">
                <a:solidFill>
                  <a:srgbClr val="C00000"/>
                </a:solidFill>
              </a:rPr>
              <a:t>Navigating to thesis dashboards</a:t>
            </a:r>
          </a:p>
        </p:txBody>
      </p:sp>
      <p:sp>
        <p:nvSpPr>
          <p:cNvPr id="17" name="Subtitle 2">
            <a:extLst>
              <a:ext uri="{FF2B5EF4-FFF2-40B4-BE49-F238E27FC236}">
                <a16:creationId xmlns:a16="http://schemas.microsoft.com/office/drawing/2014/main" id="{07653B75-F752-AD43-AEAF-9E18DED7ECF9}"/>
              </a:ext>
            </a:extLst>
          </p:cNvPr>
          <p:cNvSpPr txBox="1">
            <a:spLocks/>
          </p:cNvSpPr>
          <p:nvPr/>
        </p:nvSpPr>
        <p:spPr>
          <a:xfrm>
            <a:off x="4424880" y="1234977"/>
            <a:ext cx="2179116" cy="411535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spcAft>
                <a:spcPts val="1200"/>
              </a:spcAft>
              <a:buNone/>
            </a:pPr>
            <a:r>
              <a:rPr lang="en-US" sz="1400" dirty="0">
                <a:solidFill>
                  <a:schemeClr val="accent2">
                    <a:lumMod val="75000"/>
                  </a:schemeClr>
                </a:solidFill>
              </a:rPr>
              <a:t>Educational Advisors </a:t>
            </a:r>
            <a:r>
              <a:rPr lang="en-US" sz="1400" dirty="0">
                <a:solidFill>
                  <a:srgbClr val="002060"/>
                </a:solidFill>
              </a:rPr>
              <a:t>can now navigate to student dashboards via </a:t>
            </a:r>
            <a:r>
              <a:rPr lang="en-US" sz="1400" b="1" dirty="0">
                <a:solidFill>
                  <a:srgbClr val="002060"/>
                </a:solidFill>
              </a:rPr>
              <a:t>Thesis Search </a:t>
            </a:r>
            <a:r>
              <a:rPr lang="en-US" sz="1400" dirty="0">
                <a:solidFill>
                  <a:srgbClr val="002060"/>
                </a:solidFill>
              </a:rPr>
              <a:t>under Educational Advisor, and then the Dashboard button next to each student’s name. Dashboards may also be accessed via the Thesis Dashboard tab found along the top menu bar on individual student’s other Python pages.</a:t>
            </a:r>
          </a:p>
        </p:txBody>
      </p:sp>
      <p:sp>
        <p:nvSpPr>
          <p:cNvPr id="13" name="TextBox 12"/>
          <p:cNvSpPr txBox="1"/>
          <p:nvPr/>
        </p:nvSpPr>
        <p:spPr>
          <a:xfrm>
            <a:off x="8770513" y="6277431"/>
            <a:ext cx="418704" cy="369332"/>
          </a:xfrm>
          <a:prstGeom prst="rect">
            <a:avLst/>
          </a:prstGeom>
          <a:noFill/>
        </p:spPr>
        <p:txBody>
          <a:bodyPr wrap="none" rtlCol="0">
            <a:spAutoFit/>
          </a:bodyPr>
          <a:lstStyle/>
          <a:p>
            <a:r>
              <a:rPr lang="en-US" dirty="0">
                <a:solidFill>
                  <a:schemeClr val="accent1">
                    <a:lumMod val="50000"/>
                  </a:schemeClr>
                </a:solidFill>
              </a:rPr>
              <a:t>10</a:t>
            </a:r>
          </a:p>
        </p:txBody>
      </p:sp>
      <p:sp>
        <p:nvSpPr>
          <p:cNvPr id="2" name="TextBox 1"/>
          <p:cNvSpPr txBox="1"/>
          <p:nvPr/>
        </p:nvSpPr>
        <p:spPr>
          <a:xfrm>
            <a:off x="603103" y="1249491"/>
            <a:ext cx="1981734" cy="2308324"/>
          </a:xfrm>
          <a:prstGeom prst="rect">
            <a:avLst/>
          </a:prstGeom>
          <a:noFill/>
        </p:spPr>
        <p:txBody>
          <a:bodyPr wrap="square" rtlCol="0">
            <a:spAutoFit/>
          </a:bodyPr>
          <a:lstStyle/>
          <a:p>
            <a:pPr marL="0" lvl="1"/>
            <a:r>
              <a:rPr lang="en-US" sz="1400" dirty="0">
                <a:solidFill>
                  <a:schemeClr val="accent2">
                    <a:lumMod val="75000"/>
                  </a:schemeClr>
                </a:solidFill>
              </a:rPr>
              <a:t>Students</a:t>
            </a:r>
            <a:r>
              <a:rPr lang="en-US" sz="1400" dirty="0">
                <a:solidFill>
                  <a:srgbClr val="002060"/>
                </a:solidFill>
              </a:rPr>
              <a:t> can navigate to their dashboards via </a:t>
            </a:r>
            <a:r>
              <a:rPr lang="en-US" sz="1400" b="1" dirty="0">
                <a:solidFill>
                  <a:srgbClr val="002060"/>
                </a:solidFill>
              </a:rPr>
              <a:t>Student </a:t>
            </a:r>
            <a:r>
              <a:rPr lang="en-US" sz="1400" b="1" dirty="0" err="1">
                <a:solidFill>
                  <a:srgbClr val="002060"/>
                </a:solidFill>
              </a:rPr>
              <a:t>Folio</a:t>
            </a:r>
            <a:r>
              <a:rPr lang="en-US" sz="1400" dirty="0" err="1">
                <a:solidFill>
                  <a:srgbClr val="002060"/>
                </a:solidFill>
                <a:sym typeface="Wingdings" panose="05000000000000000000" pitchFamily="2" charset="2"/>
              </a:rPr>
              <a:t></a:t>
            </a:r>
            <a:r>
              <a:rPr lang="en-US" sz="1400" b="1" dirty="0" err="1">
                <a:solidFill>
                  <a:srgbClr val="002060"/>
                </a:solidFill>
              </a:rPr>
              <a:t>My</a:t>
            </a:r>
            <a:r>
              <a:rPr lang="en-US" sz="1400" b="1" dirty="0">
                <a:solidFill>
                  <a:srgbClr val="002060"/>
                </a:solidFill>
              </a:rPr>
              <a:t> Thesis Dashboard</a:t>
            </a:r>
            <a:r>
              <a:rPr lang="en-US" sz="1400" dirty="0">
                <a:solidFill>
                  <a:srgbClr val="002060"/>
                </a:solidFill>
              </a:rPr>
              <a:t>, or from Thesis Dashboard found along the top menu bar on the other Python pages of the student record.</a:t>
            </a:r>
          </a:p>
          <a:p>
            <a:endParaRPr lang="en-US" dirty="0"/>
          </a:p>
        </p:txBody>
      </p:sp>
      <p:pic>
        <p:nvPicPr>
          <p:cNvPr id="5" name="Picture 4"/>
          <p:cNvPicPr>
            <a:picLocks noChangeAspect="1"/>
          </p:cNvPicPr>
          <p:nvPr/>
        </p:nvPicPr>
        <p:blipFill>
          <a:blip r:embed="rId4"/>
          <a:stretch>
            <a:fillRect/>
          </a:stretch>
        </p:blipFill>
        <p:spPr>
          <a:xfrm>
            <a:off x="2798122" y="1135432"/>
            <a:ext cx="1175362" cy="3790697"/>
          </a:xfrm>
          <a:prstGeom prst="rect">
            <a:avLst/>
          </a:prstGeom>
        </p:spPr>
      </p:pic>
      <p:cxnSp>
        <p:nvCxnSpPr>
          <p:cNvPr id="8" name="Straight Arrow Connector 7"/>
          <p:cNvCxnSpPr/>
          <p:nvPr/>
        </p:nvCxnSpPr>
        <p:spPr>
          <a:xfrm>
            <a:off x="1620982" y="1837113"/>
            <a:ext cx="1263534" cy="8146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618487" y="2035935"/>
            <a:ext cx="1624929" cy="15363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5"/>
          <a:stretch>
            <a:fillRect/>
          </a:stretch>
        </p:blipFill>
        <p:spPr>
          <a:xfrm>
            <a:off x="6738158" y="757339"/>
            <a:ext cx="1182449" cy="4093586"/>
          </a:xfrm>
          <a:prstGeom prst="rect">
            <a:avLst/>
          </a:prstGeom>
        </p:spPr>
      </p:pic>
      <p:cxnSp>
        <p:nvCxnSpPr>
          <p:cNvPr id="22" name="Straight Arrow Connector 21"/>
          <p:cNvCxnSpPr/>
          <p:nvPr/>
        </p:nvCxnSpPr>
        <p:spPr>
          <a:xfrm flipV="1">
            <a:off x="6278736" y="1630017"/>
            <a:ext cx="821779" cy="4799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202017" y="1995282"/>
            <a:ext cx="908158" cy="3051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931920" y="5206589"/>
            <a:ext cx="581891" cy="12464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Last, First</a:t>
            </a:r>
          </a:p>
        </p:txBody>
      </p:sp>
      <p:sp>
        <p:nvSpPr>
          <p:cNvPr id="28" name="Oval 27"/>
          <p:cNvSpPr/>
          <p:nvPr/>
        </p:nvSpPr>
        <p:spPr>
          <a:xfrm>
            <a:off x="6330142" y="5298543"/>
            <a:ext cx="511233" cy="229722"/>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214799" y="5655100"/>
            <a:ext cx="574406" cy="169277"/>
          </a:xfrm>
          <a:prstGeom prst="rect">
            <a:avLst/>
          </a:prstGeom>
          <a:solidFill>
            <a:schemeClr val="tx1"/>
          </a:solidFill>
        </p:spPr>
        <p:txBody>
          <a:bodyPr wrap="square" rtlCol="0">
            <a:spAutoFit/>
          </a:bodyPr>
          <a:lstStyle/>
          <a:p>
            <a:r>
              <a:rPr lang="en-US" sz="500" dirty="0">
                <a:solidFill>
                  <a:schemeClr val="bg1"/>
                </a:solidFill>
              </a:rPr>
              <a:t>Student Name</a:t>
            </a:r>
          </a:p>
        </p:txBody>
      </p:sp>
    </p:spTree>
    <p:extLst>
      <p:ext uri="{BB962C8B-B14F-4D97-AF65-F5344CB8AC3E}">
        <p14:creationId xmlns:p14="http://schemas.microsoft.com/office/powerpoint/2010/main" val="641978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279561" y="2408349"/>
            <a:ext cx="6490952" cy="369332"/>
          </a:xfrm>
          <a:prstGeom prst="rect">
            <a:avLst/>
          </a:prstGeom>
          <a:solidFill>
            <a:schemeClr val="tx1"/>
          </a:solidFill>
          <a:ln>
            <a:noFill/>
          </a:ln>
        </p:spPr>
        <p:txBody>
          <a:bodyPr wrap="square" rtlCol="0">
            <a:spAutoFit/>
          </a:bodyPr>
          <a:lstStyle/>
          <a:p>
            <a:endParaRPr lang="en-US"/>
          </a:p>
        </p:txBody>
      </p:sp>
      <p:sp>
        <p:nvSpPr>
          <p:cNvPr id="4" name="Title 3"/>
          <p:cNvSpPr>
            <a:spLocks noGrp="1"/>
          </p:cNvSpPr>
          <p:nvPr>
            <p:ph type="title"/>
          </p:nvPr>
        </p:nvSpPr>
        <p:spPr>
          <a:xfrm>
            <a:off x="2434398" y="0"/>
            <a:ext cx="6535737" cy="649443"/>
          </a:xfrm>
        </p:spPr>
        <p:txBody>
          <a:bodyPr>
            <a:normAutofit/>
          </a:bodyPr>
          <a:lstStyle/>
          <a:p>
            <a:pPr algn="r"/>
            <a:r>
              <a:rPr lang="en-US" sz="3200" dirty="0">
                <a:solidFill>
                  <a:schemeClr val="accent4"/>
                </a:solidFill>
                <a:latin typeface="Times" charset="0"/>
                <a:ea typeface="Times" charset="0"/>
                <a:cs typeface="Times" charset="0"/>
              </a:rPr>
              <a:t>Python 2 Thesis Support</a:t>
            </a:r>
          </a:p>
        </p:txBody>
      </p:sp>
      <p:sp>
        <p:nvSpPr>
          <p:cNvPr id="9" name="Subtitle 2"/>
          <p:cNvSpPr txBox="1">
            <a:spLocks/>
          </p:cNvSpPr>
          <p:nvPr/>
        </p:nvSpPr>
        <p:spPr>
          <a:xfrm>
            <a:off x="362373" y="2188378"/>
            <a:ext cx="5462546" cy="24020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1600" b="1" dirty="0">
                <a:solidFill>
                  <a:srgbClr val="C00000"/>
                </a:solidFill>
              </a:rPr>
              <a:t>For additional information and guidance, consult the TPO website at </a:t>
            </a:r>
            <a:r>
              <a:rPr lang="en-US" sz="1600" b="1">
                <a:solidFill>
                  <a:srgbClr val="C00000"/>
                </a:solidFill>
                <a:hlinkClick r:id="rId3"/>
              </a:rPr>
              <a:t>https://nps</a:t>
            </a:r>
            <a:r>
              <a:rPr lang="en-US" sz="1600" b="1" dirty="0">
                <a:solidFill>
                  <a:srgbClr val="C00000"/>
                </a:solidFill>
                <a:hlinkClick r:id="rId3"/>
              </a:rPr>
              <a:t>.edu/web/thesisprocessing/python-help</a:t>
            </a:r>
            <a:endParaRPr lang="en-US" sz="1600" dirty="0">
              <a:solidFill>
                <a:schemeClr val="bg2"/>
              </a:solidFill>
            </a:endParaRPr>
          </a:p>
          <a:p>
            <a:pPr marL="0" indent="0">
              <a:spcBef>
                <a:spcPts val="1800"/>
              </a:spcBef>
              <a:spcAft>
                <a:spcPts val="1200"/>
              </a:spcAft>
              <a:buNone/>
            </a:pPr>
            <a:r>
              <a:rPr lang="en-US" sz="1600" b="1" dirty="0">
                <a:solidFill>
                  <a:srgbClr val="C00000"/>
                </a:solidFill>
              </a:rPr>
              <a:t>For support, contact Thesis Processing:</a:t>
            </a:r>
            <a:endParaRPr lang="en-US" sz="1600" b="1" dirty="0">
              <a:solidFill>
                <a:schemeClr val="bg2"/>
              </a:solidFill>
            </a:endParaRPr>
          </a:p>
          <a:p>
            <a:pPr lvl="1">
              <a:spcAft>
                <a:spcPts val="1200"/>
              </a:spcAft>
              <a:buFont typeface="Arial" charset="0"/>
              <a:buChar char="•"/>
            </a:pPr>
            <a:r>
              <a:rPr lang="en-US" sz="1600" b="1" dirty="0">
                <a:solidFill>
                  <a:schemeClr val="bg2"/>
                </a:solidFill>
                <a:hlinkClick r:id="rId4"/>
              </a:rPr>
              <a:t>thesisprocessingoffice@nps.edu</a:t>
            </a:r>
            <a:endParaRPr lang="en-US" sz="1600" b="1" dirty="0">
              <a:solidFill>
                <a:schemeClr val="bg2"/>
              </a:solidFill>
            </a:endParaRPr>
          </a:p>
          <a:p>
            <a:pPr marL="457200" lvl="1" indent="0">
              <a:spcAft>
                <a:spcPts val="1200"/>
              </a:spcAft>
              <a:buNone/>
            </a:pPr>
            <a:endParaRPr lang="en-US" sz="1600" dirty="0">
              <a:solidFill>
                <a:schemeClr val="bg2"/>
              </a:solidFill>
            </a:endParaRPr>
          </a:p>
        </p:txBody>
      </p:sp>
      <p:pic>
        <p:nvPicPr>
          <p:cNvPr id="21" name="Picture 20"/>
          <p:cNvPicPr/>
          <p:nvPr/>
        </p:nvPicPr>
        <p:blipFill>
          <a:blip r:embed="rId5"/>
          <a:stretch>
            <a:fillRect/>
          </a:stretch>
        </p:blipFill>
        <p:spPr>
          <a:xfrm>
            <a:off x="5674290" y="4013007"/>
            <a:ext cx="3293972" cy="1863569"/>
          </a:xfrm>
          <a:prstGeom prst="rect">
            <a:avLst/>
          </a:prstGeom>
        </p:spPr>
      </p:pic>
      <p:pic>
        <p:nvPicPr>
          <p:cNvPr id="11" name="Picture 10"/>
          <p:cNvPicPr>
            <a:picLocks noChangeAspect="1"/>
          </p:cNvPicPr>
          <p:nvPr/>
        </p:nvPicPr>
        <p:blipFill>
          <a:blip r:embed="rId6"/>
          <a:stretch>
            <a:fillRect/>
          </a:stretch>
        </p:blipFill>
        <p:spPr>
          <a:xfrm>
            <a:off x="5824919" y="838975"/>
            <a:ext cx="2599442" cy="2370988"/>
          </a:xfrm>
          <a:prstGeom prst="rect">
            <a:avLst/>
          </a:prstGeom>
        </p:spPr>
      </p:pic>
      <p:sp>
        <p:nvSpPr>
          <p:cNvPr id="7" name="TextBox 6"/>
          <p:cNvSpPr txBox="1"/>
          <p:nvPr/>
        </p:nvSpPr>
        <p:spPr>
          <a:xfrm>
            <a:off x="8770513" y="6277431"/>
            <a:ext cx="418704" cy="369332"/>
          </a:xfrm>
          <a:prstGeom prst="rect">
            <a:avLst/>
          </a:prstGeom>
          <a:noFill/>
        </p:spPr>
        <p:txBody>
          <a:bodyPr wrap="none" rtlCol="0">
            <a:spAutoFit/>
          </a:bodyPr>
          <a:lstStyle/>
          <a:p>
            <a:r>
              <a:rPr lang="en-US" dirty="0">
                <a:solidFill>
                  <a:schemeClr val="accent1">
                    <a:lumMod val="50000"/>
                  </a:schemeClr>
                </a:solidFill>
              </a:rPr>
              <a:t>11</a:t>
            </a:r>
          </a:p>
        </p:txBody>
      </p:sp>
    </p:spTree>
    <p:extLst>
      <p:ext uri="{BB962C8B-B14F-4D97-AF65-F5344CB8AC3E}">
        <p14:creationId xmlns:p14="http://schemas.microsoft.com/office/powerpoint/2010/main" val="756252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279561" y="2408349"/>
            <a:ext cx="6490952" cy="369332"/>
          </a:xfrm>
          <a:prstGeom prst="rect">
            <a:avLst/>
          </a:prstGeom>
          <a:solidFill>
            <a:schemeClr val="tx1"/>
          </a:solidFill>
          <a:ln>
            <a:noFill/>
          </a:ln>
        </p:spPr>
        <p:txBody>
          <a:bodyPr wrap="square" rtlCol="0">
            <a:spAutoFit/>
          </a:bodyPr>
          <a:lstStyle/>
          <a:p>
            <a:endParaRPr lang="en-US"/>
          </a:p>
        </p:txBody>
      </p:sp>
      <p:sp>
        <p:nvSpPr>
          <p:cNvPr id="4" name="Title 3"/>
          <p:cNvSpPr>
            <a:spLocks noGrp="1"/>
          </p:cNvSpPr>
          <p:nvPr>
            <p:ph type="title"/>
          </p:nvPr>
        </p:nvSpPr>
        <p:spPr>
          <a:xfrm>
            <a:off x="2434398" y="0"/>
            <a:ext cx="6535737" cy="649443"/>
          </a:xfrm>
        </p:spPr>
        <p:txBody>
          <a:bodyPr>
            <a:normAutofit/>
          </a:bodyPr>
          <a:lstStyle/>
          <a:p>
            <a:pPr algn="r"/>
            <a:r>
              <a:rPr lang="en-US" sz="3200" dirty="0">
                <a:solidFill>
                  <a:schemeClr val="accent4"/>
                </a:solidFill>
                <a:latin typeface="Times" charset="0"/>
                <a:ea typeface="Times" charset="0"/>
                <a:cs typeface="Times" charset="0"/>
              </a:rPr>
              <a:t>Python 2 Thesis Support</a:t>
            </a:r>
          </a:p>
        </p:txBody>
      </p:sp>
      <p:sp>
        <p:nvSpPr>
          <p:cNvPr id="9" name="Subtitle 2"/>
          <p:cNvSpPr txBox="1">
            <a:spLocks/>
          </p:cNvSpPr>
          <p:nvPr/>
        </p:nvSpPr>
        <p:spPr>
          <a:xfrm>
            <a:off x="361897" y="1316966"/>
            <a:ext cx="8531937" cy="385025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800"/>
              </a:spcBef>
              <a:spcAft>
                <a:spcPts val="1000"/>
              </a:spcAft>
              <a:buNone/>
            </a:pPr>
            <a:r>
              <a:rPr lang="en-US" sz="1100" b="1" dirty="0">
                <a:solidFill>
                  <a:srgbClr val="002060"/>
                </a:solidFill>
              </a:rPr>
              <a:t>Who needs a thesis dashboard? </a:t>
            </a:r>
            <a:br>
              <a:rPr lang="en-US" sz="1100" b="1" dirty="0">
                <a:solidFill>
                  <a:srgbClr val="002060"/>
                </a:solidFill>
              </a:rPr>
            </a:br>
            <a:r>
              <a:rPr lang="en-US" sz="1100" dirty="0">
                <a:solidFill>
                  <a:srgbClr val="002060"/>
                </a:solidFill>
              </a:rPr>
              <a:t>Thesis dashboards are needed for students writing a thesis, capstone or project report, or dissertation that will be published by NPS via the Thesis Processing Office (</a:t>
            </a:r>
            <a:r>
              <a:rPr lang="en-US" sz="1100" dirty="0" err="1">
                <a:solidFill>
                  <a:srgbClr val="002060"/>
                </a:solidFill>
              </a:rPr>
              <a:t>TPO</a:t>
            </a:r>
            <a:r>
              <a:rPr lang="en-US" sz="1100" dirty="0">
                <a:solidFill>
                  <a:srgbClr val="002060"/>
                </a:solidFill>
              </a:rPr>
              <a:t>).  </a:t>
            </a:r>
          </a:p>
          <a:p>
            <a:pPr marL="0" indent="0">
              <a:spcBef>
                <a:spcPts val="800"/>
              </a:spcBef>
              <a:spcAft>
                <a:spcPts val="1000"/>
              </a:spcAft>
              <a:buNone/>
            </a:pPr>
            <a:r>
              <a:rPr lang="en-US" sz="1100" b="1" dirty="0">
                <a:solidFill>
                  <a:srgbClr val="002060"/>
                </a:solidFill>
              </a:rPr>
              <a:t>Might I already have a thesis dashboard? </a:t>
            </a:r>
            <a:br>
              <a:rPr lang="en-US" sz="1100" b="1" dirty="0">
                <a:solidFill>
                  <a:srgbClr val="002060"/>
                </a:solidFill>
              </a:rPr>
            </a:br>
            <a:r>
              <a:rPr lang="en-US" sz="1100" dirty="0">
                <a:solidFill>
                  <a:srgbClr val="C00000"/>
                </a:solidFill>
              </a:rPr>
              <a:t>Yes! </a:t>
            </a:r>
            <a:r>
              <a:rPr lang="en-US" sz="1100" dirty="0">
                <a:solidFill>
                  <a:srgbClr val="002060"/>
                </a:solidFill>
              </a:rPr>
              <a:t>See slides 2-3 for how to check if you have a dashboard. Ed Techs, please see slide 4.</a:t>
            </a:r>
          </a:p>
          <a:p>
            <a:pPr marL="0" indent="0">
              <a:spcBef>
                <a:spcPts val="800"/>
              </a:spcBef>
              <a:spcAft>
                <a:spcPts val="1000"/>
              </a:spcAft>
              <a:buNone/>
            </a:pPr>
            <a:r>
              <a:rPr lang="en-US" sz="1100" b="1" dirty="0">
                <a:solidFill>
                  <a:srgbClr val="002060"/>
                </a:solidFill>
              </a:rPr>
              <a:t>If I don’t already have a thesis dashboard, what needs to happen first?</a:t>
            </a:r>
            <a:r>
              <a:rPr lang="en-US" sz="1100" dirty="0">
                <a:solidFill>
                  <a:srgbClr val="002060"/>
                </a:solidFill>
              </a:rPr>
              <a:t> </a:t>
            </a:r>
            <a:br>
              <a:rPr lang="en-US" sz="1100" dirty="0">
                <a:solidFill>
                  <a:srgbClr val="002060"/>
                </a:solidFill>
              </a:rPr>
            </a:br>
            <a:r>
              <a:rPr lang="en-US" sz="1100" dirty="0">
                <a:solidFill>
                  <a:srgbClr val="002060"/>
                </a:solidFill>
              </a:rPr>
              <a:t>Before a dashboard can be added, a thesis </a:t>
            </a:r>
            <a:r>
              <a:rPr lang="en-US" sz="1100" u="sng" dirty="0">
                <a:solidFill>
                  <a:srgbClr val="002060"/>
                </a:solidFill>
              </a:rPr>
              <a:t>track </a:t>
            </a:r>
            <a:r>
              <a:rPr lang="en-US" sz="1100" dirty="0">
                <a:solidFill>
                  <a:srgbClr val="002060"/>
                </a:solidFill>
              </a:rPr>
              <a:t>must be assigned in Python by the student or the </a:t>
            </a:r>
            <a:r>
              <a:rPr lang="en-US" sz="1100" dirty="0" err="1">
                <a:solidFill>
                  <a:srgbClr val="002060"/>
                </a:solidFill>
              </a:rPr>
              <a:t>ed</a:t>
            </a:r>
            <a:r>
              <a:rPr lang="en-US" sz="1100" dirty="0">
                <a:solidFill>
                  <a:srgbClr val="002060"/>
                </a:solidFill>
              </a:rPr>
              <a:t> tech. This may have already been done for you. See slide 6 for how to add a thesis track and create a dashboard.</a:t>
            </a:r>
          </a:p>
          <a:p>
            <a:pPr marL="0" indent="0">
              <a:spcBef>
                <a:spcPts val="800"/>
              </a:spcBef>
              <a:spcAft>
                <a:spcPts val="1000"/>
              </a:spcAft>
              <a:buNone/>
            </a:pPr>
            <a:r>
              <a:rPr lang="en-US" sz="1100" b="1" dirty="0">
                <a:solidFill>
                  <a:srgbClr val="002060"/>
                </a:solidFill>
              </a:rPr>
              <a:t>Who can create a thesis dashboard? </a:t>
            </a:r>
            <a:br>
              <a:rPr lang="en-US" sz="1100" b="1" dirty="0">
                <a:solidFill>
                  <a:srgbClr val="002060"/>
                </a:solidFill>
              </a:rPr>
            </a:br>
            <a:r>
              <a:rPr lang="en-US" sz="1100" dirty="0">
                <a:solidFill>
                  <a:srgbClr val="002060"/>
                </a:solidFill>
              </a:rPr>
              <a:t>Dashboards can be added to a student’s Python record by students, </a:t>
            </a:r>
            <a:r>
              <a:rPr lang="en-US" sz="1100" dirty="0" err="1">
                <a:solidFill>
                  <a:srgbClr val="002060"/>
                </a:solidFill>
              </a:rPr>
              <a:t>ed</a:t>
            </a:r>
            <a:r>
              <a:rPr lang="en-US" sz="1100" dirty="0">
                <a:solidFill>
                  <a:srgbClr val="002060"/>
                </a:solidFill>
              </a:rPr>
              <a:t> techs, program officers, or academic associates, </a:t>
            </a:r>
            <a:r>
              <a:rPr lang="en-US" sz="1100" i="1" dirty="0">
                <a:solidFill>
                  <a:srgbClr val="002060"/>
                </a:solidFill>
              </a:rPr>
              <a:t>if </a:t>
            </a:r>
            <a:r>
              <a:rPr lang="en-US" sz="1100" dirty="0">
                <a:solidFill>
                  <a:srgbClr val="002060"/>
                </a:solidFill>
              </a:rPr>
              <a:t>a thesis track has been assigned.</a:t>
            </a:r>
          </a:p>
          <a:p>
            <a:pPr marL="0" indent="0">
              <a:spcBef>
                <a:spcPts val="800"/>
              </a:spcBef>
              <a:spcAft>
                <a:spcPts val="1000"/>
              </a:spcAft>
              <a:buNone/>
            </a:pPr>
            <a:r>
              <a:rPr lang="en-US" sz="1100" b="1" dirty="0">
                <a:solidFill>
                  <a:schemeClr val="accent1">
                    <a:lumMod val="50000"/>
                  </a:schemeClr>
                </a:solidFill>
              </a:rPr>
              <a:t>I </a:t>
            </a:r>
            <a:r>
              <a:rPr lang="en-US" sz="1100" b="1" i="1" dirty="0">
                <a:solidFill>
                  <a:schemeClr val="accent1">
                    <a:lumMod val="50000"/>
                  </a:schemeClr>
                </a:solidFill>
              </a:rPr>
              <a:t>know</a:t>
            </a:r>
            <a:r>
              <a:rPr lang="en-US" sz="1100" b="1" dirty="0">
                <a:solidFill>
                  <a:schemeClr val="accent1">
                    <a:lumMod val="50000"/>
                  </a:schemeClr>
                </a:solidFill>
              </a:rPr>
              <a:t> I don’t have a dashboard. Please show me how to create one.</a:t>
            </a:r>
            <a:br>
              <a:rPr lang="en-US" sz="1100" b="1" dirty="0">
                <a:solidFill>
                  <a:srgbClr val="FF0000"/>
                </a:solidFill>
              </a:rPr>
            </a:br>
            <a:r>
              <a:rPr lang="en-US" sz="1100" dirty="0">
                <a:solidFill>
                  <a:schemeClr val="accent1">
                    <a:lumMod val="50000"/>
                  </a:schemeClr>
                </a:solidFill>
              </a:rPr>
              <a:t>Slides 6-9 show you how to create a dashboard.</a:t>
            </a:r>
            <a:endParaRPr lang="en-US" sz="1100" b="1" dirty="0">
              <a:solidFill>
                <a:schemeClr val="accent1">
                  <a:lumMod val="50000"/>
                </a:schemeClr>
              </a:solidFill>
            </a:endParaRPr>
          </a:p>
          <a:p>
            <a:pPr marL="0" indent="0">
              <a:spcBef>
                <a:spcPts val="800"/>
              </a:spcBef>
              <a:spcAft>
                <a:spcPts val="1000"/>
              </a:spcAft>
              <a:buNone/>
            </a:pPr>
            <a:r>
              <a:rPr lang="en-US" sz="1100" b="1" dirty="0">
                <a:solidFill>
                  <a:srgbClr val="002060"/>
                </a:solidFill>
              </a:rPr>
              <a:t>When do I need a dashboard? </a:t>
            </a:r>
            <a:br>
              <a:rPr lang="en-US" sz="1100" b="1" dirty="0">
                <a:solidFill>
                  <a:srgbClr val="002060"/>
                </a:solidFill>
              </a:rPr>
            </a:br>
            <a:r>
              <a:rPr lang="en-US" sz="1100" dirty="0">
                <a:solidFill>
                  <a:srgbClr val="002060"/>
                </a:solidFill>
              </a:rPr>
              <a:t>Students will need their thesis dashboard to route their Thesis Proposal Form (TPF), which collects approvals for the proposal. They will also need their dashboard to process the Thesis Release and Approval Form (TRAF) and their thesis during graduation quarter. </a:t>
            </a:r>
          </a:p>
        </p:txBody>
      </p:sp>
      <p:sp>
        <p:nvSpPr>
          <p:cNvPr id="21" name="TextBox 20">
            <a:extLst>
              <a:ext uri="{FF2B5EF4-FFF2-40B4-BE49-F238E27FC236}">
                <a16:creationId xmlns:a16="http://schemas.microsoft.com/office/drawing/2014/main" id="{81DD2911-E23F-7446-B260-7C061AA1382E}"/>
              </a:ext>
            </a:extLst>
          </p:cNvPr>
          <p:cNvSpPr txBox="1"/>
          <p:nvPr/>
        </p:nvSpPr>
        <p:spPr>
          <a:xfrm>
            <a:off x="350634" y="673768"/>
            <a:ext cx="5424434" cy="461665"/>
          </a:xfrm>
          <a:prstGeom prst="rect">
            <a:avLst/>
          </a:prstGeom>
          <a:noFill/>
        </p:spPr>
        <p:txBody>
          <a:bodyPr wrap="none" rtlCol="0">
            <a:spAutoFit/>
          </a:bodyPr>
          <a:lstStyle/>
          <a:p>
            <a:r>
              <a:rPr lang="en-US" sz="2400" b="1" dirty="0">
                <a:solidFill>
                  <a:srgbClr val="C00000"/>
                </a:solidFill>
              </a:rPr>
              <a:t>How to add a thesis dashboard in Python</a:t>
            </a:r>
          </a:p>
        </p:txBody>
      </p:sp>
      <p:sp>
        <p:nvSpPr>
          <p:cNvPr id="11" name="TextBox 10"/>
          <p:cNvSpPr txBox="1"/>
          <p:nvPr/>
        </p:nvSpPr>
        <p:spPr>
          <a:xfrm>
            <a:off x="8770513" y="6277431"/>
            <a:ext cx="301686" cy="369332"/>
          </a:xfrm>
          <a:prstGeom prst="rect">
            <a:avLst/>
          </a:prstGeom>
          <a:noFill/>
        </p:spPr>
        <p:txBody>
          <a:bodyPr wrap="none" rtlCol="0">
            <a:spAutoFit/>
          </a:bodyPr>
          <a:lstStyle/>
          <a:p>
            <a:r>
              <a:rPr lang="en-US" dirty="0">
                <a:solidFill>
                  <a:schemeClr val="accent1">
                    <a:lumMod val="50000"/>
                  </a:schemeClr>
                </a:solidFill>
              </a:rPr>
              <a:t>1</a:t>
            </a:r>
          </a:p>
        </p:txBody>
      </p:sp>
    </p:spTree>
    <p:extLst>
      <p:ext uri="{BB962C8B-B14F-4D97-AF65-F5344CB8AC3E}">
        <p14:creationId xmlns:p14="http://schemas.microsoft.com/office/powerpoint/2010/main" val="2463301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279561" y="2408349"/>
            <a:ext cx="6490952" cy="369332"/>
          </a:xfrm>
          <a:prstGeom prst="rect">
            <a:avLst/>
          </a:prstGeom>
          <a:solidFill>
            <a:schemeClr val="tx1"/>
          </a:solidFill>
          <a:ln>
            <a:noFill/>
          </a:ln>
        </p:spPr>
        <p:txBody>
          <a:bodyPr wrap="square" rtlCol="0">
            <a:spAutoFit/>
          </a:bodyPr>
          <a:lstStyle/>
          <a:p>
            <a:endParaRPr lang="en-US"/>
          </a:p>
        </p:txBody>
      </p:sp>
      <p:sp>
        <p:nvSpPr>
          <p:cNvPr id="9" name="Subtitle 2"/>
          <p:cNvSpPr txBox="1">
            <a:spLocks/>
          </p:cNvSpPr>
          <p:nvPr/>
        </p:nvSpPr>
        <p:spPr>
          <a:xfrm>
            <a:off x="389818" y="1457130"/>
            <a:ext cx="7072220" cy="503261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1200"/>
              </a:spcAft>
              <a:buFont typeface="+mj-lt"/>
              <a:buAutoNum type="arabicPeriod"/>
            </a:pPr>
            <a:r>
              <a:rPr lang="en-US" sz="1400" dirty="0">
                <a:solidFill>
                  <a:schemeClr val="accent1">
                    <a:lumMod val="50000"/>
                  </a:schemeClr>
                </a:solidFill>
              </a:rPr>
              <a:t>If you are not physically at NPS, to access Python you must first log in to the </a:t>
            </a:r>
            <a:r>
              <a:rPr lang="en-US" sz="1400" dirty="0" err="1">
                <a:solidFill>
                  <a:schemeClr val="accent1">
                    <a:lumMod val="50000"/>
                  </a:schemeClr>
                </a:solidFill>
              </a:rPr>
              <a:t>GlobalProtect</a:t>
            </a:r>
            <a:r>
              <a:rPr lang="en-US" sz="1400" dirty="0">
                <a:solidFill>
                  <a:schemeClr val="accent1">
                    <a:lumMod val="50000"/>
                  </a:schemeClr>
                </a:solidFill>
              </a:rPr>
              <a:t> VPN software or use CloudLab. Download GlobalProtect here: </a:t>
            </a:r>
            <a:r>
              <a:rPr lang="en-US" sz="1400" dirty="0">
                <a:solidFill>
                  <a:srgbClr val="002060"/>
                </a:solidFill>
                <a:hlinkClick r:id="rId3"/>
              </a:rPr>
              <a:t>https://wiki.nps.edu/display/IT/Remote+Access</a:t>
            </a:r>
            <a:r>
              <a:rPr lang="en-US" sz="1400" dirty="0">
                <a:solidFill>
                  <a:srgbClr val="002060"/>
                </a:solidFill>
              </a:rPr>
              <a:t>  </a:t>
            </a:r>
            <a:br>
              <a:rPr lang="en-US" sz="1400" dirty="0">
                <a:solidFill>
                  <a:srgbClr val="002060"/>
                </a:solidFill>
              </a:rPr>
            </a:br>
            <a:endParaRPr lang="en-US" sz="1400" dirty="0">
              <a:solidFill>
                <a:srgbClr val="002060"/>
              </a:solidFill>
            </a:endParaRPr>
          </a:p>
          <a:p>
            <a:pPr marL="342900" indent="-342900">
              <a:spcAft>
                <a:spcPts val="1200"/>
              </a:spcAft>
              <a:buFont typeface="+mj-lt"/>
              <a:buAutoNum type="arabicPeriod"/>
            </a:pPr>
            <a:r>
              <a:rPr lang="en-US" sz="1400" dirty="0">
                <a:solidFill>
                  <a:srgbClr val="002060"/>
                </a:solidFill>
              </a:rPr>
              <a:t>From the NPS intranet site, click on </a:t>
            </a:r>
            <a:r>
              <a:rPr lang="en-US" sz="1400" b="1" dirty="0">
                <a:solidFill>
                  <a:srgbClr val="002060"/>
                </a:solidFill>
              </a:rPr>
              <a:t>Python </a:t>
            </a:r>
            <a:r>
              <a:rPr lang="en-US" sz="1400" dirty="0">
                <a:solidFill>
                  <a:srgbClr val="002060"/>
                </a:solidFill>
              </a:rPr>
              <a:t>under My Quick Connect.</a:t>
            </a:r>
          </a:p>
          <a:p>
            <a:pPr marL="342900" indent="-342900">
              <a:spcAft>
                <a:spcPts val="1200"/>
              </a:spcAft>
              <a:buFont typeface="+mj-lt"/>
              <a:buAutoNum type="arabicPeriod"/>
            </a:pPr>
            <a:endParaRPr lang="en-US" sz="1400" dirty="0">
              <a:solidFill>
                <a:srgbClr val="002060"/>
              </a:solidFill>
            </a:endParaRPr>
          </a:p>
          <a:p>
            <a:pPr marL="342900" indent="-342900">
              <a:spcAft>
                <a:spcPts val="1200"/>
              </a:spcAft>
              <a:buFont typeface="+mj-lt"/>
              <a:buAutoNum type="arabicPeriod"/>
            </a:pPr>
            <a:endParaRPr lang="en-US" sz="1400" dirty="0">
              <a:solidFill>
                <a:srgbClr val="002060"/>
              </a:solidFill>
            </a:endParaRPr>
          </a:p>
          <a:p>
            <a:pPr marL="342900" indent="-342900">
              <a:spcAft>
                <a:spcPts val="1200"/>
              </a:spcAft>
              <a:buFont typeface="+mj-lt"/>
              <a:buAutoNum type="arabicPeriod"/>
            </a:pPr>
            <a:endParaRPr lang="en-US" sz="1400" dirty="0">
              <a:solidFill>
                <a:srgbClr val="002060"/>
              </a:solidFill>
            </a:endParaRPr>
          </a:p>
          <a:p>
            <a:pPr marL="342900" indent="-342900">
              <a:spcAft>
                <a:spcPts val="1200"/>
              </a:spcAft>
              <a:buFont typeface="+mj-lt"/>
              <a:buAutoNum type="arabicPeriod"/>
            </a:pPr>
            <a:r>
              <a:rPr lang="en-US" sz="1400" dirty="0">
                <a:solidFill>
                  <a:srgbClr val="002060"/>
                </a:solidFill>
              </a:rPr>
              <a:t>Log in using your NPS credentials. </a:t>
            </a:r>
            <a:br>
              <a:rPr lang="en-US" sz="1400" dirty="0">
                <a:solidFill>
                  <a:srgbClr val="002060"/>
                </a:solidFill>
              </a:rPr>
            </a:br>
            <a:endParaRPr lang="en-US" sz="1400" dirty="0">
              <a:solidFill>
                <a:srgbClr val="002060"/>
              </a:solidFill>
            </a:endParaRPr>
          </a:p>
        </p:txBody>
      </p:sp>
      <p:sp>
        <p:nvSpPr>
          <p:cNvPr id="4" name="Title 3"/>
          <p:cNvSpPr>
            <a:spLocks noGrp="1"/>
          </p:cNvSpPr>
          <p:nvPr>
            <p:ph type="title"/>
          </p:nvPr>
        </p:nvSpPr>
        <p:spPr>
          <a:xfrm>
            <a:off x="2434398" y="0"/>
            <a:ext cx="6535737" cy="649443"/>
          </a:xfrm>
        </p:spPr>
        <p:txBody>
          <a:bodyPr>
            <a:normAutofit/>
          </a:bodyPr>
          <a:lstStyle/>
          <a:p>
            <a:pPr algn="r"/>
            <a:r>
              <a:rPr lang="en-US" sz="3200" dirty="0">
                <a:solidFill>
                  <a:schemeClr val="accent4"/>
                </a:solidFill>
                <a:latin typeface="Times" charset="0"/>
                <a:ea typeface="Times" charset="0"/>
                <a:cs typeface="Times" charset="0"/>
              </a:rPr>
              <a:t>Python 2 Thesis Support</a:t>
            </a:r>
          </a:p>
        </p:txBody>
      </p:sp>
      <p:sp>
        <p:nvSpPr>
          <p:cNvPr id="21" name="TextBox 20">
            <a:extLst>
              <a:ext uri="{FF2B5EF4-FFF2-40B4-BE49-F238E27FC236}">
                <a16:creationId xmlns:a16="http://schemas.microsoft.com/office/drawing/2014/main" id="{81DD2911-E23F-7446-B260-7C061AA1382E}"/>
              </a:ext>
            </a:extLst>
          </p:cNvPr>
          <p:cNvSpPr txBox="1"/>
          <p:nvPr/>
        </p:nvSpPr>
        <p:spPr>
          <a:xfrm>
            <a:off x="350634" y="769018"/>
            <a:ext cx="4460132" cy="461665"/>
          </a:xfrm>
          <a:prstGeom prst="rect">
            <a:avLst/>
          </a:prstGeom>
          <a:noFill/>
        </p:spPr>
        <p:txBody>
          <a:bodyPr wrap="none" rtlCol="0">
            <a:spAutoFit/>
          </a:bodyPr>
          <a:lstStyle/>
          <a:p>
            <a:r>
              <a:rPr lang="en-US" sz="2400" b="1" dirty="0">
                <a:solidFill>
                  <a:srgbClr val="C00000"/>
                </a:solidFill>
              </a:rPr>
              <a:t>First thing’s first: Log in to Python</a:t>
            </a:r>
          </a:p>
        </p:txBody>
      </p:sp>
      <p:pic>
        <p:nvPicPr>
          <p:cNvPr id="34" name="Picture 33">
            <a:extLst>
              <a:ext uri="{FF2B5EF4-FFF2-40B4-BE49-F238E27FC236}">
                <a16:creationId xmlns:a16="http://schemas.microsoft.com/office/drawing/2014/main" id="{C48EE782-DCBC-BC4C-ADDC-1EFB02F56F3B}"/>
              </a:ext>
            </a:extLst>
          </p:cNvPr>
          <p:cNvPicPr>
            <a:picLocks noChangeAspect="1"/>
          </p:cNvPicPr>
          <p:nvPr/>
        </p:nvPicPr>
        <p:blipFill rotWithShape="1">
          <a:blip r:embed="rId4"/>
          <a:srcRect l="5516" r="4369" b="45198"/>
          <a:stretch/>
        </p:blipFill>
        <p:spPr>
          <a:xfrm>
            <a:off x="757958" y="4844212"/>
            <a:ext cx="3167970" cy="1303666"/>
          </a:xfrm>
          <a:prstGeom prst="rect">
            <a:avLst/>
          </a:prstGeom>
        </p:spPr>
      </p:pic>
      <p:sp>
        <p:nvSpPr>
          <p:cNvPr id="40" name="TextBox 39">
            <a:extLst>
              <a:ext uri="{FF2B5EF4-FFF2-40B4-BE49-F238E27FC236}">
                <a16:creationId xmlns:a16="http://schemas.microsoft.com/office/drawing/2014/main" id="{E211CA4B-CC53-8B49-9DDF-65B49B6460F2}"/>
              </a:ext>
            </a:extLst>
          </p:cNvPr>
          <p:cNvSpPr txBox="1"/>
          <p:nvPr/>
        </p:nvSpPr>
        <p:spPr>
          <a:xfrm>
            <a:off x="4199033" y="4945768"/>
            <a:ext cx="2803269" cy="738664"/>
          </a:xfrm>
          <a:prstGeom prst="rect">
            <a:avLst/>
          </a:prstGeom>
          <a:noFill/>
          <a:ln>
            <a:solidFill>
              <a:srgbClr val="0070C0"/>
            </a:solidFill>
          </a:ln>
          <a:effectLst/>
        </p:spPr>
        <p:txBody>
          <a:bodyPr wrap="square" rtlCol="0">
            <a:spAutoFit/>
          </a:bodyPr>
          <a:lstStyle/>
          <a:p>
            <a:r>
              <a:rPr lang="en-US" sz="1400" b="1" dirty="0">
                <a:solidFill>
                  <a:srgbClr val="C00000"/>
                </a:solidFill>
              </a:rPr>
              <a:t>NOTE: </a:t>
            </a:r>
            <a:r>
              <a:rPr lang="en-US" sz="1400" dirty="0">
                <a:solidFill>
                  <a:srgbClr val="002060"/>
                </a:solidFill>
              </a:rPr>
              <a:t>To access Python, no CAC is needed. Your NPS login credentials are enough.</a:t>
            </a:r>
          </a:p>
        </p:txBody>
      </p:sp>
      <p:sp>
        <p:nvSpPr>
          <p:cNvPr id="12" name="TextBox 11"/>
          <p:cNvSpPr txBox="1"/>
          <p:nvPr/>
        </p:nvSpPr>
        <p:spPr>
          <a:xfrm>
            <a:off x="8770513" y="6277431"/>
            <a:ext cx="301686" cy="369332"/>
          </a:xfrm>
          <a:prstGeom prst="rect">
            <a:avLst/>
          </a:prstGeom>
          <a:noFill/>
        </p:spPr>
        <p:txBody>
          <a:bodyPr wrap="none" rtlCol="0">
            <a:spAutoFit/>
          </a:bodyPr>
          <a:lstStyle/>
          <a:p>
            <a:r>
              <a:rPr lang="en-US" dirty="0">
                <a:solidFill>
                  <a:schemeClr val="accent1">
                    <a:lumMod val="50000"/>
                  </a:schemeClr>
                </a:solidFill>
              </a:rPr>
              <a:t>2</a:t>
            </a:r>
          </a:p>
        </p:txBody>
      </p:sp>
      <p:pic>
        <p:nvPicPr>
          <p:cNvPr id="2" name="Picture 1"/>
          <p:cNvPicPr>
            <a:picLocks noChangeAspect="1"/>
          </p:cNvPicPr>
          <p:nvPr/>
        </p:nvPicPr>
        <p:blipFill>
          <a:blip r:embed="rId5"/>
          <a:stretch>
            <a:fillRect/>
          </a:stretch>
        </p:blipFill>
        <p:spPr>
          <a:xfrm>
            <a:off x="2341943" y="2832770"/>
            <a:ext cx="2109638" cy="1768119"/>
          </a:xfrm>
          <a:prstGeom prst="rect">
            <a:avLst/>
          </a:prstGeom>
        </p:spPr>
      </p:pic>
      <p:sp>
        <p:nvSpPr>
          <p:cNvPr id="6" name="Oval 5"/>
          <p:cNvSpPr/>
          <p:nvPr/>
        </p:nvSpPr>
        <p:spPr>
          <a:xfrm>
            <a:off x="2434398" y="2989589"/>
            <a:ext cx="560262" cy="409181"/>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1402080" y="2832770"/>
            <a:ext cx="1032318" cy="3523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7173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955711" y="2322624"/>
            <a:ext cx="6814802" cy="369332"/>
          </a:xfrm>
          <a:prstGeom prst="rect">
            <a:avLst/>
          </a:prstGeom>
          <a:solidFill>
            <a:schemeClr val="tx1"/>
          </a:solidFill>
          <a:ln>
            <a:noFill/>
          </a:ln>
        </p:spPr>
        <p:txBody>
          <a:bodyPr wrap="square" rtlCol="0">
            <a:spAutoFit/>
          </a:bodyPr>
          <a:lstStyle/>
          <a:p>
            <a:endParaRPr lang="en-US"/>
          </a:p>
        </p:txBody>
      </p:sp>
      <p:sp>
        <p:nvSpPr>
          <p:cNvPr id="4" name="Title 3"/>
          <p:cNvSpPr>
            <a:spLocks noGrp="1"/>
          </p:cNvSpPr>
          <p:nvPr>
            <p:ph type="title"/>
          </p:nvPr>
        </p:nvSpPr>
        <p:spPr>
          <a:xfrm>
            <a:off x="2434398" y="0"/>
            <a:ext cx="6535737" cy="649443"/>
          </a:xfrm>
        </p:spPr>
        <p:txBody>
          <a:bodyPr>
            <a:normAutofit/>
          </a:bodyPr>
          <a:lstStyle/>
          <a:p>
            <a:pPr algn="r"/>
            <a:r>
              <a:rPr lang="en-US" sz="3200" dirty="0">
                <a:solidFill>
                  <a:schemeClr val="accent4"/>
                </a:solidFill>
                <a:latin typeface="Times" charset="0"/>
                <a:ea typeface="Times" charset="0"/>
                <a:cs typeface="Times" charset="0"/>
              </a:rPr>
              <a:t>Python 2 Thesis Support</a:t>
            </a:r>
          </a:p>
        </p:txBody>
      </p:sp>
      <p:sp>
        <p:nvSpPr>
          <p:cNvPr id="21" name="TextBox 20">
            <a:extLst>
              <a:ext uri="{FF2B5EF4-FFF2-40B4-BE49-F238E27FC236}">
                <a16:creationId xmlns:a16="http://schemas.microsoft.com/office/drawing/2014/main" id="{81DD2911-E23F-7446-B260-7C061AA1382E}"/>
              </a:ext>
            </a:extLst>
          </p:cNvPr>
          <p:cNvSpPr txBox="1"/>
          <p:nvPr/>
        </p:nvSpPr>
        <p:spPr>
          <a:xfrm>
            <a:off x="350634" y="769018"/>
            <a:ext cx="7476470" cy="461665"/>
          </a:xfrm>
          <a:prstGeom prst="rect">
            <a:avLst/>
          </a:prstGeom>
          <a:noFill/>
        </p:spPr>
        <p:txBody>
          <a:bodyPr wrap="none" rtlCol="0">
            <a:spAutoFit/>
          </a:bodyPr>
          <a:lstStyle/>
          <a:p>
            <a:r>
              <a:rPr lang="en-US" sz="2400" b="1" dirty="0">
                <a:solidFill>
                  <a:srgbClr val="C00000"/>
                </a:solidFill>
              </a:rPr>
              <a:t>How to check if you already have a dashboard – Students</a:t>
            </a:r>
          </a:p>
        </p:txBody>
      </p:sp>
      <p:sp>
        <p:nvSpPr>
          <p:cNvPr id="5" name="TextBox 4">
            <a:extLst>
              <a:ext uri="{FF2B5EF4-FFF2-40B4-BE49-F238E27FC236}">
                <a16:creationId xmlns:a16="http://schemas.microsoft.com/office/drawing/2014/main" id="{8C9366E2-24AE-1C4F-92DD-BDD86337D292}"/>
              </a:ext>
            </a:extLst>
          </p:cNvPr>
          <p:cNvSpPr txBox="1"/>
          <p:nvPr/>
        </p:nvSpPr>
        <p:spPr>
          <a:xfrm>
            <a:off x="2666306" y="1581984"/>
            <a:ext cx="5579842" cy="2277547"/>
          </a:xfrm>
          <a:prstGeom prst="rect">
            <a:avLst/>
          </a:prstGeom>
          <a:noFill/>
        </p:spPr>
        <p:txBody>
          <a:bodyPr wrap="square" rtlCol="0">
            <a:spAutoFit/>
          </a:bodyPr>
          <a:lstStyle/>
          <a:p>
            <a:r>
              <a:rPr lang="en-US" sz="1600" b="1" u="sng" dirty="0">
                <a:solidFill>
                  <a:schemeClr val="accent2">
                    <a:lumMod val="75000"/>
                  </a:schemeClr>
                </a:solidFill>
              </a:rPr>
              <a:t>Students</a:t>
            </a:r>
            <a:r>
              <a:rPr lang="en-US" sz="1600" b="1" dirty="0">
                <a:solidFill>
                  <a:schemeClr val="accent2">
                    <a:lumMod val="75000"/>
                  </a:schemeClr>
                </a:solidFill>
              </a:rPr>
              <a:t>:</a:t>
            </a:r>
            <a:r>
              <a:rPr lang="en-US" sz="1600" b="1" dirty="0">
                <a:solidFill>
                  <a:srgbClr val="C00000"/>
                </a:solidFill>
              </a:rPr>
              <a:t> </a:t>
            </a:r>
            <a:br>
              <a:rPr lang="en-US" sz="1400" b="1" dirty="0">
                <a:solidFill>
                  <a:srgbClr val="C00000"/>
                </a:solidFill>
              </a:rPr>
            </a:br>
            <a:endParaRPr lang="en-US" sz="1400" b="1" dirty="0">
              <a:solidFill>
                <a:srgbClr val="C00000"/>
              </a:solidFill>
            </a:endParaRPr>
          </a:p>
          <a:p>
            <a:r>
              <a:rPr lang="en-US" sz="1400" dirty="0">
                <a:solidFill>
                  <a:srgbClr val="002060"/>
                </a:solidFill>
              </a:rPr>
              <a:t>Click on </a:t>
            </a:r>
            <a:r>
              <a:rPr lang="en-US" sz="1400" b="1" dirty="0">
                <a:solidFill>
                  <a:srgbClr val="002060"/>
                </a:solidFill>
              </a:rPr>
              <a:t>My Thesis Dashboard </a:t>
            </a:r>
            <a:r>
              <a:rPr lang="en-US" sz="1400" dirty="0">
                <a:solidFill>
                  <a:srgbClr val="002060"/>
                </a:solidFill>
              </a:rPr>
              <a:t>under Student Folio.</a:t>
            </a:r>
            <a:br>
              <a:rPr lang="en-US" sz="1400" dirty="0">
                <a:solidFill>
                  <a:srgbClr val="002060"/>
                </a:solidFill>
              </a:rPr>
            </a:br>
            <a:endParaRPr lang="en-US" sz="1400" dirty="0">
              <a:solidFill>
                <a:srgbClr val="002060"/>
              </a:solidFill>
            </a:endParaRPr>
          </a:p>
          <a:p>
            <a:pPr marL="800100" lvl="1" indent="-342900">
              <a:buFont typeface="+mj-lt"/>
              <a:buAutoNum type="alphaLcPeriod"/>
            </a:pPr>
            <a:r>
              <a:rPr lang="en-US" sz="1400" dirty="0">
                <a:solidFill>
                  <a:srgbClr val="002060"/>
                </a:solidFill>
              </a:rPr>
              <a:t>If you have a dashboard, this link will take you to it. You are all set!</a:t>
            </a:r>
          </a:p>
          <a:p>
            <a:pPr marL="800100" lvl="1" indent="-342900">
              <a:buFont typeface="+mj-lt"/>
              <a:buAutoNum type="alphaLcPeriod"/>
            </a:pPr>
            <a:endParaRPr lang="en-US" sz="1400" dirty="0">
              <a:solidFill>
                <a:srgbClr val="002060"/>
              </a:solidFill>
            </a:endParaRPr>
          </a:p>
          <a:p>
            <a:pPr marL="800100" lvl="1" indent="-342900">
              <a:buFont typeface="+mj-lt"/>
              <a:buAutoNum type="alphaLcPeriod"/>
            </a:pPr>
            <a:r>
              <a:rPr lang="en-US" sz="1400" dirty="0">
                <a:solidFill>
                  <a:srgbClr val="002060"/>
                </a:solidFill>
              </a:rPr>
              <a:t>If you do not yet have a dashboard, the following message will appear. Click on </a:t>
            </a:r>
            <a:r>
              <a:rPr lang="en-US" sz="1400" b="1" dirty="0">
                <a:solidFill>
                  <a:srgbClr val="002060"/>
                </a:solidFill>
              </a:rPr>
              <a:t>Student Information page</a:t>
            </a:r>
            <a:r>
              <a:rPr lang="en-US" sz="1400" dirty="0">
                <a:solidFill>
                  <a:srgbClr val="002060"/>
                </a:solidFill>
              </a:rPr>
              <a:t> and then skip to </a:t>
            </a:r>
            <a:r>
              <a:rPr lang="en-US" sz="1400" b="1" dirty="0">
                <a:solidFill>
                  <a:srgbClr val="002060"/>
                </a:solidFill>
              </a:rPr>
              <a:t>slide 6</a:t>
            </a:r>
            <a:r>
              <a:rPr lang="en-US" sz="1400" dirty="0">
                <a:solidFill>
                  <a:srgbClr val="002060"/>
                </a:solidFill>
              </a:rPr>
              <a:t>.</a:t>
            </a:r>
          </a:p>
        </p:txBody>
      </p:sp>
      <p:pic>
        <p:nvPicPr>
          <p:cNvPr id="26" name="Picture 25">
            <a:extLst>
              <a:ext uri="{FF2B5EF4-FFF2-40B4-BE49-F238E27FC236}">
                <a16:creationId xmlns:a16="http://schemas.microsoft.com/office/drawing/2014/main" id="{C1866E26-01A6-5241-A0B2-252E53A871A5}"/>
              </a:ext>
            </a:extLst>
          </p:cNvPr>
          <p:cNvPicPr>
            <a:picLocks noChangeAspect="1"/>
          </p:cNvPicPr>
          <p:nvPr/>
        </p:nvPicPr>
        <p:blipFill rotWithShape="1">
          <a:blip r:embed="rId3"/>
          <a:srcRect l="1225" t="2758" r="890"/>
          <a:stretch/>
        </p:blipFill>
        <p:spPr>
          <a:xfrm>
            <a:off x="2849694" y="4089141"/>
            <a:ext cx="5699982" cy="1616917"/>
          </a:xfrm>
          <a:prstGeom prst="rect">
            <a:avLst/>
          </a:prstGeom>
        </p:spPr>
      </p:pic>
      <p:cxnSp>
        <p:nvCxnSpPr>
          <p:cNvPr id="31" name="Straight Arrow Connector 30">
            <a:extLst>
              <a:ext uri="{FF2B5EF4-FFF2-40B4-BE49-F238E27FC236}">
                <a16:creationId xmlns:a16="http://schemas.microsoft.com/office/drawing/2014/main" id="{78EAD806-E974-3647-9A7D-DA4F5E06EF08}"/>
              </a:ext>
            </a:extLst>
          </p:cNvPr>
          <p:cNvCxnSpPr>
            <a:cxnSpLocks/>
          </p:cNvCxnSpPr>
          <p:nvPr/>
        </p:nvCxnSpPr>
        <p:spPr>
          <a:xfrm>
            <a:off x="6429958" y="3559269"/>
            <a:ext cx="0" cy="50926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770513" y="6277431"/>
            <a:ext cx="301686" cy="369332"/>
          </a:xfrm>
          <a:prstGeom prst="rect">
            <a:avLst/>
          </a:prstGeom>
          <a:noFill/>
        </p:spPr>
        <p:txBody>
          <a:bodyPr wrap="none" rtlCol="0">
            <a:spAutoFit/>
          </a:bodyPr>
          <a:lstStyle/>
          <a:p>
            <a:r>
              <a:rPr lang="en-US" dirty="0">
                <a:solidFill>
                  <a:schemeClr val="accent1">
                    <a:lumMod val="50000"/>
                  </a:schemeClr>
                </a:solidFill>
              </a:rPr>
              <a:t>3</a:t>
            </a:r>
          </a:p>
        </p:txBody>
      </p:sp>
      <p:pic>
        <p:nvPicPr>
          <p:cNvPr id="8" name="Picture 7"/>
          <p:cNvPicPr>
            <a:picLocks noChangeAspect="1"/>
          </p:cNvPicPr>
          <p:nvPr/>
        </p:nvPicPr>
        <p:blipFill>
          <a:blip r:embed="rId4"/>
          <a:stretch>
            <a:fillRect/>
          </a:stretch>
        </p:blipFill>
        <p:spPr>
          <a:xfrm>
            <a:off x="178565" y="1392864"/>
            <a:ext cx="1598044" cy="4842073"/>
          </a:xfrm>
          <a:prstGeom prst="rect">
            <a:avLst/>
          </a:prstGeom>
        </p:spPr>
      </p:pic>
      <p:cxnSp>
        <p:nvCxnSpPr>
          <p:cNvPr id="19" name="Straight Arrow Connector 18">
            <a:extLst>
              <a:ext uri="{FF2B5EF4-FFF2-40B4-BE49-F238E27FC236}">
                <a16:creationId xmlns:a16="http://schemas.microsoft.com/office/drawing/2014/main" id="{888FC5DB-7FF8-C64F-8D9B-818B5D8843D3}"/>
              </a:ext>
            </a:extLst>
          </p:cNvPr>
          <p:cNvCxnSpPr>
            <a:cxnSpLocks/>
          </p:cNvCxnSpPr>
          <p:nvPr/>
        </p:nvCxnSpPr>
        <p:spPr>
          <a:xfrm flipH="1">
            <a:off x="1156253" y="2260485"/>
            <a:ext cx="2398360" cy="110486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88FC5DB-7FF8-C64F-8D9B-818B5D8843D3}"/>
              </a:ext>
            </a:extLst>
          </p:cNvPr>
          <p:cNvCxnSpPr>
            <a:cxnSpLocks/>
          </p:cNvCxnSpPr>
          <p:nvPr/>
        </p:nvCxnSpPr>
        <p:spPr>
          <a:xfrm flipH="1">
            <a:off x="1579418" y="2260485"/>
            <a:ext cx="1975195" cy="224501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186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279561" y="2332149"/>
            <a:ext cx="6490952" cy="369332"/>
          </a:xfrm>
          <a:prstGeom prst="rect">
            <a:avLst/>
          </a:prstGeom>
          <a:solidFill>
            <a:schemeClr val="tx1"/>
          </a:solidFill>
          <a:ln>
            <a:noFill/>
          </a:ln>
        </p:spPr>
        <p:txBody>
          <a:bodyPr wrap="square" rtlCol="0">
            <a:spAutoFit/>
          </a:bodyPr>
          <a:lstStyle/>
          <a:p>
            <a:endParaRPr lang="en-US"/>
          </a:p>
        </p:txBody>
      </p:sp>
      <p:sp>
        <p:nvSpPr>
          <p:cNvPr id="4" name="Title 3"/>
          <p:cNvSpPr>
            <a:spLocks noGrp="1"/>
          </p:cNvSpPr>
          <p:nvPr>
            <p:ph type="title"/>
          </p:nvPr>
        </p:nvSpPr>
        <p:spPr>
          <a:xfrm>
            <a:off x="2434398" y="0"/>
            <a:ext cx="6535737" cy="649443"/>
          </a:xfrm>
        </p:spPr>
        <p:txBody>
          <a:bodyPr>
            <a:normAutofit/>
          </a:bodyPr>
          <a:lstStyle/>
          <a:p>
            <a:pPr algn="r"/>
            <a:r>
              <a:rPr lang="en-US" sz="3200" dirty="0">
                <a:solidFill>
                  <a:schemeClr val="accent4"/>
                </a:solidFill>
                <a:latin typeface="Times" charset="0"/>
                <a:ea typeface="Times" charset="0"/>
                <a:cs typeface="Times" charset="0"/>
              </a:rPr>
              <a:t>Python 2 Thesis Support</a:t>
            </a:r>
          </a:p>
        </p:txBody>
      </p:sp>
      <p:sp>
        <p:nvSpPr>
          <p:cNvPr id="21" name="TextBox 20">
            <a:extLst>
              <a:ext uri="{FF2B5EF4-FFF2-40B4-BE49-F238E27FC236}">
                <a16:creationId xmlns:a16="http://schemas.microsoft.com/office/drawing/2014/main" id="{81DD2911-E23F-7446-B260-7C061AA1382E}"/>
              </a:ext>
            </a:extLst>
          </p:cNvPr>
          <p:cNvSpPr txBox="1"/>
          <p:nvPr/>
        </p:nvSpPr>
        <p:spPr>
          <a:xfrm>
            <a:off x="350634" y="769018"/>
            <a:ext cx="6947799" cy="461665"/>
          </a:xfrm>
          <a:prstGeom prst="rect">
            <a:avLst/>
          </a:prstGeom>
          <a:noFill/>
        </p:spPr>
        <p:txBody>
          <a:bodyPr wrap="none" rtlCol="0">
            <a:spAutoFit/>
          </a:bodyPr>
          <a:lstStyle/>
          <a:p>
            <a:r>
              <a:rPr lang="en-US" sz="2400" b="1" dirty="0">
                <a:solidFill>
                  <a:srgbClr val="C00000"/>
                </a:solidFill>
              </a:rPr>
              <a:t>How to check if a student has a dashboard – Ed Techs</a:t>
            </a:r>
          </a:p>
        </p:txBody>
      </p:sp>
      <p:sp>
        <p:nvSpPr>
          <p:cNvPr id="5" name="TextBox 4">
            <a:extLst>
              <a:ext uri="{FF2B5EF4-FFF2-40B4-BE49-F238E27FC236}">
                <a16:creationId xmlns:a16="http://schemas.microsoft.com/office/drawing/2014/main" id="{8C9366E2-24AE-1C4F-92DD-BDD86337D292}"/>
              </a:ext>
            </a:extLst>
          </p:cNvPr>
          <p:cNvSpPr txBox="1"/>
          <p:nvPr/>
        </p:nvSpPr>
        <p:spPr>
          <a:xfrm>
            <a:off x="2703155" y="1472410"/>
            <a:ext cx="6227263" cy="3139321"/>
          </a:xfrm>
          <a:prstGeom prst="rect">
            <a:avLst/>
          </a:prstGeom>
          <a:noFill/>
        </p:spPr>
        <p:txBody>
          <a:bodyPr wrap="square" rtlCol="0">
            <a:spAutoFit/>
          </a:bodyPr>
          <a:lstStyle/>
          <a:p>
            <a:r>
              <a:rPr lang="en-US" sz="1600" b="1" u="sng" dirty="0">
                <a:solidFill>
                  <a:schemeClr val="accent2">
                    <a:lumMod val="75000"/>
                  </a:schemeClr>
                </a:solidFill>
              </a:rPr>
              <a:t>Educational Advisors</a:t>
            </a:r>
            <a:r>
              <a:rPr lang="en-US" sz="1600" b="1" dirty="0">
                <a:solidFill>
                  <a:schemeClr val="accent2">
                    <a:lumMod val="75000"/>
                  </a:schemeClr>
                </a:solidFill>
              </a:rPr>
              <a:t>:</a:t>
            </a:r>
            <a:r>
              <a:rPr lang="en-US" sz="1600" b="1" u="sng" dirty="0">
                <a:solidFill>
                  <a:schemeClr val="accent2">
                    <a:lumMod val="75000"/>
                  </a:schemeClr>
                </a:solidFill>
              </a:rPr>
              <a:t> </a:t>
            </a:r>
            <a:br>
              <a:rPr lang="en-US" sz="1400" b="1" dirty="0">
                <a:solidFill>
                  <a:schemeClr val="accent2">
                    <a:lumMod val="75000"/>
                  </a:schemeClr>
                </a:solidFill>
              </a:rPr>
            </a:br>
            <a:endParaRPr lang="en-US" sz="1400" b="1" dirty="0">
              <a:solidFill>
                <a:schemeClr val="accent2">
                  <a:lumMod val="75000"/>
                </a:schemeClr>
              </a:solidFill>
            </a:endParaRPr>
          </a:p>
          <a:p>
            <a:pPr marL="800100" lvl="1" indent="-342900">
              <a:buFont typeface="+mj-lt"/>
              <a:buAutoNum type="alphaLcPeriod"/>
            </a:pPr>
            <a:r>
              <a:rPr lang="en-US" sz="1400" dirty="0">
                <a:solidFill>
                  <a:srgbClr val="002060"/>
                </a:solidFill>
              </a:rPr>
              <a:t>Click on </a:t>
            </a:r>
            <a:r>
              <a:rPr lang="en-US" sz="1400" b="1" dirty="0">
                <a:solidFill>
                  <a:srgbClr val="002060"/>
                </a:solidFill>
              </a:rPr>
              <a:t>Thesis Search </a:t>
            </a:r>
            <a:r>
              <a:rPr lang="en-US" sz="1400" dirty="0">
                <a:solidFill>
                  <a:srgbClr val="002060"/>
                </a:solidFill>
              </a:rPr>
              <a:t>under your Educational Advisor Folio. </a:t>
            </a:r>
            <a:r>
              <a:rPr lang="en-US" sz="1400" dirty="0">
                <a:solidFill>
                  <a:schemeClr val="accent1">
                    <a:lumMod val="50000"/>
                  </a:schemeClr>
                </a:solidFill>
              </a:rPr>
              <a:t>You will find the list of your s</a:t>
            </a:r>
            <a:r>
              <a:rPr lang="en-US" sz="1400" dirty="0">
                <a:solidFill>
                  <a:srgbClr val="002060"/>
                </a:solidFill>
              </a:rPr>
              <a:t>tudents who already have a thesis dashboard.</a:t>
            </a:r>
            <a:br>
              <a:rPr lang="en-US" sz="1400" dirty="0">
                <a:solidFill>
                  <a:srgbClr val="002060"/>
                </a:solidFill>
              </a:rPr>
            </a:br>
            <a:endParaRPr lang="en-US" sz="1400" dirty="0">
              <a:solidFill>
                <a:srgbClr val="002060"/>
              </a:solidFill>
            </a:endParaRPr>
          </a:p>
          <a:p>
            <a:pPr marL="800100" lvl="1" indent="-342900">
              <a:buFont typeface="+mj-lt"/>
              <a:buAutoNum type="alphaLcPeriod"/>
            </a:pPr>
            <a:r>
              <a:rPr lang="en-US" sz="1400" dirty="0">
                <a:solidFill>
                  <a:srgbClr val="002060"/>
                </a:solidFill>
              </a:rPr>
              <a:t>Enter the student’s last name (in full or part) in the </a:t>
            </a:r>
            <a:r>
              <a:rPr lang="en-US" sz="1400" b="1" dirty="0">
                <a:solidFill>
                  <a:srgbClr val="002060"/>
                </a:solidFill>
              </a:rPr>
              <a:t>Last Name</a:t>
            </a:r>
            <a:r>
              <a:rPr lang="en-US" sz="1400" b="1" dirty="0">
                <a:solidFill>
                  <a:schemeClr val="accent1">
                    <a:lumMod val="50000"/>
                  </a:schemeClr>
                </a:solidFill>
              </a:rPr>
              <a:t>s</a:t>
            </a:r>
            <a:r>
              <a:rPr lang="en-US" sz="1400" b="1" dirty="0">
                <a:solidFill>
                  <a:srgbClr val="002060"/>
                </a:solidFill>
              </a:rPr>
              <a:t> </a:t>
            </a:r>
            <a:r>
              <a:rPr lang="en-US" sz="1400" dirty="0">
                <a:solidFill>
                  <a:srgbClr val="002060"/>
                </a:solidFill>
              </a:rPr>
              <a:t>field. Enter the student’s first name (in full or part) in the </a:t>
            </a:r>
            <a:r>
              <a:rPr lang="en-US" sz="1400" b="1" dirty="0">
                <a:solidFill>
                  <a:srgbClr val="002060"/>
                </a:solidFill>
              </a:rPr>
              <a:t>First Names </a:t>
            </a:r>
            <a:r>
              <a:rPr lang="en-US" sz="1400" dirty="0">
                <a:solidFill>
                  <a:srgbClr val="002060"/>
                </a:solidFill>
              </a:rPr>
              <a:t>field. See image below.</a:t>
            </a:r>
            <a:br>
              <a:rPr lang="en-US" sz="1400" dirty="0">
                <a:solidFill>
                  <a:srgbClr val="002060"/>
                </a:solidFill>
              </a:rPr>
            </a:br>
            <a:endParaRPr lang="en-US" sz="1400" dirty="0">
              <a:solidFill>
                <a:srgbClr val="002060"/>
              </a:solidFill>
            </a:endParaRPr>
          </a:p>
          <a:p>
            <a:pPr marL="800100" lvl="1" indent="-342900">
              <a:buFont typeface="+mj-lt"/>
              <a:buAutoNum type="alphaLcPeriod"/>
            </a:pPr>
            <a:r>
              <a:rPr lang="en-US" sz="1400" dirty="0">
                <a:solidFill>
                  <a:srgbClr val="002060"/>
                </a:solidFill>
              </a:rPr>
              <a:t>If your student has a dashboard, his or her record will now appear in the search list. Click on the student’s </a:t>
            </a:r>
            <a:r>
              <a:rPr lang="en-US" sz="1400" b="1" dirty="0">
                <a:solidFill>
                  <a:srgbClr val="002060"/>
                </a:solidFill>
              </a:rPr>
              <a:t>Dashboard</a:t>
            </a:r>
            <a:r>
              <a:rPr lang="en-US" sz="1400" dirty="0">
                <a:solidFill>
                  <a:srgbClr val="002060"/>
                </a:solidFill>
              </a:rPr>
              <a:t> link (circled below) to navigate to it. </a:t>
            </a:r>
          </a:p>
          <a:p>
            <a:pPr marL="800100" lvl="1" indent="-342900">
              <a:buFont typeface="+mj-lt"/>
              <a:buAutoNum type="alphaLcPeriod"/>
            </a:pPr>
            <a:endParaRPr lang="en-US" sz="1400" dirty="0">
              <a:solidFill>
                <a:srgbClr val="002060"/>
              </a:solidFill>
            </a:endParaRPr>
          </a:p>
          <a:p>
            <a:pPr marL="800100" lvl="1" indent="-342900">
              <a:buFont typeface="+mj-lt"/>
              <a:buAutoNum type="alphaLcPeriod"/>
            </a:pPr>
            <a:r>
              <a:rPr lang="en-US" sz="1400" dirty="0">
                <a:solidFill>
                  <a:srgbClr val="002060"/>
                </a:solidFill>
              </a:rPr>
              <a:t>If your student does not have a dashboard, proceed to the next slide.</a:t>
            </a:r>
          </a:p>
        </p:txBody>
      </p:sp>
      <p:pic>
        <p:nvPicPr>
          <p:cNvPr id="17" name="Picture 16">
            <a:extLst>
              <a:ext uri="{FF2B5EF4-FFF2-40B4-BE49-F238E27FC236}">
                <a16:creationId xmlns:a16="http://schemas.microsoft.com/office/drawing/2014/main" id="{B7D2C085-691A-9F4A-8470-BB443FB5E470}"/>
              </a:ext>
            </a:extLst>
          </p:cNvPr>
          <p:cNvPicPr>
            <a:picLocks noChangeAspect="1"/>
          </p:cNvPicPr>
          <p:nvPr/>
        </p:nvPicPr>
        <p:blipFill>
          <a:blip r:embed="rId3"/>
          <a:stretch>
            <a:fillRect/>
          </a:stretch>
        </p:blipFill>
        <p:spPr>
          <a:xfrm>
            <a:off x="2315718" y="4795281"/>
            <a:ext cx="6687801" cy="757501"/>
          </a:xfrm>
          <a:prstGeom prst="rect">
            <a:avLst/>
          </a:prstGeom>
        </p:spPr>
      </p:pic>
      <p:sp>
        <p:nvSpPr>
          <p:cNvPr id="24" name="Oval 23">
            <a:extLst>
              <a:ext uri="{FF2B5EF4-FFF2-40B4-BE49-F238E27FC236}">
                <a16:creationId xmlns:a16="http://schemas.microsoft.com/office/drawing/2014/main" id="{8CAED0B5-55A7-0E44-A4B5-F9B3EED208B1}"/>
              </a:ext>
            </a:extLst>
          </p:cNvPr>
          <p:cNvSpPr/>
          <p:nvPr/>
        </p:nvSpPr>
        <p:spPr>
          <a:xfrm>
            <a:off x="2349091" y="5247397"/>
            <a:ext cx="1828800" cy="3270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78DC9B08-41A2-BC47-BC1C-7D73B8D11FCB}"/>
              </a:ext>
            </a:extLst>
          </p:cNvPr>
          <p:cNvGrpSpPr/>
          <p:nvPr/>
        </p:nvGrpSpPr>
        <p:grpSpPr>
          <a:xfrm>
            <a:off x="2332565" y="5576590"/>
            <a:ext cx="6667778" cy="506602"/>
            <a:chOff x="2409477" y="5691342"/>
            <a:chExt cx="6667778" cy="506602"/>
          </a:xfrm>
        </p:grpSpPr>
        <p:pic>
          <p:nvPicPr>
            <p:cNvPr id="27" name="Picture 26">
              <a:extLst>
                <a:ext uri="{FF2B5EF4-FFF2-40B4-BE49-F238E27FC236}">
                  <a16:creationId xmlns:a16="http://schemas.microsoft.com/office/drawing/2014/main" id="{8DE6CBFF-D9AC-D04B-B4E3-1481A17CEA8A}"/>
                </a:ext>
              </a:extLst>
            </p:cNvPr>
            <p:cNvPicPr>
              <a:picLocks noChangeAspect="1"/>
            </p:cNvPicPr>
            <p:nvPr/>
          </p:nvPicPr>
          <p:blipFill>
            <a:blip r:embed="rId4"/>
            <a:stretch>
              <a:fillRect/>
            </a:stretch>
          </p:blipFill>
          <p:spPr>
            <a:xfrm>
              <a:off x="2409477" y="5691342"/>
              <a:ext cx="6667778" cy="506602"/>
            </a:xfrm>
            <a:prstGeom prst="rect">
              <a:avLst/>
            </a:prstGeom>
            <a:ln>
              <a:solidFill>
                <a:srgbClr val="002060"/>
              </a:solidFill>
            </a:ln>
          </p:spPr>
        </p:pic>
        <p:sp>
          <p:nvSpPr>
            <p:cNvPr id="28" name="TextBox 27">
              <a:extLst>
                <a:ext uri="{FF2B5EF4-FFF2-40B4-BE49-F238E27FC236}">
                  <a16:creationId xmlns:a16="http://schemas.microsoft.com/office/drawing/2014/main" id="{4D249734-0F04-3244-83CB-459C052077BD}"/>
                </a:ext>
              </a:extLst>
            </p:cNvPr>
            <p:cNvSpPr txBox="1"/>
            <p:nvPr/>
          </p:nvSpPr>
          <p:spPr>
            <a:xfrm>
              <a:off x="3036876" y="5740031"/>
              <a:ext cx="914401" cy="230832"/>
            </a:xfrm>
            <a:prstGeom prst="rect">
              <a:avLst/>
            </a:prstGeom>
            <a:solidFill>
              <a:schemeClr val="tx1"/>
            </a:solidFill>
          </p:spPr>
          <p:txBody>
            <a:bodyPr wrap="square" rtlCol="0">
              <a:spAutoFit/>
            </a:bodyPr>
            <a:lstStyle/>
            <a:p>
              <a:r>
                <a:rPr lang="en-US" sz="900" dirty="0">
                  <a:solidFill>
                    <a:srgbClr val="0070C0"/>
                  </a:solidFill>
                </a:rPr>
                <a:t>Last, First MI. </a:t>
              </a:r>
            </a:p>
          </p:txBody>
        </p:sp>
      </p:grpSp>
      <p:sp>
        <p:nvSpPr>
          <p:cNvPr id="29" name="Oval 28">
            <a:extLst>
              <a:ext uri="{FF2B5EF4-FFF2-40B4-BE49-F238E27FC236}">
                <a16:creationId xmlns:a16="http://schemas.microsoft.com/office/drawing/2014/main" id="{594B3AC9-2935-1547-8FA2-A7BC44EB8997}"/>
              </a:ext>
            </a:extLst>
          </p:cNvPr>
          <p:cNvSpPr/>
          <p:nvPr/>
        </p:nvSpPr>
        <p:spPr>
          <a:xfrm>
            <a:off x="2320187" y="5671859"/>
            <a:ext cx="654098" cy="3270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8770513" y="6277431"/>
            <a:ext cx="301686" cy="369332"/>
          </a:xfrm>
          <a:prstGeom prst="rect">
            <a:avLst/>
          </a:prstGeom>
          <a:noFill/>
        </p:spPr>
        <p:txBody>
          <a:bodyPr wrap="none" rtlCol="0">
            <a:spAutoFit/>
          </a:bodyPr>
          <a:lstStyle/>
          <a:p>
            <a:r>
              <a:rPr lang="en-US" dirty="0">
                <a:solidFill>
                  <a:schemeClr val="accent1">
                    <a:lumMod val="50000"/>
                  </a:schemeClr>
                </a:solidFill>
              </a:rPr>
              <a:t>4</a:t>
            </a:r>
          </a:p>
        </p:txBody>
      </p:sp>
      <p:pic>
        <p:nvPicPr>
          <p:cNvPr id="7" name="Picture 6"/>
          <p:cNvPicPr>
            <a:picLocks noChangeAspect="1"/>
          </p:cNvPicPr>
          <p:nvPr/>
        </p:nvPicPr>
        <p:blipFill>
          <a:blip r:embed="rId5"/>
          <a:stretch>
            <a:fillRect/>
          </a:stretch>
        </p:blipFill>
        <p:spPr>
          <a:xfrm>
            <a:off x="213375" y="1243374"/>
            <a:ext cx="1418302" cy="5123417"/>
          </a:xfrm>
          <a:prstGeom prst="rect">
            <a:avLst/>
          </a:prstGeom>
        </p:spPr>
      </p:pic>
      <p:cxnSp>
        <p:nvCxnSpPr>
          <p:cNvPr id="15" name="Straight Arrow Connector 14">
            <a:extLst>
              <a:ext uri="{FF2B5EF4-FFF2-40B4-BE49-F238E27FC236}">
                <a16:creationId xmlns:a16="http://schemas.microsoft.com/office/drawing/2014/main" id="{888FC5DB-7FF8-C64F-8D9B-818B5D8843D3}"/>
              </a:ext>
            </a:extLst>
          </p:cNvPr>
          <p:cNvCxnSpPr>
            <a:cxnSpLocks/>
          </p:cNvCxnSpPr>
          <p:nvPr/>
        </p:nvCxnSpPr>
        <p:spPr>
          <a:xfrm flipH="1">
            <a:off x="1235581" y="2105068"/>
            <a:ext cx="5289910" cy="20327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88FC5DB-7FF8-C64F-8D9B-818B5D8843D3}"/>
              </a:ext>
            </a:extLst>
          </p:cNvPr>
          <p:cNvCxnSpPr>
            <a:cxnSpLocks/>
          </p:cNvCxnSpPr>
          <p:nvPr/>
        </p:nvCxnSpPr>
        <p:spPr>
          <a:xfrm flipH="1">
            <a:off x="1135501" y="2130172"/>
            <a:ext cx="3461437" cy="110785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4531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279561" y="2408349"/>
            <a:ext cx="6490952" cy="369332"/>
          </a:xfrm>
          <a:prstGeom prst="rect">
            <a:avLst/>
          </a:prstGeom>
          <a:solidFill>
            <a:schemeClr val="tx1"/>
          </a:solidFill>
          <a:ln>
            <a:noFill/>
          </a:ln>
        </p:spPr>
        <p:txBody>
          <a:bodyPr wrap="square" rtlCol="0">
            <a:spAutoFit/>
          </a:bodyPr>
          <a:lstStyle/>
          <a:p>
            <a:endParaRPr lang="en-US"/>
          </a:p>
        </p:txBody>
      </p:sp>
      <p:sp>
        <p:nvSpPr>
          <p:cNvPr id="9" name="Subtitle 2"/>
          <p:cNvSpPr txBox="1">
            <a:spLocks/>
          </p:cNvSpPr>
          <p:nvPr/>
        </p:nvSpPr>
        <p:spPr>
          <a:xfrm>
            <a:off x="389817" y="1285680"/>
            <a:ext cx="7405943" cy="31618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1600" dirty="0">
                <a:solidFill>
                  <a:srgbClr val="002060"/>
                </a:solidFill>
              </a:rPr>
              <a:t>If your student does </a:t>
            </a:r>
            <a:r>
              <a:rPr lang="en-US" sz="1600" b="1" dirty="0">
                <a:solidFill>
                  <a:srgbClr val="002060"/>
                </a:solidFill>
              </a:rPr>
              <a:t>not </a:t>
            </a:r>
            <a:r>
              <a:rPr lang="en-US" sz="1600" dirty="0">
                <a:solidFill>
                  <a:srgbClr val="002060"/>
                </a:solidFill>
              </a:rPr>
              <a:t>have a dashboard, you will need to create one</a:t>
            </a:r>
            <a:br>
              <a:rPr lang="en-US" sz="1050" dirty="0">
                <a:solidFill>
                  <a:srgbClr val="002060"/>
                </a:solidFill>
              </a:rPr>
            </a:br>
            <a:endParaRPr lang="en-US" sz="1050" b="1" dirty="0">
              <a:solidFill>
                <a:srgbClr val="002060"/>
              </a:solidFill>
            </a:endParaRPr>
          </a:p>
        </p:txBody>
      </p:sp>
      <p:sp>
        <p:nvSpPr>
          <p:cNvPr id="4" name="Title 3"/>
          <p:cNvSpPr>
            <a:spLocks noGrp="1"/>
          </p:cNvSpPr>
          <p:nvPr>
            <p:ph type="title"/>
          </p:nvPr>
        </p:nvSpPr>
        <p:spPr>
          <a:xfrm>
            <a:off x="2434398" y="0"/>
            <a:ext cx="6535737" cy="649443"/>
          </a:xfrm>
        </p:spPr>
        <p:txBody>
          <a:bodyPr>
            <a:normAutofit/>
          </a:bodyPr>
          <a:lstStyle/>
          <a:p>
            <a:pPr algn="r"/>
            <a:r>
              <a:rPr lang="en-US" sz="3200" dirty="0">
                <a:solidFill>
                  <a:schemeClr val="accent4"/>
                </a:solidFill>
                <a:latin typeface="Times" charset="0"/>
                <a:ea typeface="Times" charset="0"/>
                <a:cs typeface="Times" charset="0"/>
              </a:rPr>
              <a:t>Python 2 Thesis Support</a:t>
            </a:r>
          </a:p>
        </p:txBody>
      </p:sp>
      <p:sp>
        <p:nvSpPr>
          <p:cNvPr id="21" name="TextBox 20">
            <a:extLst>
              <a:ext uri="{FF2B5EF4-FFF2-40B4-BE49-F238E27FC236}">
                <a16:creationId xmlns:a16="http://schemas.microsoft.com/office/drawing/2014/main" id="{81DD2911-E23F-7446-B260-7C061AA1382E}"/>
              </a:ext>
            </a:extLst>
          </p:cNvPr>
          <p:cNvSpPr txBox="1"/>
          <p:nvPr/>
        </p:nvSpPr>
        <p:spPr>
          <a:xfrm>
            <a:off x="350634" y="769018"/>
            <a:ext cx="6950429" cy="461665"/>
          </a:xfrm>
          <a:prstGeom prst="rect">
            <a:avLst/>
          </a:prstGeom>
          <a:noFill/>
        </p:spPr>
        <p:txBody>
          <a:bodyPr wrap="none" rtlCol="0">
            <a:spAutoFit/>
          </a:bodyPr>
          <a:lstStyle/>
          <a:p>
            <a:r>
              <a:rPr lang="en-US" sz="2400" b="1" dirty="0">
                <a:solidFill>
                  <a:srgbClr val="C00000"/>
                </a:solidFill>
              </a:rPr>
              <a:t>If your student does not have a dashboard – Ed Techs</a:t>
            </a:r>
          </a:p>
        </p:txBody>
      </p:sp>
      <p:sp>
        <p:nvSpPr>
          <p:cNvPr id="5" name="TextBox 4">
            <a:extLst>
              <a:ext uri="{FF2B5EF4-FFF2-40B4-BE49-F238E27FC236}">
                <a16:creationId xmlns:a16="http://schemas.microsoft.com/office/drawing/2014/main" id="{8C9366E2-24AE-1C4F-92DD-BDD86337D292}"/>
              </a:ext>
            </a:extLst>
          </p:cNvPr>
          <p:cNvSpPr txBox="1"/>
          <p:nvPr/>
        </p:nvSpPr>
        <p:spPr>
          <a:xfrm>
            <a:off x="2402805" y="1695310"/>
            <a:ext cx="6520545" cy="4031873"/>
          </a:xfrm>
          <a:prstGeom prst="rect">
            <a:avLst/>
          </a:prstGeom>
          <a:noFill/>
        </p:spPr>
        <p:txBody>
          <a:bodyPr wrap="square" rtlCol="0">
            <a:spAutoFit/>
          </a:bodyPr>
          <a:lstStyle/>
          <a:p>
            <a:r>
              <a:rPr lang="en-US" sz="1600" b="1" u="sng" dirty="0">
                <a:solidFill>
                  <a:schemeClr val="accent2">
                    <a:lumMod val="75000"/>
                  </a:schemeClr>
                </a:solidFill>
              </a:rPr>
              <a:t>Educational Advisors</a:t>
            </a:r>
            <a:r>
              <a:rPr lang="en-US" sz="1600" b="1" dirty="0">
                <a:solidFill>
                  <a:schemeClr val="accent2">
                    <a:lumMod val="75000"/>
                  </a:schemeClr>
                </a:solidFill>
              </a:rPr>
              <a:t>: </a:t>
            </a:r>
            <a:br>
              <a:rPr lang="en-US" sz="1400" b="1" dirty="0">
                <a:solidFill>
                  <a:srgbClr val="C00000"/>
                </a:solidFill>
              </a:rPr>
            </a:br>
            <a:endParaRPr lang="en-US" sz="1400" b="1" dirty="0">
              <a:solidFill>
                <a:srgbClr val="C00000"/>
              </a:solidFill>
            </a:endParaRPr>
          </a:p>
          <a:p>
            <a:pPr marL="800100" lvl="1" indent="-342900">
              <a:buFont typeface="+mj-lt"/>
              <a:buAutoNum type="alphaLcPeriod"/>
            </a:pPr>
            <a:r>
              <a:rPr lang="en-US" sz="1400" dirty="0">
                <a:solidFill>
                  <a:srgbClr val="002060"/>
                </a:solidFill>
              </a:rPr>
              <a:t>If your student does </a:t>
            </a:r>
            <a:r>
              <a:rPr lang="en-US" sz="1400" u="sng" dirty="0">
                <a:solidFill>
                  <a:srgbClr val="002060"/>
                </a:solidFill>
              </a:rPr>
              <a:t>not</a:t>
            </a:r>
            <a:r>
              <a:rPr lang="en-US" sz="1400" dirty="0">
                <a:solidFill>
                  <a:srgbClr val="002060"/>
                </a:solidFill>
              </a:rPr>
              <a:t> yet have a dashboard, create one by first finding his or her Python record using the </a:t>
            </a:r>
            <a:r>
              <a:rPr lang="en-US" sz="1400" b="1" dirty="0">
                <a:solidFill>
                  <a:srgbClr val="002060"/>
                </a:solidFill>
              </a:rPr>
              <a:t>Students </a:t>
            </a:r>
            <a:r>
              <a:rPr lang="en-US" sz="1400" dirty="0">
                <a:solidFill>
                  <a:srgbClr val="002060"/>
                </a:solidFill>
              </a:rPr>
              <a:t>module from your Educational Advisor menu. </a:t>
            </a:r>
            <a:br>
              <a:rPr lang="en-US" sz="1400" dirty="0">
                <a:solidFill>
                  <a:srgbClr val="002060"/>
                </a:solidFill>
              </a:rPr>
            </a:br>
            <a:br>
              <a:rPr lang="en-US" sz="1200" dirty="0">
                <a:solidFill>
                  <a:srgbClr val="002060"/>
                </a:solidFill>
              </a:rPr>
            </a:br>
            <a:r>
              <a:rPr lang="en-US" sz="1200" dirty="0">
                <a:solidFill>
                  <a:srgbClr val="002060"/>
                </a:solidFill>
              </a:rPr>
              <a:t>NOTE: Students </a:t>
            </a:r>
            <a:r>
              <a:rPr lang="en-US" sz="1200" b="1" dirty="0">
                <a:solidFill>
                  <a:srgbClr val="002060"/>
                </a:solidFill>
              </a:rPr>
              <a:t>co-authoring </a:t>
            </a:r>
            <a:r>
              <a:rPr lang="en-US" sz="1200" dirty="0">
                <a:solidFill>
                  <a:srgbClr val="002060"/>
                </a:solidFill>
              </a:rPr>
              <a:t>a thesis will share a dashboard ID number. Therefore, do </a:t>
            </a:r>
            <a:r>
              <a:rPr lang="en-US" sz="1200" b="1" u="sng" dirty="0">
                <a:solidFill>
                  <a:srgbClr val="002060"/>
                </a:solidFill>
              </a:rPr>
              <a:t>not</a:t>
            </a:r>
            <a:r>
              <a:rPr lang="en-US" sz="1200" b="1" dirty="0">
                <a:solidFill>
                  <a:srgbClr val="002060"/>
                </a:solidFill>
              </a:rPr>
              <a:t> </a:t>
            </a:r>
            <a:r>
              <a:rPr lang="en-US" sz="1200" dirty="0">
                <a:solidFill>
                  <a:srgbClr val="002060"/>
                </a:solidFill>
              </a:rPr>
              <a:t>create a separate dashboard for each student. Instead, create a dashboard for </a:t>
            </a:r>
            <a:r>
              <a:rPr lang="en-US" sz="1200" i="1" dirty="0">
                <a:solidFill>
                  <a:srgbClr val="002060"/>
                </a:solidFill>
              </a:rPr>
              <a:t>one</a:t>
            </a:r>
            <a:r>
              <a:rPr lang="en-US" sz="1200" dirty="0">
                <a:solidFill>
                  <a:srgbClr val="002060"/>
                </a:solidFill>
              </a:rPr>
              <a:t> of the students, then add the co-authors using the dashboard’s </a:t>
            </a:r>
            <a:r>
              <a:rPr lang="en-US" sz="1200" b="1" dirty="0">
                <a:solidFill>
                  <a:srgbClr val="002060"/>
                </a:solidFill>
              </a:rPr>
              <a:t>Author(s) </a:t>
            </a:r>
            <a:r>
              <a:rPr lang="en-US" sz="1200" dirty="0">
                <a:solidFill>
                  <a:srgbClr val="002060"/>
                </a:solidFill>
              </a:rPr>
              <a:t>“edit” button under </a:t>
            </a:r>
            <a:r>
              <a:rPr lang="en-US" sz="1200" b="1" dirty="0">
                <a:solidFill>
                  <a:srgbClr val="002060"/>
                </a:solidFill>
              </a:rPr>
              <a:t>Thesis Data</a:t>
            </a:r>
            <a:r>
              <a:rPr lang="en-US" sz="1200" dirty="0">
                <a:solidFill>
                  <a:srgbClr val="002060"/>
                </a:solidFill>
              </a:rPr>
              <a:t>. The system will then place the same dashboard link in each co-authors’ Python record, allowing them to share it.</a:t>
            </a:r>
            <a:br>
              <a:rPr lang="en-US" sz="1400" dirty="0">
                <a:solidFill>
                  <a:srgbClr val="002060"/>
                </a:solidFill>
              </a:rPr>
            </a:br>
            <a:endParaRPr lang="en-US" sz="1400" dirty="0">
              <a:solidFill>
                <a:srgbClr val="002060"/>
              </a:solidFill>
            </a:endParaRPr>
          </a:p>
          <a:p>
            <a:pPr marL="800100" lvl="1" indent="-342900">
              <a:buFont typeface="+mj-lt"/>
              <a:buAutoNum type="alphaLcPeriod"/>
            </a:pPr>
            <a:r>
              <a:rPr lang="en-US" sz="1400" dirty="0">
                <a:solidFill>
                  <a:srgbClr val="002060"/>
                </a:solidFill>
              </a:rPr>
              <a:t>Enter the student’s last name (in full or part) in the </a:t>
            </a:r>
            <a:r>
              <a:rPr lang="en-US" sz="1400" b="1" dirty="0">
                <a:solidFill>
                  <a:srgbClr val="002060"/>
                </a:solidFill>
              </a:rPr>
              <a:t>Search Student Name </a:t>
            </a:r>
            <a:r>
              <a:rPr lang="en-US" sz="1400" dirty="0">
                <a:solidFill>
                  <a:srgbClr val="002060"/>
                </a:solidFill>
              </a:rPr>
              <a:t>field. See image below. Filters allow you to narrow down your search.</a:t>
            </a:r>
          </a:p>
          <a:p>
            <a:pPr marL="800100" lvl="1" indent="-342900">
              <a:buFont typeface="+mj-lt"/>
              <a:buAutoNum type="alphaLcPeriod"/>
            </a:pPr>
            <a:endParaRPr lang="en-US" sz="1400" dirty="0">
              <a:solidFill>
                <a:srgbClr val="002060"/>
              </a:solidFill>
            </a:endParaRPr>
          </a:p>
          <a:p>
            <a:pPr marL="800100" lvl="1" indent="-342900">
              <a:buFont typeface="+mj-lt"/>
              <a:buAutoNum type="alphaLcPeriod"/>
            </a:pPr>
            <a:r>
              <a:rPr lang="en-US" sz="1400" dirty="0">
                <a:solidFill>
                  <a:srgbClr val="002060"/>
                </a:solidFill>
              </a:rPr>
              <a:t>Click on the student’s </a:t>
            </a:r>
            <a:r>
              <a:rPr lang="en-US" sz="1400" b="1" dirty="0" err="1">
                <a:solidFill>
                  <a:srgbClr val="002060"/>
                </a:solidFill>
              </a:rPr>
              <a:t>StuInfo</a:t>
            </a:r>
            <a:r>
              <a:rPr lang="en-US" sz="1400" b="1" dirty="0">
                <a:solidFill>
                  <a:srgbClr val="002060"/>
                </a:solidFill>
              </a:rPr>
              <a:t> </a:t>
            </a:r>
            <a:r>
              <a:rPr lang="en-US" sz="1400" dirty="0">
                <a:solidFill>
                  <a:srgbClr val="002060"/>
                </a:solidFill>
              </a:rPr>
              <a:t>link. Proceed to next slide.</a:t>
            </a:r>
          </a:p>
          <a:p>
            <a:pPr marL="800100" lvl="1" indent="-342900">
              <a:buFont typeface="+mj-lt"/>
              <a:buAutoNum type="alphaLcPeriod"/>
            </a:pPr>
            <a:endParaRPr lang="en-US" sz="1400" dirty="0">
              <a:solidFill>
                <a:srgbClr val="002060"/>
              </a:solidFill>
            </a:endParaRPr>
          </a:p>
          <a:p>
            <a:pPr lvl="1"/>
            <a:br>
              <a:rPr lang="en-US" sz="1400" dirty="0">
                <a:solidFill>
                  <a:srgbClr val="002060"/>
                </a:solidFill>
              </a:rPr>
            </a:br>
            <a:endParaRPr lang="en-US" sz="1400" dirty="0">
              <a:solidFill>
                <a:srgbClr val="002060"/>
              </a:solidFill>
            </a:endParaRPr>
          </a:p>
        </p:txBody>
      </p:sp>
      <p:sp>
        <p:nvSpPr>
          <p:cNvPr id="15" name="TextBox 14"/>
          <p:cNvSpPr txBox="1"/>
          <p:nvPr/>
        </p:nvSpPr>
        <p:spPr>
          <a:xfrm>
            <a:off x="8770513" y="6277431"/>
            <a:ext cx="301686" cy="369332"/>
          </a:xfrm>
          <a:prstGeom prst="rect">
            <a:avLst/>
          </a:prstGeom>
          <a:noFill/>
        </p:spPr>
        <p:txBody>
          <a:bodyPr wrap="none" rtlCol="0">
            <a:spAutoFit/>
          </a:bodyPr>
          <a:lstStyle/>
          <a:p>
            <a:r>
              <a:rPr lang="en-US" dirty="0">
                <a:solidFill>
                  <a:schemeClr val="accent1">
                    <a:lumMod val="50000"/>
                  </a:schemeClr>
                </a:solidFill>
              </a:rPr>
              <a:t>5</a:t>
            </a:r>
          </a:p>
        </p:txBody>
      </p:sp>
      <p:pic>
        <p:nvPicPr>
          <p:cNvPr id="3" name="Picture 2"/>
          <p:cNvPicPr>
            <a:picLocks noChangeAspect="1"/>
          </p:cNvPicPr>
          <p:nvPr/>
        </p:nvPicPr>
        <p:blipFill>
          <a:blip r:embed="rId3"/>
          <a:stretch>
            <a:fillRect/>
          </a:stretch>
        </p:blipFill>
        <p:spPr>
          <a:xfrm>
            <a:off x="219484" y="1601868"/>
            <a:ext cx="1421669" cy="4960553"/>
          </a:xfrm>
          <a:prstGeom prst="rect">
            <a:avLst/>
          </a:prstGeom>
        </p:spPr>
      </p:pic>
      <p:cxnSp>
        <p:nvCxnSpPr>
          <p:cNvPr id="30" name="Straight Arrow Connector 29">
            <a:extLst>
              <a:ext uri="{FF2B5EF4-FFF2-40B4-BE49-F238E27FC236}">
                <a16:creationId xmlns:a16="http://schemas.microsoft.com/office/drawing/2014/main" id="{888FC5DB-7FF8-C64F-8D9B-818B5D8843D3}"/>
              </a:ext>
            </a:extLst>
          </p:cNvPr>
          <p:cNvCxnSpPr>
            <a:cxnSpLocks/>
          </p:cNvCxnSpPr>
          <p:nvPr/>
        </p:nvCxnSpPr>
        <p:spPr>
          <a:xfrm flipH="1">
            <a:off x="1097280" y="2370249"/>
            <a:ext cx="2169795" cy="72208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a:stretch>
            <a:fillRect/>
          </a:stretch>
        </p:blipFill>
        <p:spPr>
          <a:xfrm>
            <a:off x="3254312" y="5042928"/>
            <a:ext cx="2365828" cy="1294877"/>
          </a:xfrm>
          <a:prstGeom prst="rect">
            <a:avLst/>
          </a:prstGeom>
        </p:spPr>
      </p:pic>
      <p:sp>
        <p:nvSpPr>
          <p:cNvPr id="18" name="TextBox 17">
            <a:extLst>
              <a:ext uri="{FF2B5EF4-FFF2-40B4-BE49-F238E27FC236}">
                <a16:creationId xmlns:a16="http://schemas.microsoft.com/office/drawing/2014/main" id="{9B3936F9-4FD4-FB4C-8A95-F55526908352}"/>
              </a:ext>
            </a:extLst>
          </p:cNvPr>
          <p:cNvSpPr txBox="1"/>
          <p:nvPr/>
        </p:nvSpPr>
        <p:spPr>
          <a:xfrm>
            <a:off x="3947723" y="5950498"/>
            <a:ext cx="665841" cy="184666"/>
          </a:xfrm>
          <a:prstGeom prst="rect">
            <a:avLst/>
          </a:prstGeom>
          <a:solidFill>
            <a:schemeClr val="tx1"/>
          </a:solidFill>
        </p:spPr>
        <p:txBody>
          <a:bodyPr wrap="square" rtlCol="0">
            <a:spAutoFit/>
          </a:bodyPr>
          <a:lstStyle/>
          <a:p>
            <a:r>
              <a:rPr lang="en-US" sz="600" dirty="0">
                <a:solidFill>
                  <a:srgbClr val="0070C0"/>
                </a:solidFill>
              </a:rPr>
              <a:t>Last, First MI. </a:t>
            </a:r>
          </a:p>
        </p:txBody>
      </p:sp>
      <p:sp>
        <p:nvSpPr>
          <p:cNvPr id="24" name="TextBox 23">
            <a:extLst>
              <a:ext uri="{FF2B5EF4-FFF2-40B4-BE49-F238E27FC236}">
                <a16:creationId xmlns:a16="http://schemas.microsoft.com/office/drawing/2014/main" id="{9B3936F9-4FD4-FB4C-8A95-F55526908352}"/>
              </a:ext>
            </a:extLst>
          </p:cNvPr>
          <p:cNvSpPr txBox="1"/>
          <p:nvPr/>
        </p:nvSpPr>
        <p:spPr>
          <a:xfrm>
            <a:off x="3967121" y="6102898"/>
            <a:ext cx="618333" cy="184666"/>
          </a:xfrm>
          <a:prstGeom prst="rect">
            <a:avLst/>
          </a:prstGeom>
          <a:solidFill>
            <a:schemeClr val="tx1"/>
          </a:solidFill>
        </p:spPr>
        <p:txBody>
          <a:bodyPr wrap="square" rtlCol="0">
            <a:spAutoFit/>
          </a:bodyPr>
          <a:lstStyle/>
          <a:p>
            <a:r>
              <a:rPr lang="en-US" sz="600" dirty="0">
                <a:solidFill>
                  <a:srgbClr val="0070C0"/>
                </a:solidFill>
              </a:rPr>
              <a:t>Last, First MI. </a:t>
            </a:r>
          </a:p>
        </p:txBody>
      </p:sp>
      <p:sp>
        <p:nvSpPr>
          <p:cNvPr id="22" name="Oval 21">
            <a:extLst>
              <a:ext uri="{FF2B5EF4-FFF2-40B4-BE49-F238E27FC236}">
                <a16:creationId xmlns:a16="http://schemas.microsoft.com/office/drawing/2014/main" id="{C12322C8-F5F2-3C4A-B3C2-F6ECC5635DB9}"/>
              </a:ext>
            </a:extLst>
          </p:cNvPr>
          <p:cNvSpPr/>
          <p:nvPr/>
        </p:nvSpPr>
        <p:spPr>
          <a:xfrm>
            <a:off x="4299455" y="5363032"/>
            <a:ext cx="1209189" cy="2947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EFE0FF1-092C-1143-A428-3AF19DC03783}"/>
              </a:ext>
            </a:extLst>
          </p:cNvPr>
          <p:cNvSpPr/>
          <p:nvPr/>
        </p:nvSpPr>
        <p:spPr>
          <a:xfrm>
            <a:off x="3635626" y="5959503"/>
            <a:ext cx="380444" cy="1802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6281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726916" y="4717503"/>
            <a:ext cx="5243219" cy="1249093"/>
          </a:xfrm>
          <a:prstGeom prst="rect">
            <a:avLst/>
          </a:prstGeom>
        </p:spPr>
      </p:pic>
      <p:pic>
        <p:nvPicPr>
          <p:cNvPr id="2" name="Picture 1"/>
          <p:cNvPicPr>
            <a:picLocks noChangeAspect="1"/>
          </p:cNvPicPr>
          <p:nvPr/>
        </p:nvPicPr>
        <p:blipFill>
          <a:blip r:embed="rId4"/>
          <a:stretch>
            <a:fillRect/>
          </a:stretch>
        </p:blipFill>
        <p:spPr>
          <a:xfrm>
            <a:off x="198782" y="2774560"/>
            <a:ext cx="8900037" cy="898286"/>
          </a:xfrm>
          <a:prstGeom prst="rect">
            <a:avLst/>
          </a:prstGeom>
        </p:spPr>
      </p:pic>
      <p:sp>
        <p:nvSpPr>
          <p:cNvPr id="10" name="TextBox 9"/>
          <p:cNvSpPr txBox="1"/>
          <p:nvPr/>
        </p:nvSpPr>
        <p:spPr>
          <a:xfrm>
            <a:off x="2279560" y="2622422"/>
            <a:ext cx="6490953" cy="152138"/>
          </a:xfrm>
          <a:prstGeom prst="rect">
            <a:avLst/>
          </a:prstGeom>
          <a:solidFill>
            <a:schemeClr val="tx1"/>
          </a:solidFill>
          <a:ln>
            <a:noFill/>
          </a:ln>
        </p:spPr>
        <p:txBody>
          <a:bodyPr wrap="square" rtlCol="0">
            <a:spAutoFit/>
          </a:bodyPr>
          <a:lstStyle/>
          <a:p>
            <a:endParaRPr lang="en-US"/>
          </a:p>
        </p:txBody>
      </p:sp>
      <p:sp>
        <p:nvSpPr>
          <p:cNvPr id="9" name="Subtitle 2"/>
          <p:cNvSpPr txBox="1">
            <a:spLocks/>
          </p:cNvSpPr>
          <p:nvPr/>
        </p:nvSpPr>
        <p:spPr>
          <a:xfrm>
            <a:off x="389817" y="1371404"/>
            <a:ext cx="8682382" cy="108375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AutoNum type="arabicPeriod"/>
            </a:pPr>
            <a:r>
              <a:rPr lang="en-US" sz="1600" dirty="0">
                <a:solidFill>
                  <a:srgbClr val="002060"/>
                </a:solidFill>
              </a:rPr>
              <a:t>From the student’s </a:t>
            </a:r>
            <a:r>
              <a:rPr lang="en-US" sz="1600" b="1" dirty="0">
                <a:solidFill>
                  <a:srgbClr val="002060"/>
                </a:solidFill>
              </a:rPr>
              <a:t>Student Information </a:t>
            </a:r>
            <a:r>
              <a:rPr lang="en-US" sz="1600" b="1" dirty="0">
                <a:solidFill>
                  <a:schemeClr val="accent1">
                    <a:lumMod val="50000"/>
                  </a:schemeClr>
                </a:solidFill>
              </a:rPr>
              <a:t>(aka “Student Info”) </a:t>
            </a:r>
            <a:r>
              <a:rPr lang="en-US" sz="1600" dirty="0">
                <a:solidFill>
                  <a:srgbClr val="002060"/>
                </a:solidFill>
              </a:rPr>
              <a:t>page, go to the Curriculum Assignments section. </a:t>
            </a:r>
          </a:p>
          <a:p>
            <a:pPr lvl="1">
              <a:lnSpc>
                <a:spcPct val="100000"/>
              </a:lnSpc>
              <a:spcBef>
                <a:spcPts val="0"/>
              </a:spcBef>
            </a:pPr>
            <a:r>
              <a:rPr lang="en-US" sz="1200" dirty="0">
                <a:solidFill>
                  <a:schemeClr val="accent2">
                    <a:lumMod val="75000"/>
                  </a:schemeClr>
                </a:solidFill>
              </a:rPr>
              <a:t>Students </a:t>
            </a:r>
            <a:r>
              <a:rPr lang="en-US" sz="1200" dirty="0">
                <a:solidFill>
                  <a:srgbClr val="002060"/>
                </a:solidFill>
              </a:rPr>
              <a:t>can find the Student Information page on the left of Python’s interface, inside the </a:t>
            </a:r>
            <a:r>
              <a:rPr lang="en-US" sz="1200" b="1" dirty="0">
                <a:solidFill>
                  <a:srgbClr val="002060"/>
                </a:solidFill>
              </a:rPr>
              <a:t>Student Folio </a:t>
            </a:r>
            <a:r>
              <a:rPr lang="en-US" sz="1200" dirty="0">
                <a:solidFill>
                  <a:srgbClr val="002060"/>
                </a:solidFill>
              </a:rPr>
              <a:t>folder. </a:t>
            </a:r>
          </a:p>
          <a:p>
            <a:pPr lvl="1">
              <a:spcBef>
                <a:spcPts val="0"/>
              </a:spcBef>
            </a:pPr>
            <a:r>
              <a:rPr lang="en-US" sz="1200" dirty="0">
                <a:solidFill>
                  <a:schemeClr val="accent2">
                    <a:lumMod val="75000"/>
                  </a:schemeClr>
                </a:solidFill>
              </a:rPr>
              <a:t>Ed techs </a:t>
            </a:r>
            <a:r>
              <a:rPr lang="en-US" sz="1200" dirty="0">
                <a:solidFill>
                  <a:srgbClr val="002060"/>
                </a:solidFill>
              </a:rPr>
              <a:t>may refer to previous slide for how to find a student’s Student Information page.</a:t>
            </a:r>
          </a:p>
          <a:p>
            <a:pPr marL="457200" lvl="1" indent="0">
              <a:spcBef>
                <a:spcPts val="0"/>
              </a:spcBef>
              <a:buNone/>
            </a:pPr>
            <a:endParaRPr lang="en-US" sz="1200" dirty="0">
              <a:solidFill>
                <a:srgbClr val="002060"/>
              </a:solidFill>
            </a:endParaRPr>
          </a:p>
          <a:p>
            <a:pPr marL="800100" lvl="1" indent="-342900">
              <a:spcAft>
                <a:spcPts val="1200"/>
              </a:spcAft>
              <a:buFont typeface="+mj-lt"/>
              <a:buAutoNum type="alphaLcParenR"/>
            </a:pPr>
            <a:r>
              <a:rPr lang="en-US" sz="1600" dirty="0">
                <a:solidFill>
                  <a:srgbClr val="002060"/>
                </a:solidFill>
              </a:rPr>
              <a:t>Click on the </a:t>
            </a:r>
            <a:r>
              <a:rPr lang="en-US" sz="1600" b="1" dirty="0">
                <a:solidFill>
                  <a:srgbClr val="002060"/>
                </a:solidFill>
              </a:rPr>
              <a:t>Edit</a:t>
            </a:r>
            <a:r>
              <a:rPr lang="en-US" sz="1600" dirty="0">
                <a:solidFill>
                  <a:srgbClr val="002060"/>
                </a:solidFill>
              </a:rPr>
              <a:t> pencil on the left.</a:t>
            </a:r>
          </a:p>
          <a:p>
            <a:pPr marL="800100" lvl="1" indent="-342900">
              <a:spcAft>
                <a:spcPts val="1200"/>
              </a:spcAft>
              <a:buFont typeface="+mj-lt"/>
              <a:buAutoNum type="alphaLcParenR"/>
            </a:pPr>
            <a:endParaRPr lang="en-US" sz="1600" dirty="0">
              <a:solidFill>
                <a:srgbClr val="002060"/>
              </a:solidFill>
            </a:endParaRPr>
          </a:p>
          <a:p>
            <a:pPr marL="800100" lvl="1" indent="-342900">
              <a:spcAft>
                <a:spcPts val="1200"/>
              </a:spcAft>
              <a:buFont typeface="+mj-lt"/>
              <a:buAutoNum type="alphaLcParenR"/>
            </a:pPr>
            <a:endParaRPr lang="en-US" sz="1600" dirty="0">
              <a:solidFill>
                <a:srgbClr val="002060"/>
              </a:solidFill>
            </a:endParaRPr>
          </a:p>
          <a:p>
            <a:pPr marL="800100" lvl="1" indent="-342900">
              <a:spcAft>
                <a:spcPts val="1200"/>
              </a:spcAft>
              <a:buFont typeface="+mj-lt"/>
              <a:buAutoNum type="alphaLcParenR"/>
            </a:pPr>
            <a:endParaRPr lang="en-US" sz="1600" dirty="0">
              <a:solidFill>
                <a:srgbClr val="002060"/>
              </a:solidFill>
            </a:endParaRPr>
          </a:p>
          <a:p>
            <a:pPr marL="800100" lvl="1" indent="-342900">
              <a:spcAft>
                <a:spcPts val="1200"/>
              </a:spcAft>
              <a:buFont typeface="+mj-lt"/>
              <a:buAutoNum type="alphaLcParenR"/>
            </a:pPr>
            <a:r>
              <a:rPr lang="en-US" sz="1600" dirty="0">
                <a:solidFill>
                  <a:srgbClr val="002060"/>
                </a:solidFill>
              </a:rPr>
              <a:t>The </a:t>
            </a:r>
            <a:r>
              <a:rPr lang="en-US" sz="1600" b="1" dirty="0">
                <a:solidFill>
                  <a:srgbClr val="002060"/>
                </a:solidFill>
              </a:rPr>
              <a:t>Curriculum Assignment</a:t>
            </a:r>
            <a:br>
              <a:rPr lang="en-US" sz="1600" dirty="0">
                <a:solidFill>
                  <a:srgbClr val="002060"/>
                </a:solidFill>
              </a:rPr>
            </a:br>
            <a:r>
              <a:rPr lang="en-US" sz="1600" dirty="0">
                <a:solidFill>
                  <a:srgbClr val="002060"/>
                </a:solidFill>
              </a:rPr>
              <a:t>window will appear. </a:t>
            </a:r>
          </a:p>
          <a:p>
            <a:pPr marL="800100" lvl="1" indent="-342900">
              <a:spcAft>
                <a:spcPts val="1200"/>
              </a:spcAft>
              <a:buFont typeface="+mj-lt"/>
              <a:buAutoNum type="alphaLcParenR"/>
            </a:pPr>
            <a:r>
              <a:rPr lang="en-US" sz="1600" dirty="0">
                <a:solidFill>
                  <a:srgbClr val="002060"/>
                </a:solidFill>
              </a:rPr>
              <a:t>Click on </a:t>
            </a:r>
            <a:r>
              <a:rPr lang="en-US" sz="1600" b="1" dirty="0">
                <a:solidFill>
                  <a:srgbClr val="002060"/>
                </a:solidFill>
              </a:rPr>
              <a:t>+ Add This Track</a:t>
            </a:r>
            <a:r>
              <a:rPr lang="en-US" sz="1600" dirty="0">
                <a:solidFill>
                  <a:srgbClr val="002060"/>
                </a:solidFill>
              </a:rPr>
              <a:t>, </a:t>
            </a:r>
            <a:br>
              <a:rPr lang="en-US" sz="1600" dirty="0">
                <a:solidFill>
                  <a:srgbClr val="002060"/>
                </a:solidFill>
              </a:rPr>
            </a:br>
            <a:r>
              <a:rPr lang="en-US" sz="1600" dirty="0">
                <a:solidFill>
                  <a:srgbClr val="002060"/>
                </a:solidFill>
              </a:rPr>
              <a:t>then close the window using </a:t>
            </a:r>
            <a:br>
              <a:rPr lang="en-US" sz="1600" dirty="0">
                <a:solidFill>
                  <a:srgbClr val="002060"/>
                </a:solidFill>
              </a:rPr>
            </a:br>
            <a:r>
              <a:rPr lang="en-US" sz="1600" dirty="0">
                <a:solidFill>
                  <a:srgbClr val="002060"/>
                </a:solidFill>
              </a:rPr>
              <a:t>the X in the window’s top right</a:t>
            </a:r>
            <a:br>
              <a:rPr lang="en-US" sz="1600" dirty="0">
                <a:solidFill>
                  <a:srgbClr val="002060"/>
                </a:solidFill>
              </a:rPr>
            </a:br>
            <a:r>
              <a:rPr lang="en-US" sz="1600" dirty="0">
                <a:solidFill>
                  <a:srgbClr val="002060"/>
                </a:solidFill>
              </a:rPr>
              <a:t>corner.</a:t>
            </a:r>
          </a:p>
        </p:txBody>
      </p:sp>
      <p:sp>
        <p:nvSpPr>
          <p:cNvPr id="4" name="Title 3"/>
          <p:cNvSpPr>
            <a:spLocks noGrp="1"/>
          </p:cNvSpPr>
          <p:nvPr>
            <p:ph type="title"/>
          </p:nvPr>
        </p:nvSpPr>
        <p:spPr>
          <a:xfrm>
            <a:off x="2434398" y="0"/>
            <a:ext cx="6535737" cy="649443"/>
          </a:xfrm>
        </p:spPr>
        <p:txBody>
          <a:bodyPr>
            <a:normAutofit/>
          </a:bodyPr>
          <a:lstStyle/>
          <a:p>
            <a:pPr algn="r"/>
            <a:r>
              <a:rPr lang="en-US" sz="3200" dirty="0">
                <a:solidFill>
                  <a:schemeClr val="accent4"/>
                </a:solidFill>
                <a:latin typeface="Times" charset="0"/>
                <a:ea typeface="Times" charset="0"/>
                <a:cs typeface="Times" charset="0"/>
              </a:rPr>
              <a:t>Python 2 Thesis Support</a:t>
            </a:r>
          </a:p>
        </p:txBody>
      </p:sp>
      <p:sp>
        <p:nvSpPr>
          <p:cNvPr id="21" name="TextBox 20">
            <a:extLst>
              <a:ext uri="{FF2B5EF4-FFF2-40B4-BE49-F238E27FC236}">
                <a16:creationId xmlns:a16="http://schemas.microsoft.com/office/drawing/2014/main" id="{81DD2911-E23F-7446-B260-7C061AA1382E}"/>
              </a:ext>
            </a:extLst>
          </p:cNvPr>
          <p:cNvSpPr txBox="1"/>
          <p:nvPr/>
        </p:nvSpPr>
        <p:spPr>
          <a:xfrm>
            <a:off x="350634" y="769018"/>
            <a:ext cx="4472828" cy="461665"/>
          </a:xfrm>
          <a:prstGeom prst="rect">
            <a:avLst/>
          </a:prstGeom>
          <a:noFill/>
        </p:spPr>
        <p:txBody>
          <a:bodyPr wrap="none" rtlCol="0">
            <a:spAutoFit/>
          </a:bodyPr>
          <a:lstStyle/>
          <a:p>
            <a:r>
              <a:rPr lang="en-US" sz="2400" b="1" dirty="0">
                <a:solidFill>
                  <a:srgbClr val="C00000"/>
                </a:solidFill>
              </a:rPr>
              <a:t>How to create a thesis dashboard</a:t>
            </a:r>
          </a:p>
        </p:txBody>
      </p:sp>
      <p:sp>
        <p:nvSpPr>
          <p:cNvPr id="13" name="Oval 12">
            <a:extLst>
              <a:ext uri="{FF2B5EF4-FFF2-40B4-BE49-F238E27FC236}">
                <a16:creationId xmlns:a16="http://schemas.microsoft.com/office/drawing/2014/main" id="{7DF0DFA8-9026-3144-ABA7-26E57B005986}"/>
              </a:ext>
            </a:extLst>
          </p:cNvPr>
          <p:cNvSpPr/>
          <p:nvPr/>
        </p:nvSpPr>
        <p:spPr>
          <a:xfrm>
            <a:off x="1466725" y="3028212"/>
            <a:ext cx="447190" cy="66077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CEC27A5-BD33-2C44-B527-96673CB283BC}"/>
              </a:ext>
            </a:extLst>
          </p:cNvPr>
          <p:cNvSpPr/>
          <p:nvPr/>
        </p:nvSpPr>
        <p:spPr>
          <a:xfrm>
            <a:off x="94698" y="3307743"/>
            <a:ext cx="447190" cy="4421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8E55462-DC64-5A40-A010-218B97A27D56}"/>
              </a:ext>
            </a:extLst>
          </p:cNvPr>
          <p:cNvSpPr/>
          <p:nvPr/>
        </p:nvSpPr>
        <p:spPr>
          <a:xfrm>
            <a:off x="8277939" y="3089089"/>
            <a:ext cx="794260" cy="66077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888FC5DB-7FF8-C64F-8D9B-818B5D8843D3}"/>
              </a:ext>
            </a:extLst>
          </p:cNvPr>
          <p:cNvCxnSpPr>
            <a:cxnSpLocks/>
            <a:endCxn id="17" idx="7"/>
          </p:cNvCxnSpPr>
          <p:nvPr/>
        </p:nvCxnSpPr>
        <p:spPr>
          <a:xfrm flipH="1">
            <a:off x="476399" y="2636949"/>
            <a:ext cx="1949687" cy="73554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770513" y="6277431"/>
            <a:ext cx="301686" cy="369332"/>
          </a:xfrm>
          <a:prstGeom prst="rect">
            <a:avLst/>
          </a:prstGeom>
          <a:noFill/>
        </p:spPr>
        <p:txBody>
          <a:bodyPr wrap="none" rtlCol="0">
            <a:spAutoFit/>
          </a:bodyPr>
          <a:lstStyle/>
          <a:p>
            <a:r>
              <a:rPr lang="en-US" dirty="0">
                <a:solidFill>
                  <a:schemeClr val="accent1">
                    <a:lumMod val="50000"/>
                  </a:schemeClr>
                </a:solidFill>
              </a:rPr>
              <a:t>6</a:t>
            </a:r>
          </a:p>
        </p:txBody>
      </p:sp>
      <p:cxnSp>
        <p:nvCxnSpPr>
          <p:cNvPr id="27" name="Straight Arrow Connector 26">
            <a:extLst>
              <a:ext uri="{FF2B5EF4-FFF2-40B4-BE49-F238E27FC236}">
                <a16:creationId xmlns:a16="http://schemas.microsoft.com/office/drawing/2014/main" id="{1F6BA307-C46E-E44C-B70A-100ACE661161}"/>
              </a:ext>
            </a:extLst>
          </p:cNvPr>
          <p:cNvCxnSpPr>
            <a:cxnSpLocks/>
          </p:cNvCxnSpPr>
          <p:nvPr/>
        </p:nvCxnSpPr>
        <p:spPr>
          <a:xfrm>
            <a:off x="3377273" y="4952444"/>
            <a:ext cx="4337977" cy="54226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675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324585" y="2892168"/>
            <a:ext cx="3967135" cy="3533569"/>
          </a:xfrm>
          <a:prstGeom prst="rect">
            <a:avLst/>
          </a:prstGeom>
        </p:spPr>
      </p:pic>
      <p:sp>
        <p:nvSpPr>
          <p:cNvPr id="10" name="TextBox 9"/>
          <p:cNvSpPr txBox="1"/>
          <p:nvPr/>
        </p:nvSpPr>
        <p:spPr>
          <a:xfrm>
            <a:off x="2279561" y="2408349"/>
            <a:ext cx="6490952" cy="369332"/>
          </a:xfrm>
          <a:prstGeom prst="rect">
            <a:avLst/>
          </a:prstGeom>
          <a:solidFill>
            <a:schemeClr val="tx1"/>
          </a:solidFill>
          <a:ln>
            <a:noFill/>
          </a:ln>
        </p:spPr>
        <p:txBody>
          <a:bodyPr wrap="square" rtlCol="0">
            <a:spAutoFit/>
          </a:bodyPr>
          <a:lstStyle/>
          <a:p>
            <a:endParaRPr lang="en-US"/>
          </a:p>
        </p:txBody>
      </p:sp>
      <p:sp>
        <p:nvSpPr>
          <p:cNvPr id="9" name="Subtitle 2"/>
          <p:cNvSpPr txBox="1">
            <a:spLocks/>
          </p:cNvSpPr>
          <p:nvPr/>
        </p:nvSpPr>
        <p:spPr>
          <a:xfrm>
            <a:off x="389817" y="1285679"/>
            <a:ext cx="7405943" cy="108375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1600" dirty="0">
                <a:solidFill>
                  <a:srgbClr val="002060"/>
                </a:solidFill>
              </a:rPr>
              <a:t>2.  Now that the student has a track assigned, in the </a:t>
            </a:r>
            <a:r>
              <a:rPr lang="en-US" sz="1600" b="1" dirty="0">
                <a:solidFill>
                  <a:srgbClr val="002060"/>
                </a:solidFill>
              </a:rPr>
              <a:t>Student Information </a:t>
            </a:r>
            <a:r>
              <a:rPr lang="en-US" sz="1600" dirty="0">
                <a:solidFill>
                  <a:srgbClr val="002060"/>
                </a:solidFill>
              </a:rPr>
              <a:t>page, under Curriculum Assignments, click </a:t>
            </a:r>
            <a:r>
              <a:rPr lang="en-US" sz="1600" b="1" dirty="0">
                <a:solidFill>
                  <a:srgbClr val="002060"/>
                </a:solidFill>
              </a:rPr>
              <a:t>+ Thesis.</a:t>
            </a:r>
            <a:r>
              <a:rPr lang="en-US" sz="1600" dirty="0">
                <a:solidFill>
                  <a:srgbClr val="002060"/>
                </a:solidFill>
              </a:rPr>
              <a:t> </a:t>
            </a:r>
          </a:p>
          <a:p>
            <a:pPr marL="800100" lvl="1" indent="-342900">
              <a:spcAft>
                <a:spcPts val="1200"/>
              </a:spcAft>
              <a:buFont typeface="+mj-lt"/>
              <a:buAutoNum type="alphaLcParenR"/>
            </a:pPr>
            <a:endParaRPr lang="en-US" sz="1600" dirty="0">
              <a:solidFill>
                <a:srgbClr val="002060"/>
              </a:solidFill>
            </a:endParaRPr>
          </a:p>
          <a:p>
            <a:pPr marL="800100" lvl="1" indent="-342900">
              <a:spcAft>
                <a:spcPts val="1200"/>
              </a:spcAft>
              <a:buFont typeface="+mj-lt"/>
              <a:buAutoNum type="alphaLcParenR"/>
            </a:pPr>
            <a:endParaRPr lang="en-US" sz="1600" dirty="0">
              <a:solidFill>
                <a:srgbClr val="002060"/>
              </a:solidFill>
            </a:endParaRPr>
          </a:p>
          <a:p>
            <a:pPr marL="457200" lvl="1" indent="0">
              <a:spcAft>
                <a:spcPts val="1200"/>
              </a:spcAft>
              <a:buNone/>
            </a:pPr>
            <a:br>
              <a:rPr lang="en-US" sz="1600" dirty="0">
                <a:solidFill>
                  <a:srgbClr val="002060"/>
                </a:solidFill>
              </a:rPr>
            </a:br>
            <a:endParaRPr lang="en-US" sz="1600" dirty="0">
              <a:solidFill>
                <a:srgbClr val="002060"/>
              </a:solidFill>
            </a:endParaRPr>
          </a:p>
          <a:p>
            <a:pPr marL="800100" lvl="1" indent="-342900">
              <a:spcAft>
                <a:spcPts val="1200"/>
              </a:spcAft>
              <a:buFont typeface="+mj-lt"/>
              <a:buAutoNum type="alphaLcParenR"/>
            </a:pPr>
            <a:r>
              <a:rPr lang="en-US" sz="1600" dirty="0">
                <a:solidFill>
                  <a:srgbClr val="002060"/>
                </a:solidFill>
              </a:rPr>
              <a:t>A </a:t>
            </a:r>
            <a:r>
              <a:rPr lang="en-US" sz="1600" b="1" dirty="0">
                <a:solidFill>
                  <a:srgbClr val="002060"/>
                </a:solidFill>
              </a:rPr>
              <a:t>Student Thesis Editor</a:t>
            </a:r>
            <a:r>
              <a:rPr lang="en-US" sz="1600" dirty="0">
                <a:solidFill>
                  <a:srgbClr val="002060"/>
                </a:solidFill>
              </a:rPr>
              <a:t> </a:t>
            </a:r>
            <a:br>
              <a:rPr lang="en-US" sz="1600" dirty="0">
                <a:solidFill>
                  <a:srgbClr val="002060"/>
                </a:solidFill>
              </a:rPr>
            </a:br>
            <a:r>
              <a:rPr lang="en-US" sz="1600" dirty="0">
                <a:solidFill>
                  <a:srgbClr val="002060"/>
                </a:solidFill>
              </a:rPr>
              <a:t>window will appear, like the </a:t>
            </a:r>
            <a:br>
              <a:rPr lang="en-US" sz="1600" dirty="0">
                <a:solidFill>
                  <a:srgbClr val="002060"/>
                </a:solidFill>
              </a:rPr>
            </a:br>
            <a:r>
              <a:rPr lang="en-US" sz="1600" dirty="0">
                <a:solidFill>
                  <a:srgbClr val="002060"/>
                </a:solidFill>
              </a:rPr>
              <a:t>one here. </a:t>
            </a:r>
          </a:p>
          <a:p>
            <a:pPr marL="800100" lvl="1" indent="-342900">
              <a:spcAft>
                <a:spcPts val="1200"/>
              </a:spcAft>
              <a:buFont typeface="+mj-lt"/>
              <a:buAutoNum type="alphaLcParenR"/>
            </a:pPr>
            <a:r>
              <a:rPr lang="en-US" sz="1600" dirty="0">
                <a:solidFill>
                  <a:srgbClr val="002060"/>
                </a:solidFill>
              </a:rPr>
              <a:t>Under </a:t>
            </a:r>
            <a:r>
              <a:rPr lang="en-US" sz="1600" b="1" dirty="0">
                <a:solidFill>
                  <a:srgbClr val="002060"/>
                </a:solidFill>
              </a:rPr>
              <a:t>Type</a:t>
            </a:r>
            <a:r>
              <a:rPr lang="en-US" sz="1600" dirty="0">
                <a:solidFill>
                  <a:srgbClr val="002060"/>
                </a:solidFill>
              </a:rPr>
              <a:t>, you will see </a:t>
            </a:r>
            <a:br>
              <a:rPr lang="en-US" sz="1600" dirty="0">
                <a:solidFill>
                  <a:srgbClr val="002060"/>
                </a:solidFill>
              </a:rPr>
            </a:br>
            <a:r>
              <a:rPr lang="en-US" sz="1600" dirty="0">
                <a:solidFill>
                  <a:srgbClr val="002060"/>
                </a:solidFill>
              </a:rPr>
              <a:t>“Published Thesis Type” selected. </a:t>
            </a:r>
            <a:br>
              <a:rPr lang="en-US" sz="1600" dirty="0">
                <a:solidFill>
                  <a:srgbClr val="002060"/>
                </a:solidFill>
              </a:rPr>
            </a:br>
            <a:r>
              <a:rPr lang="en-US" sz="1600" dirty="0">
                <a:solidFill>
                  <a:srgbClr val="002060"/>
                </a:solidFill>
              </a:rPr>
              <a:t>This is correct.</a:t>
            </a:r>
          </a:p>
          <a:p>
            <a:pPr marL="800100" lvl="1" indent="-342900">
              <a:spcAft>
                <a:spcPts val="1200"/>
              </a:spcAft>
              <a:buFont typeface="+mj-lt"/>
              <a:buAutoNum type="alphaLcParenR"/>
            </a:pPr>
            <a:r>
              <a:rPr lang="en-US" sz="1600" dirty="0">
                <a:solidFill>
                  <a:srgbClr val="002060"/>
                </a:solidFill>
              </a:rPr>
              <a:t>If you are doing a thesis, leave</a:t>
            </a:r>
            <a:br>
              <a:rPr lang="en-US" sz="1600" dirty="0">
                <a:solidFill>
                  <a:srgbClr val="002060"/>
                </a:solidFill>
              </a:rPr>
            </a:br>
            <a:r>
              <a:rPr lang="en-US" sz="1600" dirty="0">
                <a:solidFill>
                  <a:srgbClr val="002060"/>
                </a:solidFill>
              </a:rPr>
              <a:t>the default “Thesis” in the drop-</a:t>
            </a:r>
            <a:br>
              <a:rPr lang="en-US" sz="1600" dirty="0">
                <a:solidFill>
                  <a:srgbClr val="002060"/>
                </a:solidFill>
              </a:rPr>
            </a:br>
            <a:r>
              <a:rPr lang="en-US" sz="1600" dirty="0">
                <a:solidFill>
                  <a:srgbClr val="002060"/>
                </a:solidFill>
              </a:rPr>
              <a:t>down field.  </a:t>
            </a:r>
          </a:p>
        </p:txBody>
      </p:sp>
      <p:sp>
        <p:nvSpPr>
          <p:cNvPr id="4" name="Title 3"/>
          <p:cNvSpPr>
            <a:spLocks noGrp="1"/>
          </p:cNvSpPr>
          <p:nvPr>
            <p:ph type="title"/>
          </p:nvPr>
        </p:nvSpPr>
        <p:spPr>
          <a:xfrm>
            <a:off x="2434398" y="0"/>
            <a:ext cx="6535737" cy="649443"/>
          </a:xfrm>
        </p:spPr>
        <p:txBody>
          <a:bodyPr>
            <a:normAutofit/>
          </a:bodyPr>
          <a:lstStyle/>
          <a:p>
            <a:pPr algn="r"/>
            <a:r>
              <a:rPr lang="en-US" sz="3200" dirty="0">
                <a:solidFill>
                  <a:schemeClr val="accent4"/>
                </a:solidFill>
                <a:latin typeface="Times" charset="0"/>
                <a:ea typeface="Times" charset="0"/>
                <a:cs typeface="Times" charset="0"/>
              </a:rPr>
              <a:t>Python 2 Thesis Support</a:t>
            </a:r>
          </a:p>
        </p:txBody>
      </p:sp>
      <p:sp>
        <p:nvSpPr>
          <p:cNvPr id="21" name="TextBox 20">
            <a:extLst>
              <a:ext uri="{FF2B5EF4-FFF2-40B4-BE49-F238E27FC236}">
                <a16:creationId xmlns:a16="http://schemas.microsoft.com/office/drawing/2014/main" id="{81DD2911-E23F-7446-B260-7C061AA1382E}"/>
              </a:ext>
            </a:extLst>
          </p:cNvPr>
          <p:cNvSpPr txBox="1"/>
          <p:nvPr/>
        </p:nvSpPr>
        <p:spPr>
          <a:xfrm>
            <a:off x="350634" y="769018"/>
            <a:ext cx="5882316" cy="461665"/>
          </a:xfrm>
          <a:prstGeom prst="rect">
            <a:avLst/>
          </a:prstGeom>
          <a:noFill/>
        </p:spPr>
        <p:txBody>
          <a:bodyPr wrap="none" rtlCol="0">
            <a:spAutoFit/>
          </a:bodyPr>
          <a:lstStyle/>
          <a:p>
            <a:r>
              <a:rPr lang="en-US" sz="2400" b="1" dirty="0">
                <a:solidFill>
                  <a:srgbClr val="C00000"/>
                </a:solidFill>
              </a:rPr>
              <a:t>How to create a thesis dashboard, </a:t>
            </a:r>
            <a:r>
              <a:rPr lang="en-US" sz="2000" b="1" dirty="0">
                <a:solidFill>
                  <a:srgbClr val="C00000"/>
                </a:solidFill>
              </a:rPr>
              <a:t>continued</a:t>
            </a:r>
          </a:p>
        </p:txBody>
      </p:sp>
      <p:pic>
        <p:nvPicPr>
          <p:cNvPr id="35" name="Picture 34">
            <a:extLst>
              <a:ext uri="{FF2B5EF4-FFF2-40B4-BE49-F238E27FC236}">
                <a16:creationId xmlns:a16="http://schemas.microsoft.com/office/drawing/2014/main" id="{86713E0B-55AC-844B-8121-F2F567FC226A}"/>
              </a:ext>
            </a:extLst>
          </p:cNvPr>
          <p:cNvPicPr>
            <a:picLocks noChangeAspect="1"/>
          </p:cNvPicPr>
          <p:nvPr/>
        </p:nvPicPr>
        <p:blipFill rotWithShape="1">
          <a:blip r:embed="rId4"/>
          <a:srcRect r="1240"/>
          <a:stretch/>
        </p:blipFill>
        <p:spPr>
          <a:xfrm>
            <a:off x="106792" y="1895601"/>
            <a:ext cx="8957115" cy="957649"/>
          </a:xfrm>
          <a:prstGeom prst="rect">
            <a:avLst/>
          </a:prstGeom>
        </p:spPr>
      </p:pic>
      <p:sp>
        <p:nvSpPr>
          <p:cNvPr id="13" name="Oval 12">
            <a:extLst>
              <a:ext uri="{FF2B5EF4-FFF2-40B4-BE49-F238E27FC236}">
                <a16:creationId xmlns:a16="http://schemas.microsoft.com/office/drawing/2014/main" id="{7DF0DFA8-9026-3144-ABA7-26E57B005986}"/>
              </a:ext>
            </a:extLst>
          </p:cNvPr>
          <p:cNvSpPr/>
          <p:nvPr/>
        </p:nvSpPr>
        <p:spPr>
          <a:xfrm>
            <a:off x="1528449" y="2189219"/>
            <a:ext cx="447190" cy="66077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CEC27A5-BD33-2C44-B527-96673CB283BC}"/>
              </a:ext>
            </a:extLst>
          </p:cNvPr>
          <p:cNvSpPr/>
          <p:nvPr/>
        </p:nvSpPr>
        <p:spPr>
          <a:xfrm>
            <a:off x="8610041" y="2174758"/>
            <a:ext cx="447190" cy="6607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Elbow Connector 45">
            <a:extLst>
              <a:ext uri="{FF2B5EF4-FFF2-40B4-BE49-F238E27FC236}">
                <a16:creationId xmlns:a16="http://schemas.microsoft.com/office/drawing/2014/main" id="{E6D9F455-7639-8448-9790-F904C2179067}"/>
              </a:ext>
            </a:extLst>
          </p:cNvPr>
          <p:cNvCxnSpPr/>
          <p:nvPr/>
        </p:nvCxnSpPr>
        <p:spPr>
          <a:xfrm>
            <a:off x="3781425" y="1667231"/>
            <a:ext cx="4805674" cy="764632"/>
          </a:xfrm>
          <a:prstGeom prst="bentConnector3">
            <a:avLst>
              <a:gd name="adj1" fmla="val 50000"/>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770513" y="6277431"/>
            <a:ext cx="301686" cy="369332"/>
          </a:xfrm>
          <a:prstGeom prst="rect">
            <a:avLst/>
          </a:prstGeom>
          <a:noFill/>
        </p:spPr>
        <p:txBody>
          <a:bodyPr wrap="none" rtlCol="0">
            <a:spAutoFit/>
          </a:bodyPr>
          <a:lstStyle/>
          <a:p>
            <a:r>
              <a:rPr lang="en-US" dirty="0">
                <a:solidFill>
                  <a:schemeClr val="accent1">
                    <a:lumMod val="50000"/>
                  </a:schemeClr>
                </a:solidFill>
              </a:rPr>
              <a:t>7</a:t>
            </a:r>
          </a:p>
        </p:txBody>
      </p:sp>
      <p:sp>
        <p:nvSpPr>
          <p:cNvPr id="3" name="TextBox 2"/>
          <p:cNvSpPr txBox="1"/>
          <p:nvPr/>
        </p:nvSpPr>
        <p:spPr>
          <a:xfrm>
            <a:off x="4349524" y="3202215"/>
            <a:ext cx="699848" cy="200055"/>
          </a:xfrm>
          <a:prstGeom prst="rect">
            <a:avLst/>
          </a:prstGeom>
          <a:solidFill>
            <a:schemeClr val="tx2"/>
          </a:solidFill>
        </p:spPr>
        <p:txBody>
          <a:bodyPr wrap="square" rtlCol="0">
            <a:spAutoFit/>
          </a:bodyPr>
          <a:lstStyle/>
          <a:p>
            <a:r>
              <a:rPr lang="en-US" sz="700" dirty="0">
                <a:solidFill>
                  <a:schemeClr val="bg1"/>
                </a:solidFill>
              </a:rPr>
              <a:t>First Last</a:t>
            </a:r>
          </a:p>
        </p:txBody>
      </p:sp>
      <p:sp>
        <p:nvSpPr>
          <p:cNvPr id="26" name="Oval 25">
            <a:extLst>
              <a:ext uri="{FF2B5EF4-FFF2-40B4-BE49-F238E27FC236}">
                <a16:creationId xmlns:a16="http://schemas.microsoft.com/office/drawing/2014/main" id="{DB407D4A-2D30-E040-B16E-F4F3DC1C30BE}"/>
              </a:ext>
            </a:extLst>
          </p:cNvPr>
          <p:cNvSpPr/>
          <p:nvPr/>
        </p:nvSpPr>
        <p:spPr>
          <a:xfrm>
            <a:off x="4305023" y="3290429"/>
            <a:ext cx="1655264" cy="12682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7989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099034" y="3952034"/>
            <a:ext cx="4602928" cy="2536448"/>
          </a:xfrm>
          <a:prstGeom prst="rect">
            <a:avLst/>
          </a:prstGeom>
        </p:spPr>
      </p:pic>
      <p:sp>
        <p:nvSpPr>
          <p:cNvPr id="10" name="TextBox 9"/>
          <p:cNvSpPr txBox="1"/>
          <p:nvPr/>
        </p:nvSpPr>
        <p:spPr>
          <a:xfrm>
            <a:off x="2279561" y="2408349"/>
            <a:ext cx="6490952" cy="369332"/>
          </a:xfrm>
          <a:prstGeom prst="rect">
            <a:avLst/>
          </a:prstGeom>
          <a:solidFill>
            <a:schemeClr val="tx1"/>
          </a:solidFill>
          <a:ln>
            <a:noFill/>
          </a:ln>
        </p:spPr>
        <p:txBody>
          <a:bodyPr wrap="square" rtlCol="0">
            <a:spAutoFit/>
          </a:bodyPr>
          <a:lstStyle/>
          <a:p>
            <a:endParaRPr lang="en-US"/>
          </a:p>
        </p:txBody>
      </p:sp>
      <p:sp>
        <p:nvSpPr>
          <p:cNvPr id="9" name="Subtitle 2"/>
          <p:cNvSpPr txBox="1">
            <a:spLocks/>
          </p:cNvSpPr>
          <p:nvPr/>
        </p:nvSpPr>
        <p:spPr>
          <a:xfrm>
            <a:off x="389817" y="1285679"/>
            <a:ext cx="7706433" cy="108375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0100" lvl="1" indent="-342900">
              <a:spcAft>
                <a:spcPts val="1200"/>
              </a:spcAft>
              <a:buFont typeface="+mj-lt"/>
              <a:buAutoNum type="alphaLcParenR" startAt="4"/>
            </a:pPr>
            <a:r>
              <a:rPr lang="en-US" sz="1600" dirty="0">
                <a:solidFill>
                  <a:srgbClr val="002060"/>
                </a:solidFill>
              </a:rPr>
              <a:t>If the paper is a report, use the arrow to choose </a:t>
            </a:r>
            <a:r>
              <a:rPr lang="en-US" sz="1600" b="1" dirty="0">
                <a:solidFill>
                  <a:srgbClr val="002060"/>
                </a:solidFill>
              </a:rPr>
              <a:t>Report </a:t>
            </a:r>
            <a:r>
              <a:rPr lang="en-US" sz="1600" dirty="0">
                <a:solidFill>
                  <a:srgbClr val="002060"/>
                </a:solidFill>
              </a:rPr>
              <a:t>from the drop-down menu. (If</a:t>
            </a:r>
            <a:r>
              <a:rPr lang="en-US" sz="1600" b="1" i="1" dirty="0">
                <a:solidFill>
                  <a:srgbClr val="002060"/>
                </a:solidFill>
              </a:rPr>
              <a:t> </a:t>
            </a:r>
            <a:r>
              <a:rPr lang="en-US" sz="1600" dirty="0">
                <a:solidFill>
                  <a:srgbClr val="002060"/>
                </a:solidFill>
              </a:rPr>
              <a:t>the paper is a dissertation, select Dissertation and move on to step 3.)</a:t>
            </a:r>
          </a:p>
          <a:p>
            <a:pPr marL="800100" lvl="1" indent="-342900">
              <a:spcAft>
                <a:spcPts val="1200"/>
              </a:spcAft>
              <a:buFont typeface="+mj-lt"/>
              <a:buAutoNum type="alphaLcParenR" startAt="4"/>
            </a:pPr>
            <a:endParaRPr lang="en-US" sz="1600" b="1" dirty="0">
              <a:solidFill>
                <a:srgbClr val="002060"/>
              </a:solidFill>
            </a:endParaRPr>
          </a:p>
          <a:p>
            <a:pPr marL="800100" lvl="1" indent="-342900">
              <a:spcAft>
                <a:spcPts val="1200"/>
              </a:spcAft>
              <a:buFont typeface="+mj-lt"/>
              <a:buAutoNum type="alphaLcParenR" startAt="4"/>
            </a:pPr>
            <a:endParaRPr lang="en-US" sz="1600" b="1" dirty="0">
              <a:solidFill>
                <a:srgbClr val="002060"/>
              </a:solidFill>
            </a:endParaRPr>
          </a:p>
          <a:p>
            <a:pPr marL="800100" lvl="1" indent="-342900">
              <a:spcAft>
                <a:spcPts val="1200"/>
              </a:spcAft>
              <a:buFont typeface="+mj-lt"/>
              <a:buAutoNum type="alphaLcParenR" startAt="4"/>
            </a:pPr>
            <a:endParaRPr lang="en-US" sz="1600" b="1" dirty="0">
              <a:solidFill>
                <a:srgbClr val="002060"/>
              </a:solidFill>
            </a:endParaRPr>
          </a:p>
          <a:p>
            <a:pPr marL="800100" lvl="1" indent="-342900">
              <a:spcAft>
                <a:spcPts val="1200"/>
              </a:spcAft>
              <a:buFont typeface="+mj-lt"/>
              <a:buAutoNum type="alphaLcParenR" startAt="4"/>
            </a:pPr>
            <a:endParaRPr lang="en-US" sz="1600" b="1" dirty="0">
              <a:solidFill>
                <a:srgbClr val="002060"/>
              </a:solidFill>
            </a:endParaRPr>
          </a:p>
          <a:p>
            <a:pPr marL="800100" lvl="1" indent="-342900">
              <a:spcAft>
                <a:spcPts val="1200"/>
              </a:spcAft>
              <a:buFont typeface="+mj-lt"/>
              <a:buAutoNum type="alphaLcParenR" startAt="4"/>
            </a:pPr>
            <a:endParaRPr lang="en-US" sz="1600" b="1" dirty="0">
              <a:solidFill>
                <a:srgbClr val="002060"/>
              </a:solidFill>
            </a:endParaRPr>
          </a:p>
          <a:p>
            <a:pPr marL="800100" lvl="1" indent="-342900">
              <a:spcAft>
                <a:spcPts val="1200"/>
              </a:spcAft>
              <a:buFont typeface="+mj-lt"/>
              <a:buAutoNum type="alphaLcParenR" startAt="4"/>
            </a:pPr>
            <a:r>
              <a:rPr lang="en-US" sz="1600" dirty="0">
                <a:solidFill>
                  <a:srgbClr val="002060"/>
                </a:solidFill>
              </a:rPr>
              <a:t>Then select one of the six </a:t>
            </a:r>
            <a:br>
              <a:rPr lang="en-US" sz="1600" dirty="0">
                <a:solidFill>
                  <a:srgbClr val="002060"/>
                </a:solidFill>
              </a:rPr>
            </a:br>
            <a:r>
              <a:rPr lang="en-US" sz="1600" b="1" dirty="0">
                <a:solidFill>
                  <a:srgbClr val="002060"/>
                </a:solidFill>
              </a:rPr>
              <a:t>report types</a:t>
            </a:r>
            <a:r>
              <a:rPr lang="en-US" sz="1600" dirty="0">
                <a:solidFill>
                  <a:srgbClr val="002060"/>
                </a:solidFill>
              </a:rPr>
              <a:t> from the new </a:t>
            </a:r>
            <a:br>
              <a:rPr lang="en-US" sz="1600" dirty="0">
                <a:solidFill>
                  <a:srgbClr val="002060"/>
                </a:solidFill>
              </a:rPr>
            </a:br>
            <a:r>
              <a:rPr lang="en-US" sz="1600" dirty="0">
                <a:solidFill>
                  <a:srgbClr val="002060"/>
                </a:solidFill>
              </a:rPr>
              <a:t>drop-down menu.</a:t>
            </a:r>
          </a:p>
          <a:p>
            <a:pPr marL="800100" lvl="1" indent="-342900">
              <a:spcAft>
                <a:spcPts val="1200"/>
              </a:spcAft>
              <a:buFont typeface="+mj-lt"/>
              <a:buAutoNum type="alphaLcParenR" startAt="4"/>
            </a:pPr>
            <a:r>
              <a:rPr lang="en-US" sz="1600" dirty="0">
                <a:solidFill>
                  <a:srgbClr val="002060"/>
                </a:solidFill>
              </a:rPr>
              <a:t>If </a:t>
            </a:r>
            <a:r>
              <a:rPr lang="en-US" sz="1600" b="1" dirty="0">
                <a:solidFill>
                  <a:srgbClr val="002060"/>
                </a:solidFill>
              </a:rPr>
              <a:t>Systems Engineering Capstone </a:t>
            </a:r>
            <a:r>
              <a:rPr lang="en-US" sz="1600" dirty="0">
                <a:solidFill>
                  <a:srgbClr val="002060"/>
                </a:solidFill>
              </a:rPr>
              <a:t>is </a:t>
            </a:r>
            <a:br>
              <a:rPr lang="en-US" sz="1600" dirty="0">
                <a:solidFill>
                  <a:srgbClr val="002060"/>
                </a:solidFill>
              </a:rPr>
            </a:br>
            <a:r>
              <a:rPr lang="en-US" sz="1600" dirty="0">
                <a:solidFill>
                  <a:srgbClr val="002060"/>
                </a:solidFill>
              </a:rPr>
              <a:t>selected, you will be prompted to</a:t>
            </a:r>
            <a:br>
              <a:rPr lang="en-US" sz="1600" dirty="0">
                <a:solidFill>
                  <a:srgbClr val="002060"/>
                </a:solidFill>
              </a:rPr>
            </a:br>
            <a:r>
              <a:rPr lang="en-US" sz="1600" dirty="0">
                <a:solidFill>
                  <a:srgbClr val="002060"/>
                </a:solidFill>
              </a:rPr>
              <a:t>enter a </a:t>
            </a:r>
            <a:r>
              <a:rPr lang="en-US" sz="1600" b="1" dirty="0">
                <a:solidFill>
                  <a:srgbClr val="002060"/>
                </a:solidFill>
              </a:rPr>
              <a:t>Team Name</a:t>
            </a:r>
            <a:r>
              <a:rPr lang="en-US" sz="1600" dirty="0">
                <a:solidFill>
                  <a:srgbClr val="002060"/>
                </a:solidFill>
              </a:rPr>
              <a:t>. This can be </a:t>
            </a:r>
            <a:br>
              <a:rPr lang="en-US" sz="1600" dirty="0">
                <a:solidFill>
                  <a:srgbClr val="002060"/>
                </a:solidFill>
              </a:rPr>
            </a:br>
            <a:r>
              <a:rPr lang="en-US" sz="1600" dirty="0">
                <a:solidFill>
                  <a:srgbClr val="002060"/>
                </a:solidFill>
              </a:rPr>
              <a:t>changed later on the dashboard. </a:t>
            </a:r>
          </a:p>
        </p:txBody>
      </p:sp>
      <p:sp>
        <p:nvSpPr>
          <p:cNvPr id="4" name="Title 3"/>
          <p:cNvSpPr>
            <a:spLocks noGrp="1"/>
          </p:cNvSpPr>
          <p:nvPr>
            <p:ph type="title"/>
          </p:nvPr>
        </p:nvSpPr>
        <p:spPr>
          <a:xfrm>
            <a:off x="2434398" y="0"/>
            <a:ext cx="6535737" cy="649443"/>
          </a:xfrm>
        </p:spPr>
        <p:txBody>
          <a:bodyPr>
            <a:normAutofit/>
          </a:bodyPr>
          <a:lstStyle/>
          <a:p>
            <a:pPr algn="r"/>
            <a:r>
              <a:rPr lang="en-US" sz="3200" dirty="0">
                <a:solidFill>
                  <a:schemeClr val="accent4"/>
                </a:solidFill>
                <a:latin typeface="Times" charset="0"/>
                <a:ea typeface="Times" charset="0"/>
                <a:cs typeface="Times" charset="0"/>
              </a:rPr>
              <a:t>Python 2 Thesis Support</a:t>
            </a:r>
          </a:p>
        </p:txBody>
      </p:sp>
      <p:sp>
        <p:nvSpPr>
          <p:cNvPr id="21" name="TextBox 20">
            <a:extLst>
              <a:ext uri="{FF2B5EF4-FFF2-40B4-BE49-F238E27FC236}">
                <a16:creationId xmlns:a16="http://schemas.microsoft.com/office/drawing/2014/main" id="{81DD2911-E23F-7446-B260-7C061AA1382E}"/>
              </a:ext>
            </a:extLst>
          </p:cNvPr>
          <p:cNvSpPr txBox="1"/>
          <p:nvPr/>
        </p:nvSpPr>
        <p:spPr>
          <a:xfrm>
            <a:off x="350634" y="769018"/>
            <a:ext cx="5882316" cy="461665"/>
          </a:xfrm>
          <a:prstGeom prst="rect">
            <a:avLst/>
          </a:prstGeom>
          <a:noFill/>
        </p:spPr>
        <p:txBody>
          <a:bodyPr wrap="none" rtlCol="0">
            <a:spAutoFit/>
          </a:bodyPr>
          <a:lstStyle/>
          <a:p>
            <a:r>
              <a:rPr lang="en-US" sz="2400" b="1" dirty="0">
                <a:solidFill>
                  <a:srgbClr val="C00000"/>
                </a:solidFill>
              </a:rPr>
              <a:t>How to create a thesis dashboard, </a:t>
            </a:r>
            <a:r>
              <a:rPr lang="en-US" sz="2000" b="1" dirty="0">
                <a:solidFill>
                  <a:srgbClr val="C00000"/>
                </a:solidFill>
              </a:rPr>
              <a:t>continued</a:t>
            </a:r>
          </a:p>
        </p:txBody>
      </p:sp>
      <p:pic>
        <p:nvPicPr>
          <p:cNvPr id="3" name="Picture 2">
            <a:extLst>
              <a:ext uri="{FF2B5EF4-FFF2-40B4-BE49-F238E27FC236}">
                <a16:creationId xmlns:a16="http://schemas.microsoft.com/office/drawing/2014/main" id="{831F5BCD-3956-8E44-889E-905E4B547715}"/>
              </a:ext>
            </a:extLst>
          </p:cNvPr>
          <p:cNvPicPr>
            <a:picLocks noChangeAspect="1"/>
          </p:cNvPicPr>
          <p:nvPr/>
        </p:nvPicPr>
        <p:blipFill>
          <a:blip r:embed="rId4"/>
          <a:stretch>
            <a:fillRect/>
          </a:stretch>
        </p:blipFill>
        <p:spPr>
          <a:xfrm>
            <a:off x="1262434" y="1910003"/>
            <a:ext cx="2583057" cy="1902879"/>
          </a:xfrm>
          <a:prstGeom prst="rect">
            <a:avLst/>
          </a:prstGeom>
        </p:spPr>
      </p:pic>
      <p:sp>
        <p:nvSpPr>
          <p:cNvPr id="17" name="Oval 16">
            <a:extLst>
              <a:ext uri="{FF2B5EF4-FFF2-40B4-BE49-F238E27FC236}">
                <a16:creationId xmlns:a16="http://schemas.microsoft.com/office/drawing/2014/main" id="{2CEC27A5-BD33-2C44-B527-96673CB283BC}"/>
              </a:ext>
            </a:extLst>
          </p:cNvPr>
          <p:cNvSpPr/>
          <p:nvPr/>
        </p:nvSpPr>
        <p:spPr>
          <a:xfrm>
            <a:off x="1376261" y="3256970"/>
            <a:ext cx="447190" cy="2114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5CE9B8F3-7CA2-3E4F-9589-49A75ABE0B4F}"/>
              </a:ext>
            </a:extLst>
          </p:cNvPr>
          <p:cNvCxnSpPr>
            <a:cxnSpLocks/>
          </p:cNvCxnSpPr>
          <p:nvPr/>
        </p:nvCxnSpPr>
        <p:spPr>
          <a:xfrm>
            <a:off x="2298141" y="4536587"/>
            <a:ext cx="3934809" cy="89488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33F5221-033B-AE4E-BB86-782E23099329}"/>
              </a:ext>
            </a:extLst>
          </p:cNvPr>
          <p:cNvSpPr txBox="1"/>
          <p:nvPr/>
        </p:nvSpPr>
        <p:spPr>
          <a:xfrm>
            <a:off x="4099034" y="1918237"/>
            <a:ext cx="3025036" cy="1754326"/>
          </a:xfrm>
          <a:prstGeom prst="rect">
            <a:avLst/>
          </a:prstGeom>
          <a:noFill/>
          <a:ln>
            <a:solidFill>
              <a:srgbClr val="0070C0"/>
            </a:solidFill>
          </a:ln>
        </p:spPr>
        <p:txBody>
          <a:bodyPr wrap="square" rtlCol="0">
            <a:spAutoFit/>
          </a:bodyPr>
          <a:lstStyle/>
          <a:p>
            <a:r>
              <a:rPr lang="en-US" sz="1200" dirty="0">
                <a:solidFill>
                  <a:srgbClr val="002060"/>
                </a:solidFill>
              </a:rPr>
              <a:t>NOTE: Students co-authoring a thesis will share a dashboard ID number. You should </a:t>
            </a:r>
            <a:r>
              <a:rPr lang="en-US" sz="1200" u="sng" dirty="0">
                <a:solidFill>
                  <a:srgbClr val="002060"/>
                </a:solidFill>
              </a:rPr>
              <a:t>not</a:t>
            </a:r>
            <a:r>
              <a:rPr lang="en-US" sz="1200" dirty="0">
                <a:solidFill>
                  <a:srgbClr val="002060"/>
                </a:solidFill>
              </a:rPr>
              <a:t> create a separate dashboard for each student. Instead, create a dashboard for </a:t>
            </a:r>
            <a:r>
              <a:rPr lang="en-US" sz="1200" i="1" dirty="0">
                <a:solidFill>
                  <a:srgbClr val="002060"/>
                </a:solidFill>
              </a:rPr>
              <a:t>one</a:t>
            </a:r>
            <a:r>
              <a:rPr lang="en-US" sz="1200" dirty="0">
                <a:solidFill>
                  <a:srgbClr val="002060"/>
                </a:solidFill>
              </a:rPr>
              <a:t> of the students, adding co-authors using the dashboard’s </a:t>
            </a:r>
            <a:r>
              <a:rPr lang="en-US" sz="1200" b="1" dirty="0">
                <a:solidFill>
                  <a:srgbClr val="002060"/>
                </a:solidFill>
              </a:rPr>
              <a:t>Author(s)</a:t>
            </a:r>
            <a:r>
              <a:rPr lang="en-US" sz="1200" dirty="0">
                <a:solidFill>
                  <a:srgbClr val="002060"/>
                </a:solidFill>
              </a:rPr>
              <a:t> “edit” button under </a:t>
            </a:r>
            <a:r>
              <a:rPr lang="en-US" sz="1200" b="1" dirty="0">
                <a:solidFill>
                  <a:srgbClr val="002060"/>
                </a:solidFill>
              </a:rPr>
              <a:t>Thesis Data</a:t>
            </a:r>
            <a:r>
              <a:rPr lang="en-US" sz="1200" dirty="0">
                <a:solidFill>
                  <a:srgbClr val="002060"/>
                </a:solidFill>
              </a:rPr>
              <a:t>. The system will then place the same dashboard link in each co-authors’ Python record, allowing them to share it.</a:t>
            </a:r>
            <a:endParaRPr lang="en-US" sz="1200" dirty="0"/>
          </a:p>
        </p:txBody>
      </p:sp>
      <p:sp>
        <p:nvSpPr>
          <p:cNvPr id="13" name="TextBox 12"/>
          <p:cNvSpPr txBox="1"/>
          <p:nvPr/>
        </p:nvSpPr>
        <p:spPr>
          <a:xfrm>
            <a:off x="8770513" y="6277431"/>
            <a:ext cx="301686" cy="369332"/>
          </a:xfrm>
          <a:prstGeom prst="rect">
            <a:avLst/>
          </a:prstGeom>
          <a:noFill/>
        </p:spPr>
        <p:txBody>
          <a:bodyPr wrap="none" rtlCol="0">
            <a:spAutoFit/>
          </a:bodyPr>
          <a:lstStyle/>
          <a:p>
            <a:r>
              <a:rPr lang="en-US" dirty="0">
                <a:solidFill>
                  <a:schemeClr val="accent1">
                    <a:lumMod val="50000"/>
                  </a:schemeClr>
                </a:solidFill>
              </a:rPr>
              <a:t>8</a:t>
            </a:r>
          </a:p>
        </p:txBody>
      </p:sp>
      <p:pic>
        <p:nvPicPr>
          <p:cNvPr id="2" name="Picture 1">
            <a:extLst>
              <a:ext uri="{FF2B5EF4-FFF2-40B4-BE49-F238E27FC236}">
                <a16:creationId xmlns:a16="http://schemas.microsoft.com/office/drawing/2014/main" id="{4324CF99-42D1-4E1B-86FC-89779788D74B}"/>
              </a:ext>
            </a:extLst>
          </p:cNvPr>
          <p:cNvPicPr>
            <a:picLocks noChangeAspect="1"/>
          </p:cNvPicPr>
          <p:nvPr/>
        </p:nvPicPr>
        <p:blipFill>
          <a:blip r:embed="rId5"/>
          <a:stretch>
            <a:fillRect/>
          </a:stretch>
        </p:blipFill>
        <p:spPr>
          <a:xfrm>
            <a:off x="6444742" y="5534095"/>
            <a:ext cx="1725721" cy="575240"/>
          </a:xfrm>
          <a:prstGeom prst="rect">
            <a:avLst/>
          </a:prstGeom>
        </p:spPr>
      </p:pic>
      <p:sp>
        <p:nvSpPr>
          <p:cNvPr id="6" name="Rectangle 5">
            <a:extLst>
              <a:ext uri="{FF2B5EF4-FFF2-40B4-BE49-F238E27FC236}">
                <a16:creationId xmlns:a16="http://schemas.microsoft.com/office/drawing/2014/main" id="{0F39C832-92AE-4E1B-9B7C-A7A5E64B4B40}"/>
              </a:ext>
            </a:extLst>
          </p:cNvPr>
          <p:cNvSpPr/>
          <p:nvPr/>
        </p:nvSpPr>
        <p:spPr>
          <a:xfrm>
            <a:off x="6444742" y="6109335"/>
            <a:ext cx="1725721" cy="1680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0E552EA-9015-D847-98BC-AADEAB29077E}"/>
              </a:ext>
            </a:extLst>
          </p:cNvPr>
          <p:cNvSpPr/>
          <p:nvPr/>
        </p:nvSpPr>
        <p:spPr>
          <a:xfrm>
            <a:off x="6188713" y="4991987"/>
            <a:ext cx="2133916" cy="13276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35812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783</TotalTime>
  <Words>1377</Words>
  <Application>Microsoft Office PowerPoint</Application>
  <PresentationFormat>Letter Paper (8.5x11 in)</PresentationFormat>
  <Paragraphs>120</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Minion Pro</vt:lpstr>
      <vt:lpstr>Times</vt:lpstr>
      <vt:lpstr>Wingdings</vt:lpstr>
      <vt:lpstr>Office Theme</vt:lpstr>
      <vt:lpstr>Python 2 Thesis Support</vt:lpstr>
      <vt:lpstr>Python 2 Thesis Support</vt:lpstr>
      <vt:lpstr>Python 2 Thesis Support</vt:lpstr>
      <vt:lpstr>Python 2 Thesis Support</vt:lpstr>
      <vt:lpstr>Python 2 Thesis Support</vt:lpstr>
      <vt:lpstr>Python 2 Thesis Support</vt:lpstr>
      <vt:lpstr>Python 2 Thesis Support</vt:lpstr>
      <vt:lpstr>Python 2 Thesis Support</vt:lpstr>
      <vt:lpstr>Python 2 Thesis Support</vt:lpstr>
      <vt:lpstr>Python 2 Thesis Support</vt:lpstr>
      <vt:lpstr>Python 2 Thesis Support</vt:lpstr>
      <vt:lpstr>Python 2 Thesis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Python 2 Thesis Support</dc:title>
  <dc:creator>Leavitt, Sandra (Sandi) (CIV)</dc:creator>
  <cp:lastModifiedBy>Long, Janice (CIV)</cp:lastModifiedBy>
  <cp:revision>110</cp:revision>
  <dcterms:created xsi:type="dcterms:W3CDTF">2018-03-05T18:17:18Z</dcterms:created>
  <dcterms:modified xsi:type="dcterms:W3CDTF">2022-11-18T19:55:54Z</dcterms:modified>
</cp:coreProperties>
</file>