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2"/>
  </p:notesMasterIdLst>
  <p:handoutMasterIdLst>
    <p:handoutMasterId r:id="rId63"/>
  </p:handoutMasterIdLst>
  <p:sldIdLst>
    <p:sldId id="256" r:id="rId2"/>
    <p:sldId id="1338" r:id="rId3"/>
    <p:sldId id="1340" r:id="rId4"/>
    <p:sldId id="1432" r:id="rId5"/>
    <p:sldId id="1342" r:id="rId6"/>
    <p:sldId id="1344" r:id="rId7"/>
    <p:sldId id="1457" r:id="rId8"/>
    <p:sldId id="1345" r:id="rId9"/>
    <p:sldId id="1441" r:id="rId10"/>
    <p:sldId id="1442" r:id="rId11"/>
    <p:sldId id="1443" r:id="rId12"/>
    <p:sldId id="1444" r:id="rId13"/>
    <p:sldId id="1400" r:id="rId14"/>
    <p:sldId id="1346" r:id="rId15"/>
    <p:sldId id="1384" r:id="rId16"/>
    <p:sldId id="1385" r:id="rId17"/>
    <p:sldId id="1389" r:id="rId18"/>
    <p:sldId id="1347" r:id="rId19"/>
    <p:sldId id="1353" r:id="rId20"/>
    <p:sldId id="1433" r:id="rId21"/>
    <p:sldId id="1352" r:id="rId22"/>
    <p:sldId id="1458" r:id="rId23"/>
    <p:sldId id="1355" r:id="rId24"/>
    <p:sldId id="1350" r:id="rId25"/>
    <p:sldId id="1351" r:id="rId26"/>
    <p:sldId id="1434" r:id="rId27"/>
    <p:sldId id="1435" r:id="rId28"/>
    <p:sldId id="1436" r:id="rId29"/>
    <p:sldId id="1449" r:id="rId30"/>
    <p:sldId id="1450" r:id="rId31"/>
    <p:sldId id="1451" r:id="rId32"/>
    <p:sldId id="1452" r:id="rId33"/>
    <p:sldId id="1453" r:id="rId34"/>
    <p:sldId id="1454" r:id="rId35"/>
    <p:sldId id="1455" r:id="rId36"/>
    <p:sldId id="1456" r:id="rId37"/>
    <p:sldId id="1413" r:id="rId38"/>
    <p:sldId id="1414" r:id="rId39"/>
    <p:sldId id="1357" r:id="rId40"/>
    <p:sldId id="1365" r:id="rId41"/>
    <p:sldId id="1381" r:id="rId42"/>
    <p:sldId id="1394" r:id="rId43"/>
    <p:sldId id="1374" r:id="rId44"/>
    <p:sldId id="1382" r:id="rId45"/>
    <p:sldId id="1364" r:id="rId46"/>
    <p:sldId id="1378" r:id="rId47"/>
    <p:sldId id="1379" r:id="rId48"/>
    <p:sldId id="1383" r:id="rId49"/>
    <p:sldId id="1377" r:id="rId50"/>
    <p:sldId id="1359" r:id="rId51"/>
    <p:sldId id="1415" r:id="rId52"/>
    <p:sldId id="1416" r:id="rId53"/>
    <p:sldId id="1417" r:id="rId54"/>
    <p:sldId id="1418" r:id="rId55"/>
    <p:sldId id="1421" r:id="rId56"/>
    <p:sldId id="1422" r:id="rId57"/>
    <p:sldId id="1420" r:id="rId58"/>
    <p:sldId id="1395" r:id="rId59"/>
    <p:sldId id="1396" r:id="rId60"/>
    <p:sldId id="1326"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74" autoAdjust="0"/>
    <p:restoredTop sz="99655" autoAdjust="0"/>
  </p:normalViewPr>
  <p:slideViewPr>
    <p:cSldViewPr>
      <p:cViewPr varScale="1">
        <p:scale>
          <a:sx n="124" d="100"/>
          <a:sy n="124" d="100"/>
        </p:scale>
        <p:origin x="-1920" y="-96"/>
      </p:cViewPr>
      <p:guideLst>
        <p:guide orient="horz" pos="2160"/>
        <p:guide pos="2880"/>
      </p:guideLst>
    </p:cSldViewPr>
  </p:slideViewPr>
  <p:outlineViewPr>
    <p:cViewPr>
      <p:scale>
        <a:sx n="33" d="100"/>
        <a:sy n="33" d="100"/>
      </p:scale>
      <p:origin x="0" y="134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95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B65E65-444F-4FE2-BE5F-FC0216777210}" type="datetimeFigureOut">
              <a:rPr lang="en-US" smtClean="0"/>
              <a:pPr/>
              <a:t>8/11/16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3AF888-F364-4214-AF60-C8C5349E2618}" type="slidenum">
              <a:rPr lang="en-US" smtClean="0"/>
              <a:pPr/>
              <a:t>‹#›</a:t>
            </a:fld>
            <a:endParaRPr lang="en-US"/>
          </a:p>
        </p:txBody>
      </p:sp>
    </p:spTree>
    <p:extLst>
      <p:ext uri="{BB962C8B-B14F-4D97-AF65-F5344CB8AC3E}">
        <p14:creationId xmlns:p14="http://schemas.microsoft.com/office/powerpoint/2010/main" val="588236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1468216-8971-4B84-BCE8-04E300C36677}" type="datetimeFigureOut">
              <a:rPr lang="en-US"/>
              <a:pPr>
                <a:defRPr/>
              </a:pPr>
              <a:t>8/11/16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FC3EF32-9307-4826-842E-E4F98695D389}" type="slidenum">
              <a:rPr lang="en-US"/>
              <a:pPr>
                <a:defRPr/>
              </a:pPr>
              <a:t>‹#›</a:t>
            </a:fld>
            <a:endParaRPr lang="en-US"/>
          </a:p>
        </p:txBody>
      </p:sp>
    </p:spTree>
    <p:extLst>
      <p:ext uri="{BB962C8B-B14F-4D97-AF65-F5344CB8AC3E}">
        <p14:creationId xmlns:p14="http://schemas.microsoft.com/office/powerpoint/2010/main" val="42092218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FC3EF32-9307-4826-842E-E4F98695D389}" type="slidenum">
              <a:rPr lang="en-US" smtClean="0"/>
              <a:pPr>
                <a:defRPr/>
              </a:pPr>
              <a:t>26</a:t>
            </a:fld>
            <a:endParaRPr lang="en-US"/>
          </a:p>
        </p:txBody>
      </p:sp>
    </p:spTree>
    <p:extLst>
      <p:ext uri="{BB962C8B-B14F-4D97-AF65-F5344CB8AC3E}">
        <p14:creationId xmlns:p14="http://schemas.microsoft.com/office/powerpoint/2010/main" val="3565178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BE6362D-AAE9-4704-9EFA-251AB16049E2}" type="datetime1">
              <a:rPr lang="en-US" smtClean="0"/>
              <a:pPr>
                <a:defRPr/>
              </a:pPr>
              <a:t>8/11/16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1A7B73-672D-49EF-8400-E77BE95FB76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FE7C2C-8AAC-43BA-B667-DC78BEFAFC68}" type="datetime1">
              <a:rPr lang="en-US" smtClean="0"/>
              <a:pPr>
                <a:defRPr/>
              </a:pPr>
              <a:t>8/11/16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AF442B-1345-40FD-A355-8AC0C2D5B15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78B758-943E-4183-B991-F4C15C1701C9}" type="datetime1">
              <a:rPr lang="en-US" smtClean="0"/>
              <a:pPr>
                <a:defRPr/>
              </a:pPr>
              <a:t>8/11/16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DA77D1-CB48-4521-AE83-075C396C5A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Arial" pitchFamily="34" charset="0"/>
              </a:defRPr>
            </a:lvl1pPr>
            <a:lvl2pPr>
              <a:defRPr baseline="0">
                <a:latin typeface="Arial" pitchFamily="34" charset="0"/>
              </a:defRPr>
            </a:lvl2pPr>
            <a:lvl3pPr>
              <a:defRPr baseline="0">
                <a:latin typeface="Arial" pitchFamily="34" charset="0"/>
              </a:defRPr>
            </a:lvl3pPr>
            <a:lvl4pPr>
              <a:defRPr baseline="0">
                <a:latin typeface="Arial" pitchFamily="34" charset="0"/>
              </a:defRPr>
            </a:lvl4pPr>
            <a:lvl5pPr>
              <a:defRPr baseline="0">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C724A6B-1B85-41A5-A373-4B151DA36209}" type="datetime1">
              <a:rPr lang="en-US" smtClean="0"/>
              <a:pPr>
                <a:defRPr/>
              </a:pPr>
              <a:t>8/11/16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FDAE13-4370-443B-B5C5-6C424D13B3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556B768-6BD0-48AD-99B9-8456FF511BAF}" type="datetime1">
              <a:rPr lang="en-US" smtClean="0"/>
              <a:pPr>
                <a:defRPr/>
              </a:pPr>
              <a:t>8/11/16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C09E85-17C3-464A-A26E-F73504F3503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661C36E-7C51-436C-AAE6-148DC0445BF3}" type="datetime1">
              <a:rPr lang="en-US" smtClean="0"/>
              <a:pPr>
                <a:defRPr/>
              </a:pPr>
              <a:t>8/11/16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9B2560-312B-4089-8A9E-E1032EC7DCE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AF79D50-2804-4C75-83FE-9BBDCE1798FA}" type="datetime1">
              <a:rPr lang="en-US" smtClean="0"/>
              <a:pPr>
                <a:defRPr/>
              </a:pPr>
              <a:t>8/11/16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E2FF3F3-4482-47DE-810A-FA9582522AC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B1ABED5-6F94-4005-B0ED-FCE642D9C936}" type="datetime1">
              <a:rPr lang="en-US" smtClean="0"/>
              <a:pPr>
                <a:defRPr/>
              </a:pPr>
              <a:t>8/11/16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3B16C57-0191-48BE-97C9-A910624BC4B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56B6AF-6769-474D-9F9F-FE6CB19ABA11}" type="datetime1">
              <a:rPr lang="en-US" smtClean="0"/>
              <a:pPr>
                <a:defRPr/>
              </a:pPr>
              <a:t>8/11/16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7BF20E0-FF53-4B8D-885E-6A16DF3E95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13CF0F-E44A-4FD3-87FD-45F291838C00}" type="datetime1">
              <a:rPr lang="en-US" smtClean="0"/>
              <a:pPr>
                <a:defRPr/>
              </a:pPr>
              <a:t>8/11/16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DC6D00-2294-41C5-ADF1-FFC8049DC24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2B3B3B-02FF-4EE4-B8B0-5A5E13F54EB0}" type="datetime1">
              <a:rPr lang="en-US" smtClean="0"/>
              <a:pPr>
                <a:defRPr/>
              </a:pPr>
              <a:t>8/11/16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3731F7-6DAC-4637-B1B9-5B5301B7B3A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918861B-7CE1-411A-B4EB-DD76AE82D6E9}" type="datetime1">
              <a:rPr lang="en-US" smtClean="0"/>
              <a:pPr>
                <a:defRPr/>
              </a:pPr>
              <a:t>8/11/16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7EB9563-12FC-45C3-9753-CB0EA4A3F6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tcoxdenver@aol.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arb.ca.gov/aqmis2/aqdselect.php" TargetMode="External"/><Relationship Id="rId4" Type="http://schemas.openxmlformats.org/officeDocument/2006/relationships/hyperlink" Target="http://www.cdph.ca.gov/Pages/DEFAULT.aspx" TargetMode="External"/><Relationship Id="rId5" Type="http://schemas.openxmlformats.org/officeDocument/2006/relationships/hyperlink" Target="http://cdiac.ornl.gov/ftp/ushcn_daily/" TargetMode="External"/><Relationship Id="rId6" Type="http://schemas.openxmlformats.org/officeDocument/2006/relationships/hyperlink" Target="https://www3.epa.gov/ttn/airs/airsaqs/detaildata/downloadaqsdata.htm" TargetMode="External"/><Relationship Id="rId7" Type="http://schemas.openxmlformats.org/officeDocument/2006/relationships/image" Target="../media/image2.png"/><Relationship Id="rId8" Type="http://schemas.openxmlformats.org/officeDocument/2006/relationships/image" Target="../media/image3.jpeg"/><Relationship Id="rId9"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arxiv.org/abs/1502.0306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hyperlink" Target="http://scikit-learn.org/stable/tutorial/machine_learning_map/index.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hyperlink" Target="http://jamia.oxfordjournals.org/content/19/6/1075"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hyperlink" Target="http://www.slideshare.net/VictorOdutokun/arima-analysis-project-slid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hyperlink" Target="http://jamia.oxfordjournals.org/content/19/6/107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 Id="rId3"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systemdynamics.org/conferences/2003/proceed/PAPERS/417.pdf" TargetMode="External"/><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hyperlink" Target="https://wdsi.wordpress.com/2014/03/30/analysing-terrorism-from-a-systems-thinking-perspective/" TargetMode="External"/><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dsi.wordpress.com/2014/03/30/analysing-terrorism-from-a-systems-thinking-perspective/" TargetMode="External"/><Relationship Id="rId4" Type="http://schemas.openxmlformats.org/officeDocument/2006/relationships/image" Target="../media/image28.png"/><Relationship Id="rId5" Type="http://schemas.openxmlformats.org/officeDocument/2006/relationships/hyperlink" Target="http://www.tandfonline.com/doi/abs/10.1198/jasa.2009.0155?journalCode=uasa20" TargetMode="External"/><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2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hyperlink" Target="http://publichealth.lacounty.gov/pa/PA_Model_Simulation.htm"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thodology.psu.edu/ra/adap-inter/example" TargetMode="External"/><Relationship Id="rId3"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hyperlink" Target="http://www.thelancet.com/journals/lancet/article/PIIS0140-6736(14)62007-9/fulltext?rss=yes"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hyperlink" Target="http://www.thelancet.com/journals/lancet/article/PIIS0140-6736(14)62007-9/fulltext?rss=ye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hyperlink" Target="http://www2.hawaii.edu/~chenx/ics699rl/grid/rl.html"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 Id="rId3" Type="http://schemas.openxmlformats.org/officeDocument/2006/relationships/hyperlink" Target="http://groups.inf.ed.ac.uk/agents/index.php/Main/Projects"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hyperlink" Target="http://www.cities.io/news/page/3/"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hyperlink" Target="http://people.idsia.ch/~juergen/learningrobots.html"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hyperlink" Target="http://www.masterbaboon.com/tag/ai/" TargetMode="External"/><Relationship Id="rId6" Type="http://schemas.openxmlformats.org/officeDocument/2006/relationships/hyperlink" Target="http://emotion.inrialpes.fr/people/synnaeve/phdthesis/phdthesis.html" TargetMode="External"/><Relationship Id="rId7" Type="http://schemas.openxmlformats.org/officeDocument/2006/relationships/image" Target="../media/image41.png"/><Relationship Id="rId8" Type="http://schemas.openxmlformats.org/officeDocument/2006/relationships/hyperlink" Target="http://www.michael-elbert.com/portfolio.html" TargetMode="External"/><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55.xml.rels><?xml version="1.0" encoding="UTF-8" standalone="yes"?>
<Relationships xmlns="http://schemas.openxmlformats.org/package/2006/relationships"><Relationship Id="rId3" Type="http://schemas.openxmlformats.org/officeDocument/2006/relationships/hyperlink" Target="http://www.nowwithvitaminr.com/files/uploads/2011/05/daibattlecode.jpg" TargetMode="External"/><Relationship Id="rId4" Type="http://schemas.openxmlformats.org/officeDocument/2006/relationships/image" Target="../media/image43.png"/><Relationship Id="rId5" Type="http://schemas.openxmlformats.org/officeDocument/2006/relationships/hyperlink" Target="http://www.ultimategeneral.com/" TargetMode="External"/><Relationship Id="rId6" Type="http://schemas.openxmlformats.org/officeDocument/2006/relationships/image" Target="../media/image44.png"/><Relationship Id="rId7" Type="http://schemas.openxmlformats.org/officeDocument/2006/relationships/hyperlink" Target="http://www3.ntu.edu.sg/home/aswtcai/projects.htm" TargetMode="External"/><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56.xml.rels><?xml version="1.0" encoding="UTF-8" standalone="yes"?>
<Relationships xmlns="http://schemas.openxmlformats.org/package/2006/relationships"><Relationship Id="rId3" Type="http://schemas.openxmlformats.org/officeDocument/2006/relationships/hyperlink" Target="http://www.splashdamage.com/blog/1158/brand-new-execution-game-mode-test-weekend" TargetMode="External"/><Relationship Id="rId4" Type="http://schemas.openxmlformats.org/officeDocument/2006/relationships/image" Target="../media/image46.png"/><Relationship Id="rId5" Type="http://schemas.openxmlformats.org/officeDocument/2006/relationships/hyperlink" Target="https://en.wikipedia.org/wiki/Close_quarters_combat" TargetMode="External"/><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57.xml.rels><?xml version="1.0" encoding="UTF-8" standalone="yes"?>
<Relationships xmlns="http://schemas.openxmlformats.org/package/2006/relationships"><Relationship Id="rId3" Type="http://schemas.openxmlformats.org/officeDocument/2006/relationships/image" Target="../media/image47.gif"/><Relationship Id="rId4" Type="http://schemas.openxmlformats.org/officeDocument/2006/relationships/hyperlink" Target="https://www.reddit.com/r/starcitizen/comments/34excc/looking_at_missile_mechanics_and_locking/" TargetMode="External"/><Relationship Id="rId5" Type="http://schemas.openxmlformats.org/officeDocument/2006/relationships/hyperlink" Target="http://www.gamasutra.com/view/feature/2484/using_particle_swarm_optimization_.php?print=1" TargetMode="External"/><Relationship Id="rId6" Type="http://schemas.openxmlformats.org/officeDocument/2006/relationships/image" Target="../media/image48.gif"/><Relationship Id="rId1" Type="http://schemas.openxmlformats.org/officeDocument/2006/relationships/slideLayout" Target="../slideLayouts/slideLayout2.xml"/><Relationship Id="rId2" Type="http://schemas.openxmlformats.org/officeDocument/2006/relationships/hyperlink" Target="http://www.web.me.iastate.edu/sbhattac/group/pso.htm"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304800" y="914400"/>
            <a:ext cx="8610600" cy="1470025"/>
          </a:xfrm>
        </p:spPr>
        <p:txBody>
          <a:bodyPr/>
          <a:lstStyle/>
          <a:p>
            <a:pPr eaLnBrk="1" hangingPunct="1"/>
            <a:r>
              <a:rPr lang="en-US" sz="5400" dirty="0" smtClean="0"/>
              <a:t>Applied Risk Analytics: Making Advanced Analytics More Useful</a:t>
            </a:r>
            <a:endParaRPr lang="en-US" sz="5400" dirty="0" smtClean="0">
              <a:latin typeface="Arial" charset="0"/>
              <a:cs typeface="Arial" charset="0"/>
            </a:endParaRPr>
          </a:p>
        </p:txBody>
      </p:sp>
      <p:sp>
        <p:nvSpPr>
          <p:cNvPr id="3" name="Subtitle 2"/>
          <p:cNvSpPr>
            <a:spLocks noGrp="1"/>
          </p:cNvSpPr>
          <p:nvPr>
            <p:ph type="subTitle" idx="1"/>
          </p:nvPr>
        </p:nvSpPr>
        <p:spPr>
          <a:xfrm>
            <a:off x="1371600" y="3429000"/>
            <a:ext cx="6477000" cy="2895600"/>
          </a:xfrm>
        </p:spPr>
        <p:txBody>
          <a:bodyPr rtlCol="0">
            <a:normAutofit fontScale="92500" lnSpcReduction="20000"/>
          </a:bodyPr>
          <a:lstStyle/>
          <a:p>
            <a:pPr eaLnBrk="1" fontAlgn="auto" hangingPunct="1">
              <a:spcAft>
                <a:spcPts val="0"/>
              </a:spcAft>
              <a:buFont typeface="Arial" pitchFamily="34" charset="0"/>
              <a:buNone/>
              <a:defRPr/>
            </a:pPr>
            <a:r>
              <a:rPr lang="en-US" sz="3400" dirty="0" smtClean="0">
                <a:solidFill>
                  <a:schemeClr val="tx1"/>
                </a:solidFill>
                <a:latin typeface="Arial" pitchFamily="34" charset="0"/>
                <a:cs typeface="Arial" pitchFamily="34" charset="0"/>
              </a:rPr>
              <a:t>Tony Cox</a:t>
            </a:r>
            <a:endParaRPr lang="en-US" dirty="0" smtClean="0">
              <a:solidFill>
                <a:schemeClr val="tx1"/>
              </a:solidFill>
              <a:latin typeface="Arial" pitchFamily="34" charset="0"/>
              <a:cs typeface="Arial" pitchFamily="34" charset="0"/>
            </a:endParaRPr>
          </a:p>
          <a:p>
            <a:pPr eaLnBrk="1" fontAlgn="auto" hangingPunct="1">
              <a:spcAft>
                <a:spcPts val="0"/>
              </a:spcAft>
              <a:buFont typeface="Arial" pitchFamily="34" charset="0"/>
              <a:buNone/>
              <a:defRPr/>
            </a:pPr>
            <a:r>
              <a:rPr lang="en-US" dirty="0" smtClean="0">
                <a:solidFill>
                  <a:schemeClr val="tx1"/>
                </a:solidFill>
                <a:latin typeface="Arial" pitchFamily="34" charset="0"/>
                <a:cs typeface="Arial" pitchFamily="34" charset="0"/>
                <a:hlinkClick r:id="rId2"/>
              </a:rPr>
              <a:t>tcoxdenver@aol.com</a:t>
            </a:r>
            <a:endParaRPr lang="en-US" dirty="0" smtClean="0">
              <a:solidFill>
                <a:schemeClr val="tx1"/>
              </a:solidFill>
              <a:latin typeface="Arial" pitchFamily="34" charset="0"/>
              <a:cs typeface="Arial" pitchFamily="34" charset="0"/>
            </a:endParaRPr>
          </a:p>
          <a:p>
            <a:pPr eaLnBrk="1" fontAlgn="auto" hangingPunct="1">
              <a:spcAft>
                <a:spcPts val="0"/>
              </a:spcAft>
              <a:buFont typeface="Arial" pitchFamily="34" charset="0"/>
              <a:buNone/>
              <a:defRPr/>
            </a:pPr>
            <a:r>
              <a:rPr lang="en-US" dirty="0" smtClean="0">
                <a:solidFill>
                  <a:schemeClr val="tx1"/>
                </a:solidFill>
                <a:latin typeface="Arial" pitchFamily="34" charset="0"/>
                <a:cs typeface="Arial" pitchFamily="34" charset="0"/>
              </a:rPr>
              <a:t>  </a:t>
            </a:r>
          </a:p>
          <a:p>
            <a:pPr eaLnBrk="1" fontAlgn="auto" hangingPunct="1">
              <a:spcAft>
                <a:spcPts val="0"/>
              </a:spcAft>
              <a:buFont typeface="Arial" pitchFamily="34" charset="0"/>
              <a:buNone/>
              <a:defRPr/>
            </a:pPr>
            <a:r>
              <a:rPr lang="en-US" dirty="0" smtClean="0">
                <a:solidFill>
                  <a:schemeClr val="tx1"/>
                </a:solidFill>
                <a:latin typeface="Arial" pitchFamily="34" charset="0"/>
                <a:cs typeface="Arial" pitchFamily="34" charset="0"/>
              </a:rPr>
              <a:t>NPS </a:t>
            </a:r>
          </a:p>
          <a:p>
            <a:pPr eaLnBrk="1" fontAlgn="auto" hangingPunct="1">
              <a:spcAft>
                <a:spcPts val="0"/>
              </a:spcAft>
              <a:buFont typeface="Arial" pitchFamily="34" charset="0"/>
              <a:buNone/>
              <a:defRPr/>
            </a:pPr>
            <a:endParaRPr lang="en-US" dirty="0" smtClean="0">
              <a:solidFill>
                <a:schemeClr val="tx1"/>
              </a:solidFill>
              <a:latin typeface="Arial" pitchFamily="34" charset="0"/>
              <a:cs typeface="Arial" pitchFamily="34" charset="0"/>
            </a:endParaRPr>
          </a:p>
          <a:p>
            <a:pPr eaLnBrk="1" fontAlgn="auto" hangingPunct="1">
              <a:spcAft>
                <a:spcPts val="0"/>
              </a:spcAft>
              <a:buFont typeface="Arial" pitchFamily="34" charset="0"/>
              <a:buNone/>
              <a:defRPr/>
            </a:pPr>
            <a:r>
              <a:rPr lang="en-US" dirty="0" smtClean="0">
                <a:solidFill>
                  <a:schemeClr val="tx1"/>
                </a:solidFill>
                <a:latin typeface="Arial" pitchFamily="34" charset="0"/>
                <a:cs typeface="Arial" pitchFamily="34" charset="0"/>
              </a:rPr>
              <a:t>August 4, 2016</a:t>
            </a:r>
            <a:endParaRPr lang="en-US" dirty="0">
              <a:solidFill>
                <a:schemeClr val="tx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CAT uses data in Excel</a:t>
            </a:r>
            <a:endParaRPr lang="en-US" dirty="0"/>
          </a:p>
        </p:txBody>
      </p:sp>
      <p:sp>
        <p:nvSpPr>
          <p:cNvPr id="3" name="Content Placeholder 2"/>
          <p:cNvSpPr>
            <a:spLocks noGrp="1"/>
          </p:cNvSpPr>
          <p:nvPr>
            <p:ph idx="1"/>
          </p:nvPr>
        </p:nvSpPr>
        <p:spPr>
          <a:xfrm>
            <a:off x="152400" y="1524000"/>
            <a:ext cx="4038600" cy="5257800"/>
          </a:xfrm>
        </p:spPr>
        <p:txBody>
          <a:bodyPr>
            <a:normAutofit fontScale="55000" lnSpcReduction="20000"/>
          </a:bodyPr>
          <a:lstStyle/>
          <a:p>
            <a:r>
              <a:rPr lang="en-US" sz="4000" dirty="0" smtClean="0"/>
              <a:t>Load data in Excel, click </a:t>
            </a:r>
            <a:r>
              <a:rPr lang="en-US" sz="4000" i="1" dirty="0" smtClean="0"/>
              <a:t>Excel to R </a:t>
            </a:r>
            <a:r>
              <a:rPr lang="en-US" sz="4000" dirty="0" smtClean="0"/>
              <a:t>to send it to R</a:t>
            </a:r>
          </a:p>
          <a:p>
            <a:pPr lvl="1"/>
            <a:r>
              <a:rPr lang="en-US" sz="3200" dirty="0" smtClean="0"/>
              <a:t>Los Angeles air basin</a:t>
            </a:r>
          </a:p>
          <a:p>
            <a:pPr lvl="1"/>
            <a:r>
              <a:rPr lang="en-US" sz="3200" dirty="0" smtClean="0"/>
              <a:t>1461 days, 2007-2010  (</a:t>
            </a:r>
            <a:r>
              <a:rPr lang="en-US" sz="3200" u="sng" dirty="0" err="1" smtClean="0">
                <a:hlinkClick r:id="rId2"/>
              </a:rPr>
              <a:t>Lopiano</a:t>
            </a:r>
            <a:r>
              <a:rPr lang="en-US" sz="3200" u="sng" dirty="0" smtClean="0">
                <a:hlinkClick r:id="rId2"/>
              </a:rPr>
              <a:t> et al., 2015</a:t>
            </a:r>
            <a:r>
              <a:rPr lang="en-US" sz="3200" dirty="0" smtClean="0"/>
              <a:t>, thanks to Stan Young for data)</a:t>
            </a:r>
          </a:p>
          <a:p>
            <a:pPr lvl="1"/>
            <a:r>
              <a:rPr lang="en-US" sz="3200" dirty="0" smtClean="0"/>
              <a:t>PM2.5 data from </a:t>
            </a:r>
            <a:r>
              <a:rPr lang="en-US" sz="3200" dirty="0" smtClean="0">
                <a:hlinkClick r:id="rId3"/>
              </a:rPr>
              <a:t>CARB</a:t>
            </a:r>
            <a:endParaRPr lang="en-US" sz="3200" dirty="0" smtClean="0"/>
          </a:p>
          <a:p>
            <a:pPr lvl="1"/>
            <a:r>
              <a:rPr lang="en-US" sz="3200" dirty="0" smtClean="0"/>
              <a:t>Elderly mortality (“AllCause75”) from </a:t>
            </a:r>
            <a:r>
              <a:rPr lang="en-US" sz="3200" dirty="0" smtClean="0">
                <a:hlinkClick r:id="rId4"/>
              </a:rPr>
              <a:t>CA Department of Health</a:t>
            </a:r>
            <a:endParaRPr lang="en-US" sz="3200" dirty="0" smtClean="0"/>
          </a:p>
          <a:p>
            <a:pPr lvl="1"/>
            <a:r>
              <a:rPr lang="en-US" sz="3200" dirty="0" smtClean="0"/>
              <a:t>Daily min and max temps &amp; max relative humidity from </a:t>
            </a:r>
            <a:r>
              <a:rPr lang="en-US" sz="3200" dirty="0" smtClean="0">
                <a:hlinkClick r:id="rId5"/>
              </a:rPr>
              <a:t>ORNL</a:t>
            </a:r>
            <a:r>
              <a:rPr lang="en-US" sz="3200" dirty="0" smtClean="0"/>
              <a:t> and</a:t>
            </a:r>
            <a:r>
              <a:rPr lang="en-US" sz="3200" dirty="0" smtClean="0">
                <a:hlinkClick r:id="rId6"/>
              </a:rPr>
              <a:t> EPA</a:t>
            </a:r>
            <a:endParaRPr lang="en-US" sz="3200" dirty="0" smtClean="0"/>
          </a:p>
          <a:p>
            <a:pPr lvl="1"/>
            <a:endParaRPr lang="en-US" sz="1800" dirty="0" smtClean="0"/>
          </a:p>
          <a:p>
            <a:r>
              <a:rPr lang="en-US" sz="4000" i="1" dirty="0" smtClean="0"/>
              <a:t>Risk question:  </a:t>
            </a:r>
            <a:r>
              <a:rPr lang="en-US" sz="4000" dirty="0" smtClean="0"/>
              <a:t>Does PM2.5 exposure increase elderly mortality risk?  If so, how much?</a:t>
            </a:r>
            <a:endParaRPr lang="en-US" sz="4000" i="1" dirty="0" smtClean="0"/>
          </a:p>
        </p:txBody>
      </p:sp>
      <p:sp>
        <p:nvSpPr>
          <p:cNvPr id="4" name="Slide Number Placeholder 3"/>
          <p:cNvSpPr>
            <a:spLocks noGrp="1"/>
          </p:cNvSpPr>
          <p:nvPr>
            <p:ph type="sldNum" sz="quarter" idx="12"/>
          </p:nvPr>
        </p:nvSpPr>
        <p:spPr/>
        <p:txBody>
          <a:bodyPr/>
          <a:lstStyle/>
          <a:p>
            <a:fld id="{4943CC3D-7DD1-40E7-B4AE-B494B48C9BBD}" type="slidenum">
              <a:rPr lang="en-US" smtClean="0"/>
              <a:pPr/>
              <a:t>10</a:t>
            </a:fld>
            <a:endParaRPr lang="en-US"/>
          </a:p>
        </p:txBody>
      </p:sp>
      <p:pic>
        <p:nvPicPr>
          <p:cNvPr id="5" name="Picture 1"/>
          <p:cNvPicPr>
            <a:picLocks noChangeAspect="1" noChangeArrowheads="1"/>
          </p:cNvPicPr>
          <p:nvPr/>
        </p:nvPicPr>
        <p:blipFill>
          <a:blip r:embed="rId7"/>
          <a:srcRect/>
          <a:stretch>
            <a:fillRect/>
          </a:stretch>
        </p:blipFill>
        <p:spPr bwMode="auto">
          <a:xfrm>
            <a:off x="4038600" y="2209800"/>
            <a:ext cx="4953000" cy="2539769"/>
          </a:xfrm>
          <a:prstGeom prst="rect">
            <a:avLst/>
          </a:prstGeom>
          <a:noFill/>
          <a:ln w="9525">
            <a:noFill/>
            <a:miter lim="800000"/>
            <a:headEnd/>
            <a:tailEnd/>
          </a:ln>
          <a:effectLst/>
        </p:spPr>
      </p:pic>
      <p:pic>
        <p:nvPicPr>
          <p:cNvPr id="6" name="Picture 5"/>
          <p:cNvPicPr>
            <a:picLocks noChangeAspect="1" noChangeArrowheads="1"/>
          </p:cNvPicPr>
          <p:nvPr/>
        </p:nvPicPr>
        <p:blipFill>
          <a:blip r:embed="rId8"/>
          <a:srcRect/>
          <a:stretch>
            <a:fillRect/>
          </a:stretch>
        </p:blipFill>
        <p:spPr bwMode="auto">
          <a:xfrm>
            <a:off x="5638800" y="4953000"/>
            <a:ext cx="2413416" cy="1600200"/>
          </a:xfrm>
          <a:prstGeom prst="rect">
            <a:avLst/>
          </a:prstGeom>
          <a:noFill/>
          <a:ln w="9525">
            <a:noFill/>
            <a:miter lim="800000"/>
            <a:headEnd/>
            <a:tailEnd/>
          </a:ln>
          <a:effectLst/>
        </p:spPr>
      </p:pic>
      <p:pic>
        <p:nvPicPr>
          <p:cNvPr id="7" name="Picture 1"/>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857999" y="1143000"/>
            <a:ext cx="2013857" cy="909484"/>
          </a:xfrm>
          <a:prstGeom prst="rect">
            <a:avLst/>
          </a:prstGeom>
          <a:noFill/>
          <a:ln w="9525">
            <a:noFill/>
            <a:miter lim="800000"/>
            <a:headEnd/>
            <a:tailEnd/>
          </a:ln>
          <a:effectLst/>
        </p:spPr>
      </p:pic>
      <p:sp>
        <p:nvSpPr>
          <p:cNvPr id="8" name="Oval 7"/>
          <p:cNvSpPr/>
          <p:nvPr/>
        </p:nvSpPr>
        <p:spPr>
          <a:xfrm>
            <a:off x="6781800" y="1219200"/>
            <a:ext cx="4572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382000" cy="1143000"/>
          </a:xfrm>
        </p:spPr>
        <p:txBody>
          <a:bodyPr>
            <a:normAutofit fontScale="90000"/>
          </a:bodyPr>
          <a:lstStyle/>
          <a:p>
            <a:r>
              <a:rPr lang="en-US" dirty="0" smtClean="0"/>
              <a:t>Using CAT to examine associations: Plotting the data</a:t>
            </a:r>
            <a:endParaRPr lang="en-US" dirty="0"/>
          </a:p>
        </p:txBody>
      </p:sp>
      <p:sp>
        <p:nvSpPr>
          <p:cNvPr id="3" name="Content Placeholder 2"/>
          <p:cNvSpPr>
            <a:spLocks noGrp="1"/>
          </p:cNvSpPr>
          <p:nvPr>
            <p:ph idx="1"/>
          </p:nvPr>
        </p:nvSpPr>
        <p:spPr>
          <a:xfrm>
            <a:off x="152400" y="1600200"/>
            <a:ext cx="4876800" cy="4800600"/>
          </a:xfrm>
        </p:spPr>
        <p:txBody>
          <a:bodyPr>
            <a:normAutofit fontScale="62500" lnSpcReduction="20000"/>
          </a:bodyPr>
          <a:lstStyle/>
          <a:p>
            <a:pPr marL="742950" indent="-742950">
              <a:buFont typeface="+mj-lt"/>
              <a:buAutoNum type="arabicPeriod"/>
            </a:pPr>
            <a:r>
              <a:rPr lang="en-US" sz="4000" dirty="0" smtClean="0"/>
              <a:t>Send data from Excel to R</a:t>
            </a:r>
          </a:p>
          <a:p>
            <a:pPr marL="1143000" lvl="1" indent="-742950"/>
            <a:r>
              <a:rPr lang="en-US" sz="3600" dirty="0" smtClean="0"/>
              <a:t>Highlight columns</a:t>
            </a:r>
          </a:p>
          <a:p>
            <a:pPr marL="1143000" lvl="1" indent="-742950"/>
            <a:r>
              <a:rPr lang="en-US" sz="3600" dirty="0" smtClean="0"/>
              <a:t>Click on “</a:t>
            </a:r>
            <a:r>
              <a:rPr lang="en-US" sz="3600" i="1" dirty="0" smtClean="0"/>
              <a:t>Excel to R</a:t>
            </a:r>
            <a:r>
              <a:rPr lang="en-US" sz="3600" dirty="0" smtClean="0"/>
              <a:t>”</a:t>
            </a:r>
          </a:p>
          <a:p>
            <a:pPr marL="742950" indent="-742950">
              <a:buFont typeface="+mj-lt"/>
              <a:buAutoNum type="arabicPeriod"/>
            </a:pPr>
            <a:r>
              <a:rPr lang="en-US" sz="4000" dirty="0" smtClean="0"/>
              <a:t>Select columns to analyze</a:t>
            </a:r>
          </a:p>
          <a:p>
            <a:pPr marL="1143000" lvl="1" indent="-742950"/>
            <a:r>
              <a:rPr lang="en-US" sz="3600" dirty="0" smtClean="0"/>
              <a:t>Click on column headers</a:t>
            </a:r>
          </a:p>
          <a:p>
            <a:pPr marL="1143000" lvl="1" indent="-742950"/>
            <a:r>
              <a:rPr lang="en-US" sz="3600" dirty="0" err="1" smtClean="0"/>
              <a:t>Cntrl</a:t>
            </a:r>
            <a:r>
              <a:rPr lang="en-US" sz="3600" dirty="0" smtClean="0"/>
              <a:t>-click toggles selection</a:t>
            </a:r>
          </a:p>
          <a:p>
            <a:pPr marL="742950" indent="-742950">
              <a:buFont typeface="+mj-lt"/>
              <a:buAutoNum type="arabicPeriod"/>
            </a:pPr>
            <a:r>
              <a:rPr lang="en-US" sz="4000" b="1" dirty="0" smtClean="0"/>
              <a:t>Click on </a:t>
            </a:r>
            <a:r>
              <a:rPr lang="en-US" sz="4000" b="1" i="1" dirty="0" smtClean="0"/>
              <a:t>Plots</a:t>
            </a:r>
            <a:r>
              <a:rPr lang="en-US" sz="4000" b="1" dirty="0" smtClean="0"/>
              <a:t> </a:t>
            </a:r>
            <a:r>
              <a:rPr lang="en-US" sz="4000" dirty="0" smtClean="0"/>
              <a:t>to view frequency distributions, scatter plots, correlation, smooth regression curves </a:t>
            </a:r>
          </a:p>
          <a:p>
            <a:pPr marL="1143000" lvl="1" indent="-742950"/>
            <a:r>
              <a:rPr lang="en-US" sz="3600" dirty="0" smtClean="0"/>
              <a:t>PM2.5 is slightly negatively associated with mortality</a:t>
            </a:r>
          </a:p>
        </p:txBody>
      </p:sp>
      <p:sp>
        <p:nvSpPr>
          <p:cNvPr id="4" name="Slide Number Placeholder 3"/>
          <p:cNvSpPr>
            <a:spLocks noGrp="1"/>
          </p:cNvSpPr>
          <p:nvPr>
            <p:ph type="sldNum" sz="quarter" idx="12"/>
          </p:nvPr>
        </p:nvSpPr>
        <p:spPr/>
        <p:txBody>
          <a:bodyPr/>
          <a:lstStyle/>
          <a:p>
            <a:fld id="{4943CC3D-7DD1-40E7-B4AE-B494B48C9BBD}" type="slidenum">
              <a:rPr lang="en-US" smtClean="0"/>
              <a:pPr/>
              <a:t>11</a:t>
            </a:fld>
            <a:endParaRPr lang="en-US"/>
          </a:p>
        </p:txBody>
      </p:sp>
      <p:pic>
        <p:nvPicPr>
          <p:cNvPr id="7" name="Picture 6" descr="GRF1ee012ea3b09.png"/>
          <p:cNvPicPr>
            <a:picLocks noChangeAspect="1"/>
          </p:cNvPicPr>
          <p:nvPr/>
        </p:nvPicPr>
        <p:blipFill>
          <a:blip r:embed="rId2"/>
          <a:stretch>
            <a:fillRect/>
          </a:stretch>
        </p:blipFill>
        <p:spPr>
          <a:xfrm>
            <a:off x="4648200" y="1447800"/>
            <a:ext cx="4419600" cy="4419600"/>
          </a:xfrm>
          <a:prstGeom prst="rect">
            <a:avLst/>
          </a:prstGeom>
        </p:spPr>
      </p:pic>
      <p:cxnSp>
        <p:nvCxnSpPr>
          <p:cNvPr id="6" name="Straight Arrow Connector 5"/>
          <p:cNvCxnSpPr/>
          <p:nvPr/>
        </p:nvCxnSpPr>
        <p:spPr>
          <a:xfrm flipV="1">
            <a:off x="4648200" y="4724400"/>
            <a:ext cx="533400" cy="457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
          <p:cNvPicPr>
            <a:picLocks noChangeAspect="1" noChangeArrowheads="1"/>
          </p:cNvPicPr>
          <p:nvPr/>
        </p:nvPicPr>
        <p:blipFill>
          <a:blip r:embed="rId3"/>
          <a:srcRect/>
          <a:stretch>
            <a:fillRect/>
          </a:stretch>
        </p:blipFill>
        <p:spPr bwMode="auto">
          <a:xfrm>
            <a:off x="914400" y="5791200"/>
            <a:ext cx="7444742" cy="933092"/>
          </a:xfrm>
          <a:prstGeom prst="rect">
            <a:avLst/>
          </a:prstGeom>
          <a:noFill/>
          <a:ln w="9525">
            <a:noFill/>
            <a:miter lim="800000"/>
            <a:headEnd/>
            <a:tailEnd/>
          </a:ln>
          <a:effectLst/>
        </p:spPr>
      </p:pic>
      <p:sp>
        <p:nvSpPr>
          <p:cNvPr id="13" name="Oval 12"/>
          <p:cNvSpPr/>
          <p:nvPr/>
        </p:nvSpPr>
        <p:spPr>
          <a:xfrm>
            <a:off x="4038600" y="5962292"/>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rmAutofit fontScale="90000"/>
          </a:bodyPr>
          <a:lstStyle/>
          <a:p>
            <a:r>
              <a:rPr lang="en-US" dirty="0" smtClean="0"/>
              <a:t>Using CAT to examine associations: Plotting more data</a:t>
            </a:r>
            <a:endParaRPr lang="en-US" dirty="0"/>
          </a:p>
        </p:txBody>
      </p:sp>
      <p:sp>
        <p:nvSpPr>
          <p:cNvPr id="3" name="Content Placeholder 2"/>
          <p:cNvSpPr>
            <a:spLocks noGrp="1"/>
          </p:cNvSpPr>
          <p:nvPr>
            <p:ph idx="1"/>
          </p:nvPr>
        </p:nvSpPr>
        <p:spPr>
          <a:xfrm>
            <a:off x="152400" y="1600200"/>
            <a:ext cx="4724400" cy="5257800"/>
          </a:xfrm>
        </p:spPr>
        <p:txBody>
          <a:bodyPr>
            <a:normAutofit fontScale="62500" lnSpcReduction="20000"/>
          </a:bodyPr>
          <a:lstStyle/>
          <a:p>
            <a:pPr marL="742950" indent="-742950">
              <a:buFont typeface="+mj-lt"/>
              <a:buAutoNum type="arabicPeriod"/>
            </a:pPr>
            <a:r>
              <a:rPr lang="en-US" sz="4000" dirty="0" smtClean="0"/>
              <a:t>Send data from Excel to R</a:t>
            </a:r>
          </a:p>
          <a:p>
            <a:pPr marL="1143000" lvl="1" indent="-742950"/>
            <a:r>
              <a:rPr lang="en-US" sz="3600" dirty="0" smtClean="0"/>
              <a:t>Highlight columns</a:t>
            </a:r>
          </a:p>
          <a:p>
            <a:pPr marL="1143000" lvl="1" indent="-742950"/>
            <a:r>
              <a:rPr lang="en-US" sz="3600" dirty="0" smtClean="0"/>
              <a:t>Click on “</a:t>
            </a:r>
            <a:r>
              <a:rPr lang="en-US" sz="3600" i="1" dirty="0" smtClean="0"/>
              <a:t>Excel to R</a:t>
            </a:r>
            <a:r>
              <a:rPr lang="en-US" sz="3600" dirty="0" smtClean="0"/>
              <a:t>”</a:t>
            </a:r>
          </a:p>
          <a:p>
            <a:pPr marL="742950" indent="-742950">
              <a:buFont typeface="+mj-lt"/>
              <a:buAutoNum type="arabicPeriod"/>
            </a:pPr>
            <a:r>
              <a:rPr lang="en-US" sz="4000" b="1" dirty="0" smtClean="0"/>
              <a:t>Select columns</a:t>
            </a:r>
          </a:p>
          <a:p>
            <a:pPr marL="1143000" lvl="1" indent="-742950"/>
            <a:r>
              <a:rPr lang="en-US" sz="3600" dirty="0" smtClean="0"/>
              <a:t>Click on column heads</a:t>
            </a:r>
          </a:p>
          <a:p>
            <a:pPr marL="1143000" lvl="1" indent="-742950"/>
            <a:r>
              <a:rPr lang="en-US" sz="3600" dirty="0" err="1" smtClean="0"/>
              <a:t>Cntrl</a:t>
            </a:r>
            <a:r>
              <a:rPr lang="en-US" sz="3600" dirty="0" smtClean="0"/>
              <a:t>-click toggles selection</a:t>
            </a:r>
          </a:p>
          <a:p>
            <a:pPr marL="742950" indent="-742950">
              <a:buFont typeface="+mj-lt"/>
              <a:buAutoNum type="arabicPeriod"/>
            </a:pPr>
            <a:r>
              <a:rPr lang="en-US" sz="4000" b="1" dirty="0" smtClean="0"/>
              <a:t>Click on </a:t>
            </a:r>
            <a:r>
              <a:rPr lang="en-US" sz="4000" b="1" i="1" dirty="0" smtClean="0"/>
              <a:t>Plots</a:t>
            </a:r>
            <a:r>
              <a:rPr lang="en-US" sz="4000" b="1" dirty="0" smtClean="0"/>
              <a:t> </a:t>
            </a:r>
            <a:r>
              <a:rPr lang="en-US" sz="4000" dirty="0" smtClean="0"/>
              <a:t>to view frequency distributions, scatter plots, correlations, smooth regression curves </a:t>
            </a:r>
          </a:p>
          <a:p>
            <a:pPr marL="1143000" lvl="1" indent="-742950"/>
            <a:r>
              <a:rPr lang="en-US" sz="3600" dirty="0" smtClean="0"/>
              <a:t>Temperature is positively associated with PM2.5</a:t>
            </a:r>
          </a:p>
          <a:p>
            <a:pPr marL="1143000" lvl="1" indent="-742950"/>
            <a:r>
              <a:rPr lang="en-US" sz="3600" dirty="0" smtClean="0"/>
              <a:t>Temperature is negatively associated with mortality, </a:t>
            </a:r>
          </a:p>
        </p:txBody>
      </p:sp>
      <p:sp>
        <p:nvSpPr>
          <p:cNvPr id="4" name="Slide Number Placeholder 3"/>
          <p:cNvSpPr>
            <a:spLocks noGrp="1"/>
          </p:cNvSpPr>
          <p:nvPr>
            <p:ph type="sldNum" sz="quarter" idx="12"/>
          </p:nvPr>
        </p:nvSpPr>
        <p:spPr/>
        <p:txBody>
          <a:bodyPr/>
          <a:lstStyle/>
          <a:p>
            <a:fld id="{4943CC3D-7DD1-40E7-B4AE-B494B48C9BBD}" type="slidenum">
              <a:rPr lang="en-US" smtClean="0"/>
              <a:pPr/>
              <a:t>12</a:t>
            </a:fld>
            <a:endParaRPr lang="en-US"/>
          </a:p>
        </p:txBody>
      </p:sp>
      <p:pic>
        <p:nvPicPr>
          <p:cNvPr id="8" name="Picture 7" descr="GRF1ee0227c1925.png"/>
          <p:cNvPicPr>
            <a:picLocks noChangeAspect="1"/>
          </p:cNvPicPr>
          <p:nvPr/>
        </p:nvPicPr>
        <p:blipFill>
          <a:blip r:embed="rId2"/>
          <a:stretch>
            <a:fillRect/>
          </a:stretch>
        </p:blipFill>
        <p:spPr>
          <a:xfrm>
            <a:off x="4648200" y="2057400"/>
            <a:ext cx="4343400" cy="4343400"/>
          </a:xfrm>
          <a:prstGeom prst="rect">
            <a:avLst/>
          </a:prstGeom>
        </p:spPr>
      </p:pic>
      <p:cxnSp>
        <p:nvCxnSpPr>
          <p:cNvPr id="9" name="Straight Arrow Connector 8"/>
          <p:cNvCxnSpPr/>
          <p:nvPr/>
        </p:nvCxnSpPr>
        <p:spPr>
          <a:xfrm flipV="1">
            <a:off x="4419600" y="5029200"/>
            <a:ext cx="1524000" cy="762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419600" y="5029200"/>
            <a:ext cx="533400" cy="152400"/>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990600"/>
            <a:ext cx="838200" cy="1066800"/>
          </a:xfrm>
          <a:prstGeom prst="rect">
            <a:avLst/>
          </a:prstGeom>
          <a:noFill/>
          <a:ln w="9525">
            <a:noFill/>
            <a:miter lim="800000"/>
            <a:headEnd/>
            <a:tailEnd/>
          </a:ln>
          <a:effectLst/>
        </p:spPr>
      </p:pic>
      <p:sp>
        <p:nvSpPr>
          <p:cNvPr id="22" name="Oval 21"/>
          <p:cNvSpPr/>
          <p:nvPr/>
        </p:nvSpPr>
        <p:spPr>
          <a:xfrm>
            <a:off x="8077200" y="12192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machine learning (ML) tools for descriptive analytics</a:t>
            </a:r>
            <a:endParaRPr lang="en-US"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13</a:t>
            </a:fld>
            <a:endParaRPr lang="en-US"/>
          </a:p>
        </p:txBody>
      </p:sp>
      <p:pic>
        <p:nvPicPr>
          <p:cNvPr id="11264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600" y="1524000"/>
            <a:ext cx="8610600" cy="4762738"/>
          </a:xfrm>
          <a:prstGeom prst="rect">
            <a:avLst/>
          </a:prstGeom>
          <a:noFill/>
          <a:ln w="9525">
            <a:noFill/>
            <a:miter lim="800000"/>
            <a:headEnd/>
            <a:tailEnd/>
          </a:ln>
          <a:effectLst/>
        </p:spPr>
      </p:pic>
      <p:sp>
        <p:nvSpPr>
          <p:cNvPr id="6" name="Rectangle 5"/>
          <p:cNvSpPr/>
          <p:nvPr/>
        </p:nvSpPr>
        <p:spPr>
          <a:xfrm>
            <a:off x="2667000" y="6477000"/>
            <a:ext cx="4572000" cy="246221"/>
          </a:xfrm>
          <a:prstGeom prst="rect">
            <a:avLst/>
          </a:prstGeom>
        </p:spPr>
        <p:txBody>
          <a:bodyPr>
            <a:spAutoFit/>
          </a:bodyPr>
          <a:lstStyle/>
          <a:p>
            <a:r>
              <a:rPr lang="en-US" sz="1000" dirty="0" smtClean="0">
                <a:hlinkClick r:id="rId3"/>
              </a:rPr>
              <a:t>http://scikit-learn.org/stable/tutorial/machine_learning_map/index.html</a:t>
            </a:r>
            <a:r>
              <a:rPr lang="en-US" sz="1000" dirty="0" smtClean="0"/>
              <a:t> </a:t>
            </a:r>
            <a:endParaRPr lang="en-US" sz="10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Example: How quickly can a change be detected/used for planning?</a:t>
            </a:r>
            <a:endParaRPr lang="en-US" sz="3600"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14</a:t>
            </a:fld>
            <a:endParaRPr lang="en-US"/>
          </a:p>
        </p:txBody>
      </p:sp>
      <p:pic>
        <p:nvPicPr>
          <p:cNvPr id="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4400" y="1752600"/>
            <a:ext cx="7010400" cy="4393184"/>
          </a:xfrm>
          <a:prstGeom prst="rect">
            <a:avLst/>
          </a:prstGeom>
          <a:noFill/>
          <a:ln w="9525">
            <a:noFill/>
            <a:miter lim="800000"/>
            <a:headEnd/>
            <a:tailEnd/>
          </a:ln>
          <a:effectLst/>
        </p:spPr>
      </p:pic>
      <p:sp>
        <p:nvSpPr>
          <p:cNvPr id="8" name="Rectangle 7"/>
          <p:cNvSpPr/>
          <p:nvPr/>
        </p:nvSpPr>
        <p:spPr>
          <a:xfrm>
            <a:off x="2895600" y="6324600"/>
            <a:ext cx="3810000" cy="276999"/>
          </a:xfrm>
          <a:prstGeom prst="rect">
            <a:avLst/>
          </a:prstGeom>
        </p:spPr>
        <p:txBody>
          <a:bodyPr wrap="square">
            <a:spAutoFit/>
          </a:bodyPr>
          <a:lstStyle/>
          <a:p>
            <a:r>
              <a:rPr lang="en-US" sz="1200" dirty="0" smtClean="0">
                <a:hlinkClick r:id="rId3"/>
              </a:rPr>
              <a:t>http://jamia.oxfordjournals.org/content/19/6/1075</a:t>
            </a:r>
            <a:r>
              <a:rPr lang="en-US" sz="1200" dirty="0" smtClean="0"/>
              <a:t> </a:t>
            </a:r>
            <a:endParaRPr lang="en-US" sz="1200" dirty="0"/>
          </a:p>
        </p:txBody>
      </p:sp>
      <p:sp>
        <p:nvSpPr>
          <p:cNvPr id="9" name="Oval 8"/>
          <p:cNvSpPr/>
          <p:nvPr/>
        </p:nvSpPr>
        <p:spPr>
          <a:xfrm>
            <a:off x="3886200" y="1981200"/>
            <a:ext cx="1066800" cy="3124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15</a:t>
            </a:fld>
            <a:endParaRPr lang="en-US"/>
          </a:p>
        </p:txBody>
      </p:sp>
      <p:pic>
        <p:nvPicPr>
          <p:cNvPr id="12" name="Picture 11"/>
          <p:cNvPicPr/>
          <p:nvPr/>
        </p:nvPicPr>
        <p:blipFill>
          <a:blip r:embed="rId2"/>
          <a:srcRect/>
          <a:stretch>
            <a:fillRect/>
          </a:stretch>
        </p:blipFill>
        <p:spPr bwMode="auto">
          <a:xfrm>
            <a:off x="609600" y="1295400"/>
            <a:ext cx="7772400" cy="4724400"/>
          </a:xfrm>
          <a:prstGeom prst="rect">
            <a:avLst/>
          </a:prstGeom>
          <a:noFill/>
          <a:ln w="9525">
            <a:noFill/>
            <a:miter lim="800000"/>
            <a:headEnd/>
            <a:tailEnd/>
          </a:ln>
        </p:spPr>
      </p:pic>
      <p:sp>
        <p:nvSpPr>
          <p:cNvPr id="59403" name="Rectangle 11"/>
          <p:cNvSpPr>
            <a:spLocks noChangeArrowheads="1"/>
          </p:cNvSpPr>
          <p:nvPr/>
        </p:nvSpPr>
        <p:spPr bwMode="auto">
          <a:xfrm>
            <a:off x="685800" y="5943600"/>
            <a:ext cx="791755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Surveillance time series showing a possible increase in hospitalization rates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itle 1"/>
          <p:cNvSpPr txBox="1">
            <a:spLocks/>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mj-cs"/>
              </a:rPr>
              <a:t>Example:  Did time series change? If so, when? </a:t>
            </a:r>
            <a:endParaRPr kumimoji="0" lang="en-US" sz="4400" b="0" i="0" u="none" strike="noStrike" kern="1200" cap="none" spc="0" normalizeH="0" baseline="0" noProof="0" dirty="0">
              <a:ln>
                <a:noFill/>
              </a:ln>
              <a:solidFill>
                <a:schemeClr val="tx1"/>
              </a:solidFill>
              <a:effectLst/>
              <a:uLnTx/>
              <a:uFillTx/>
              <a:latin typeface="Arial" pitchFamily="34" charset="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16</a:t>
            </a:fld>
            <a:endParaRPr lang="en-US"/>
          </a:p>
        </p:txBody>
      </p:sp>
      <p:pic>
        <p:nvPicPr>
          <p:cNvPr id="7" name="Picture 6"/>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28800" y="1447800"/>
            <a:ext cx="6629400" cy="2590800"/>
          </a:xfrm>
          <a:prstGeom prst="rect">
            <a:avLst/>
          </a:prstGeom>
          <a:noFill/>
          <a:ln w="9525">
            <a:noFill/>
            <a:miter lim="800000"/>
            <a:headEnd/>
            <a:tailEnd/>
          </a:ln>
        </p:spPr>
      </p:pic>
      <p:sp>
        <p:nvSpPr>
          <p:cNvPr id="8" name="TextBox 7"/>
          <p:cNvSpPr txBox="1"/>
          <p:nvPr/>
        </p:nvSpPr>
        <p:spPr>
          <a:xfrm>
            <a:off x="152400" y="2514600"/>
            <a:ext cx="1447800" cy="369332"/>
          </a:xfrm>
          <a:prstGeom prst="rect">
            <a:avLst/>
          </a:prstGeom>
          <a:noFill/>
        </p:spPr>
        <p:txBody>
          <a:bodyPr wrap="square" rtlCol="0">
            <a:spAutoFit/>
          </a:bodyPr>
          <a:lstStyle/>
          <a:p>
            <a:r>
              <a:rPr lang="en-US" dirty="0" smtClean="0"/>
              <a:t>Data</a:t>
            </a:r>
            <a:endParaRPr lang="en-US" dirty="0"/>
          </a:p>
        </p:txBody>
      </p:sp>
      <p:sp>
        <p:nvSpPr>
          <p:cNvPr id="9" name="TextBox 8"/>
          <p:cNvSpPr txBox="1"/>
          <p:nvPr/>
        </p:nvSpPr>
        <p:spPr>
          <a:xfrm>
            <a:off x="0" y="4191000"/>
            <a:ext cx="1905000" cy="1754326"/>
          </a:xfrm>
          <a:prstGeom prst="rect">
            <a:avLst/>
          </a:prstGeom>
          <a:noFill/>
        </p:spPr>
        <p:txBody>
          <a:bodyPr wrap="square" rtlCol="0">
            <a:spAutoFit/>
          </a:bodyPr>
          <a:lstStyle/>
          <a:p>
            <a:r>
              <a:rPr lang="en-US" dirty="0" smtClean="0"/>
              <a:t>Posterior distribution for time of change.  (Algorithm also estimates size of change)</a:t>
            </a:r>
            <a:endParaRPr lang="en-US" dirty="0"/>
          </a:p>
        </p:txBody>
      </p:sp>
      <p:pic>
        <p:nvPicPr>
          <p:cNvPr id="11" name="Picture 10"/>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8800" y="3810000"/>
            <a:ext cx="6705600" cy="2895600"/>
          </a:xfrm>
          <a:prstGeom prst="rect">
            <a:avLst/>
          </a:prstGeom>
          <a:noFill/>
          <a:ln w="9525">
            <a:noFill/>
            <a:miter lim="800000"/>
            <a:headEnd/>
            <a:tailEnd/>
          </a:ln>
        </p:spPr>
      </p:pic>
      <p:sp>
        <p:nvSpPr>
          <p:cNvPr id="13" name="Title 1"/>
          <p:cNvSpPr>
            <a:spLocks noGrp="1"/>
          </p:cNvSpPr>
          <p:nvPr>
            <p:ph type="title"/>
          </p:nvPr>
        </p:nvSpPr>
        <p:spPr>
          <a:xfrm>
            <a:off x="457200" y="274638"/>
            <a:ext cx="8229600" cy="1143000"/>
          </a:xfrm>
        </p:spPr>
        <p:txBody>
          <a:bodyPr/>
          <a:lstStyle/>
          <a:p>
            <a:r>
              <a:rPr lang="en-US" dirty="0" smtClean="0"/>
              <a:t>Output from simple likelihood-based CPA algorithm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 for finding what has changed</a:t>
            </a:r>
            <a:endParaRPr lang="en-US" dirty="0"/>
          </a:p>
        </p:txBody>
      </p:sp>
      <p:sp>
        <p:nvSpPr>
          <p:cNvPr id="3" name="Content Placeholder 2"/>
          <p:cNvSpPr>
            <a:spLocks noGrp="1"/>
          </p:cNvSpPr>
          <p:nvPr>
            <p:ph idx="1"/>
          </p:nvPr>
        </p:nvSpPr>
        <p:spPr/>
        <p:txBody>
          <a:bodyPr/>
          <a:lstStyle/>
          <a:p>
            <a:r>
              <a:rPr lang="en-US" dirty="0" smtClean="0"/>
              <a:t>Change-point analysis (CPA)</a:t>
            </a:r>
          </a:p>
          <a:p>
            <a:pPr lvl="1"/>
            <a:r>
              <a:rPr lang="en-US" dirty="0" smtClean="0"/>
              <a:t>Basic idea: Search for most likely explanation of observed data</a:t>
            </a:r>
          </a:p>
          <a:p>
            <a:pPr lvl="1"/>
            <a:r>
              <a:rPr lang="en-US" dirty="0" smtClean="0"/>
              <a:t>Provides estimates of</a:t>
            </a:r>
          </a:p>
          <a:p>
            <a:pPr lvl="2"/>
            <a:r>
              <a:rPr lang="en-US" dirty="0" smtClean="0"/>
              <a:t>Times of changes </a:t>
            </a:r>
          </a:p>
          <a:p>
            <a:pPr lvl="2"/>
            <a:r>
              <a:rPr lang="en-US" dirty="0" smtClean="0"/>
              <a:t>Sizes of changes </a:t>
            </a:r>
          </a:p>
          <a:p>
            <a:pPr lvl="2"/>
            <a:r>
              <a:rPr lang="en-US" dirty="0" smtClean="0"/>
              <a:t>Confidence intervals and levels provided</a:t>
            </a:r>
          </a:p>
          <a:p>
            <a:r>
              <a:rPr lang="en-US" dirty="0" smtClean="0"/>
              <a:t>Recent breakthroughs in CPA algorithms</a:t>
            </a:r>
          </a:p>
          <a:p>
            <a:pPr lvl="1"/>
            <a:r>
              <a:rPr lang="en-US" dirty="0" smtClean="0"/>
              <a:t>Model-free CPA using order statistics</a:t>
            </a:r>
          </a:p>
          <a:p>
            <a:pPr lvl="1"/>
            <a:r>
              <a:rPr lang="en-US" dirty="0" smtClean="0"/>
              <a:t>Multiple time series</a:t>
            </a:r>
            <a:endParaRPr lang="en-US"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17</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Predictive analytics</a:t>
            </a:r>
            <a:endParaRPr lang="en-US" dirty="0"/>
          </a:p>
        </p:txBody>
      </p:sp>
      <p:sp>
        <p:nvSpPr>
          <p:cNvPr id="3" name="Content Placeholder 2"/>
          <p:cNvSpPr>
            <a:spLocks noGrp="1"/>
          </p:cNvSpPr>
          <p:nvPr>
            <p:ph idx="1"/>
          </p:nvPr>
        </p:nvSpPr>
        <p:spPr/>
        <p:txBody>
          <a:bodyPr/>
          <a:lstStyle/>
          <a:p>
            <a:r>
              <a:rPr lang="en-US" dirty="0" smtClean="0"/>
              <a:t>What will happen if we do nothing?</a:t>
            </a:r>
          </a:p>
          <a:p>
            <a:r>
              <a:rPr lang="en-US" dirty="0" smtClean="0"/>
              <a:t>How sure can we be?</a:t>
            </a:r>
            <a:endParaRPr lang="en-US"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18</a:t>
            </a:fld>
            <a:endParaRPr lang="en-US"/>
          </a:p>
        </p:txBody>
      </p:sp>
      <p:sp>
        <p:nvSpPr>
          <p:cNvPr id="6" name="TextBox 5"/>
          <p:cNvSpPr txBox="1"/>
          <p:nvPr/>
        </p:nvSpPr>
        <p:spPr>
          <a:xfrm>
            <a:off x="152400" y="4038600"/>
            <a:ext cx="2438400" cy="1200329"/>
          </a:xfrm>
          <a:prstGeom prst="rect">
            <a:avLst/>
          </a:prstGeom>
          <a:noFill/>
        </p:spPr>
        <p:txBody>
          <a:bodyPr wrap="square" rtlCol="0">
            <a:spAutoFit/>
          </a:bodyPr>
          <a:lstStyle/>
          <a:p>
            <a:r>
              <a:rPr lang="en-US" dirty="0" smtClean="0"/>
              <a:t>Example: Black-box ARIMA forecasting of losses due to terrorist attacks   </a:t>
            </a:r>
            <a:endParaRPr lang="en-US" dirty="0"/>
          </a:p>
        </p:txBody>
      </p:sp>
      <p:pic>
        <p:nvPicPr>
          <p:cNvPr id="76801" name="Picture 1"/>
          <p:cNvPicPr>
            <a:picLocks noChangeAspect="1" noChangeArrowheads="1"/>
          </p:cNvPicPr>
          <p:nvPr/>
        </p:nvPicPr>
        <p:blipFill>
          <a:blip r:embed="rId2"/>
          <a:srcRect/>
          <a:stretch>
            <a:fillRect/>
          </a:stretch>
        </p:blipFill>
        <p:spPr bwMode="auto">
          <a:xfrm>
            <a:off x="3276600" y="2844034"/>
            <a:ext cx="5029200" cy="3775841"/>
          </a:xfrm>
          <a:prstGeom prst="rect">
            <a:avLst/>
          </a:prstGeom>
          <a:noFill/>
          <a:ln w="9525">
            <a:noFill/>
            <a:miter lim="800000"/>
            <a:headEnd/>
            <a:tailEnd/>
          </a:ln>
          <a:effectLst/>
        </p:spPr>
      </p:pic>
      <p:sp>
        <p:nvSpPr>
          <p:cNvPr id="8" name="Rectangle 7"/>
          <p:cNvSpPr/>
          <p:nvPr/>
        </p:nvSpPr>
        <p:spPr>
          <a:xfrm>
            <a:off x="3352800" y="6611779"/>
            <a:ext cx="4572000" cy="246221"/>
          </a:xfrm>
          <a:prstGeom prst="rect">
            <a:avLst/>
          </a:prstGeom>
        </p:spPr>
        <p:txBody>
          <a:bodyPr>
            <a:spAutoFit/>
          </a:bodyPr>
          <a:lstStyle/>
          <a:p>
            <a:r>
              <a:rPr lang="en-US" sz="1000" dirty="0" smtClean="0">
                <a:hlinkClick r:id="rId3"/>
              </a:rPr>
              <a:t>http://www.slideshare.net/VictorOdutokun/arima-analysis-project-slide</a:t>
            </a:r>
            <a:r>
              <a:rPr lang="en-US" sz="1000" dirty="0" smtClean="0"/>
              <a:t> </a:t>
            </a:r>
            <a:endParaRPr lang="en-US" sz="10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Example: Forecasting flu cases</a:t>
            </a:r>
            <a:br>
              <a:rPr lang="en-US" sz="3600" dirty="0" smtClean="0"/>
            </a:br>
            <a:r>
              <a:rPr lang="en-US" sz="3600" dirty="0" smtClean="0"/>
              <a:t>How many, how soon, for how long?</a:t>
            </a:r>
            <a:endParaRPr lang="en-US" sz="3600"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19</a:t>
            </a:fld>
            <a:endParaRPr lang="en-US"/>
          </a:p>
        </p:txBody>
      </p:sp>
      <p:pic>
        <p:nvPicPr>
          <p:cNvPr id="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4400" y="1752600"/>
            <a:ext cx="7010400" cy="4393184"/>
          </a:xfrm>
          <a:prstGeom prst="rect">
            <a:avLst/>
          </a:prstGeom>
          <a:noFill/>
          <a:ln w="9525">
            <a:noFill/>
            <a:miter lim="800000"/>
            <a:headEnd/>
            <a:tailEnd/>
          </a:ln>
          <a:effectLst/>
        </p:spPr>
      </p:pic>
      <p:sp>
        <p:nvSpPr>
          <p:cNvPr id="8" name="Rectangle 7"/>
          <p:cNvSpPr/>
          <p:nvPr/>
        </p:nvSpPr>
        <p:spPr>
          <a:xfrm>
            <a:off x="2895600" y="6324600"/>
            <a:ext cx="3810000" cy="276999"/>
          </a:xfrm>
          <a:prstGeom prst="rect">
            <a:avLst/>
          </a:prstGeom>
        </p:spPr>
        <p:txBody>
          <a:bodyPr wrap="square">
            <a:spAutoFit/>
          </a:bodyPr>
          <a:lstStyle/>
          <a:p>
            <a:r>
              <a:rPr lang="en-US" sz="1200" dirty="0" smtClean="0">
                <a:hlinkClick r:id="rId3"/>
              </a:rPr>
              <a:t>http://jamia.oxfordjournals.org/content/19/6/1075</a:t>
            </a:r>
            <a:r>
              <a:rPr lang="en-US" sz="1200" dirty="0" smtClean="0"/>
              <a:t> </a:t>
            </a:r>
            <a:endParaRPr lang="en-US" sz="1200" dirty="0"/>
          </a:p>
        </p:txBody>
      </p:sp>
      <p:sp>
        <p:nvSpPr>
          <p:cNvPr id="9" name="Oval 8"/>
          <p:cNvSpPr/>
          <p:nvPr/>
        </p:nvSpPr>
        <p:spPr>
          <a:xfrm>
            <a:off x="3886200" y="1981200"/>
            <a:ext cx="1066800" cy="3124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lstStyle/>
          <a:p>
            <a:r>
              <a:rPr lang="en-US" dirty="0" smtClean="0"/>
              <a:t>Traditional prescriptive analytics</a:t>
            </a:r>
            <a:endParaRPr lang="en-US" dirty="0"/>
          </a:p>
        </p:txBody>
      </p:sp>
      <p:sp>
        <p:nvSpPr>
          <p:cNvPr id="3" name="Content Placeholder 2"/>
          <p:cNvSpPr>
            <a:spLocks noGrp="1"/>
          </p:cNvSpPr>
          <p:nvPr>
            <p:ph idx="1"/>
          </p:nvPr>
        </p:nvSpPr>
        <p:spPr>
          <a:xfrm>
            <a:off x="457200" y="1600200"/>
            <a:ext cx="8534400" cy="4525963"/>
          </a:xfrm>
        </p:spPr>
        <p:txBody>
          <a:bodyPr/>
          <a:lstStyle/>
          <a:p>
            <a:r>
              <a:rPr lang="en-US" dirty="0" smtClean="0"/>
              <a:t>Standard decision problem:  Choose x </a:t>
            </a:r>
            <a:r>
              <a:rPr lang="en-US" dirty="0" smtClean="0">
                <a:sym typeface="Symbol"/>
              </a:rPr>
              <a:t> X to maximize objective function f(x)</a:t>
            </a:r>
          </a:p>
          <a:p>
            <a:pPr lvl="1"/>
            <a:r>
              <a:rPr lang="en-US" dirty="0" smtClean="0">
                <a:sym typeface="Symbol"/>
              </a:rPr>
              <a:t>x = </a:t>
            </a:r>
            <a:r>
              <a:rPr lang="en-US" i="1" dirty="0" smtClean="0">
                <a:sym typeface="Symbol"/>
              </a:rPr>
              <a:t>decision variable </a:t>
            </a:r>
            <a:r>
              <a:rPr lang="en-US" dirty="0" smtClean="0">
                <a:sym typeface="Symbol"/>
              </a:rPr>
              <a:t>(control vector, trajectory, policy mapping information to action, etc.)</a:t>
            </a:r>
          </a:p>
          <a:p>
            <a:pPr lvl="2"/>
            <a:r>
              <a:rPr lang="en-US" dirty="0" smtClean="0">
                <a:sym typeface="Symbol"/>
              </a:rPr>
              <a:t>May be distributed over multiple collaborating agents</a:t>
            </a:r>
          </a:p>
          <a:p>
            <a:pPr lvl="1"/>
            <a:r>
              <a:rPr lang="en-US" dirty="0" smtClean="0">
                <a:sym typeface="Symbol"/>
              </a:rPr>
              <a:t>X = </a:t>
            </a:r>
            <a:r>
              <a:rPr lang="en-US" i="1" dirty="0" smtClean="0">
                <a:sym typeface="Symbol"/>
              </a:rPr>
              <a:t>choice set</a:t>
            </a:r>
          </a:p>
          <a:p>
            <a:pPr lvl="2"/>
            <a:r>
              <a:rPr lang="en-US" dirty="0" smtClean="0">
                <a:sym typeface="Symbol"/>
              </a:rPr>
              <a:t>Possibly specified by constraints, hard to search</a:t>
            </a:r>
          </a:p>
          <a:p>
            <a:r>
              <a:rPr lang="en-US" dirty="0" smtClean="0">
                <a:sym typeface="Symbol"/>
              </a:rPr>
              <a:t>Typically, f(x) = EU(x) = expected utility of decision x</a:t>
            </a:r>
          </a:p>
          <a:p>
            <a:pPr lvl="1"/>
            <a:r>
              <a:rPr lang="en-US" dirty="0" smtClean="0">
                <a:sym typeface="Symbol"/>
              </a:rPr>
              <a:t>Possibly evaluated via Monte Carlo</a:t>
            </a:r>
          </a:p>
          <a:p>
            <a:endParaRPr lang="en-US"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Predictive analytics challenge: Different models make different predictions for case 7</a:t>
            </a:r>
            <a:endParaRPr lang="en-US" sz="3200" dirty="0"/>
          </a:p>
        </p:txBody>
      </p:sp>
      <p:sp>
        <p:nvSpPr>
          <p:cNvPr id="3" name="Content Placeholder 2"/>
          <p:cNvSpPr>
            <a:spLocks noGrp="1"/>
          </p:cNvSpPr>
          <p:nvPr>
            <p:ph idx="1"/>
          </p:nvPr>
        </p:nvSpPr>
        <p:spPr>
          <a:xfrm>
            <a:off x="457200" y="1524000"/>
            <a:ext cx="8229600" cy="4525963"/>
          </a:xfrm>
        </p:spPr>
        <p:txBody>
          <a:bodyPr/>
          <a:lstStyle/>
          <a:p>
            <a:r>
              <a:rPr lang="en-US" sz="2800" dirty="0" smtClean="0"/>
              <a:t>Model 1:  Outcome = Predictor 3</a:t>
            </a:r>
          </a:p>
          <a:p>
            <a:r>
              <a:rPr lang="en-US" sz="2800" dirty="0" smtClean="0"/>
              <a:t>Model 2: Outcome = majority(Predictors 2-4)</a:t>
            </a:r>
            <a:endParaRPr lang="en-US" sz="2800"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20</a:t>
            </a:fld>
            <a:endParaRPr lang="en-US"/>
          </a:p>
        </p:txBody>
      </p:sp>
      <p:pic>
        <p:nvPicPr>
          <p:cNvPr id="118786" name="Picture 2"/>
          <p:cNvPicPr>
            <a:picLocks noChangeAspect="1" noChangeArrowheads="1"/>
          </p:cNvPicPr>
          <p:nvPr/>
        </p:nvPicPr>
        <p:blipFill>
          <a:blip r:embed="rId2"/>
          <a:srcRect/>
          <a:stretch>
            <a:fillRect/>
          </a:stretch>
        </p:blipFill>
        <p:spPr bwMode="auto">
          <a:xfrm>
            <a:off x="0" y="2819400"/>
            <a:ext cx="9550347" cy="3991786"/>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Predictive analytics techniques</a:t>
            </a:r>
            <a:endParaRPr lang="en-US" dirty="0"/>
          </a:p>
        </p:txBody>
      </p:sp>
      <p:sp>
        <p:nvSpPr>
          <p:cNvPr id="3" name="Content Placeholder 2"/>
          <p:cNvSpPr>
            <a:spLocks noGrp="1"/>
          </p:cNvSpPr>
          <p:nvPr>
            <p:ph idx="1"/>
          </p:nvPr>
        </p:nvSpPr>
        <p:spPr>
          <a:xfrm>
            <a:off x="457200" y="1447800"/>
            <a:ext cx="8458200" cy="5486400"/>
          </a:xfrm>
        </p:spPr>
        <p:txBody>
          <a:bodyPr/>
          <a:lstStyle/>
          <a:p>
            <a:r>
              <a:rPr lang="en-US" dirty="0" smtClean="0"/>
              <a:t>Forecasting:  </a:t>
            </a:r>
            <a:r>
              <a:rPr lang="en-US" dirty="0" err="1" smtClean="0"/>
              <a:t>Pr</a:t>
            </a:r>
            <a:r>
              <a:rPr lang="en-US" dirty="0" smtClean="0"/>
              <a:t>(future outputs | past)</a:t>
            </a:r>
          </a:p>
          <a:p>
            <a:r>
              <a:rPr lang="en-US" dirty="0" smtClean="0"/>
              <a:t>Regression: Pr(output | covariates)</a:t>
            </a:r>
          </a:p>
          <a:p>
            <a:r>
              <a:rPr lang="en-US" dirty="0" smtClean="0"/>
              <a:t>Dynamic simulation: </a:t>
            </a:r>
            <a:r>
              <a:rPr lang="en-US" dirty="0" err="1" smtClean="0"/>
              <a:t>Pr</a:t>
            </a:r>
            <a:r>
              <a:rPr lang="en-US" dirty="0" smtClean="0"/>
              <a:t>(</a:t>
            </a:r>
            <a:r>
              <a:rPr lang="en-US" dirty="0" smtClean="0">
                <a:sym typeface="Symbol" panose="05050102010706020507" pitchFamily="18" charset="2"/>
              </a:rPr>
              <a:t></a:t>
            </a:r>
            <a:r>
              <a:rPr lang="en-US" dirty="0" smtClean="0"/>
              <a:t>outputs | </a:t>
            </a:r>
            <a:r>
              <a:rPr lang="en-US" dirty="0" smtClean="0">
                <a:sym typeface="Symbol" panose="05050102010706020507" pitchFamily="18" charset="2"/>
              </a:rPr>
              <a:t></a:t>
            </a:r>
            <a:r>
              <a:rPr lang="en-US" dirty="0" smtClean="0"/>
              <a:t>inputs)</a:t>
            </a:r>
          </a:p>
          <a:p>
            <a:r>
              <a:rPr lang="en-US" dirty="0" smtClean="0"/>
              <a:t>Bayesian networks (BNs): Joint PDF</a:t>
            </a:r>
          </a:p>
          <a:p>
            <a:pPr lvl="1"/>
            <a:r>
              <a:rPr lang="en-US" dirty="0" smtClean="0"/>
              <a:t>Inference: Pr(outputs | observed inputs)</a:t>
            </a:r>
          </a:p>
          <a:p>
            <a:pPr lvl="2"/>
            <a:r>
              <a:rPr lang="en-US" dirty="0" smtClean="0"/>
              <a:t>Monte-Carlo and exact inference algorithms</a:t>
            </a:r>
          </a:p>
          <a:p>
            <a:pPr lvl="2"/>
            <a:r>
              <a:rPr lang="en-US" dirty="0" smtClean="0"/>
              <a:t>Structure learning and ensemble learning </a:t>
            </a:r>
            <a:r>
              <a:rPr lang="en-US" dirty="0" err="1" smtClean="0"/>
              <a:t>algs</a:t>
            </a:r>
            <a:endParaRPr lang="en-US" dirty="0" smtClean="0"/>
          </a:p>
          <a:p>
            <a:pPr lvl="1"/>
            <a:r>
              <a:rPr lang="en-US" dirty="0" smtClean="0"/>
              <a:t>Dynamic Bayesian Networks (DBNs)</a:t>
            </a:r>
          </a:p>
          <a:p>
            <a:pPr lvl="2"/>
            <a:r>
              <a:rPr lang="en-US" dirty="0" err="1" smtClean="0"/>
              <a:t>Kalman</a:t>
            </a:r>
            <a:r>
              <a:rPr lang="en-US" dirty="0" smtClean="0"/>
              <a:t> filtering and extensions</a:t>
            </a:r>
          </a:p>
          <a:p>
            <a:pPr lvl="2"/>
            <a:r>
              <a:rPr lang="en-US" dirty="0" smtClean="0"/>
              <a:t>Particle swarm optimization</a:t>
            </a:r>
          </a:p>
          <a:p>
            <a:endParaRPr lang="en-US"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21</a:t>
            </a:fld>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BN learning</a:t>
            </a:r>
            <a:endParaRPr lang="en-US"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22</a:t>
            </a:fld>
            <a:endParaRPr lang="en-US"/>
          </a:p>
        </p:txBody>
      </p:sp>
      <p:pic>
        <p:nvPicPr>
          <p:cNvPr id="6" name="Picture 5"/>
          <p:cNvPicPr>
            <a:picLocks noChangeAspect="1"/>
          </p:cNvPicPr>
          <p:nvPr/>
        </p:nvPicPr>
        <p:blipFill>
          <a:blip r:embed="rId2"/>
          <a:stretch>
            <a:fillRect/>
          </a:stretch>
        </p:blipFill>
        <p:spPr>
          <a:xfrm>
            <a:off x="152400" y="1295400"/>
            <a:ext cx="5566102" cy="5426074"/>
          </a:xfrm>
          <a:prstGeom prst="rect">
            <a:avLst/>
          </a:prstGeom>
        </p:spPr>
      </p:pic>
      <p:pic>
        <p:nvPicPr>
          <p:cNvPr id="7" name="Picture 1"/>
          <p:cNvPicPr>
            <a:picLocks noChangeAspect="1" noChangeArrowheads="1"/>
          </p:cNvPicPr>
          <p:nvPr/>
        </p:nvPicPr>
        <p:blipFill>
          <a:blip r:embed="rId3"/>
          <a:srcRect/>
          <a:stretch>
            <a:fillRect/>
          </a:stretch>
        </p:blipFill>
        <p:spPr bwMode="auto">
          <a:xfrm>
            <a:off x="4076700" y="3429000"/>
            <a:ext cx="4953000" cy="2539769"/>
          </a:xfrm>
          <a:prstGeom prst="rect">
            <a:avLst/>
          </a:prstGeom>
          <a:noFill/>
          <a:ln w="9525">
            <a:noFill/>
            <a:miter lim="800000"/>
            <a:headEnd/>
            <a:tailEnd/>
          </a:ln>
          <a:effectLst/>
        </p:spPr>
      </p:pic>
    </p:spTree>
    <p:extLst>
      <p:ext uri="{BB962C8B-B14F-4D97-AF65-F5344CB8AC3E}">
        <p14:creationId xmlns:p14="http://schemas.microsoft.com/office/powerpoint/2010/main" val="17900508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Breakthroughs in predictive analytics</a:t>
            </a:r>
            <a:endParaRPr lang="en-US" dirty="0"/>
          </a:p>
        </p:txBody>
      </p:sp>
      <p:sp>
        <p:nvSpPr>
          <p:cNvPr id="3" name="Content Placeholder 2"/>
          <p:cNvSpPr>
            <a:spLocks noGrp="1"/>
          </p:cNvSpPr>
          <p:nvPr>
            <p:ph idx="1"/>
          </p:nvPr>
        </p:nvSpPr>
        <p:spPr>
          <a:xfrm>
            <a:off x="152400" y="1600200"/>
            <a:ext cx="4572000" cy="4800600"/>
          </a:xfrm>
        </p:spPr>
        <p:txBody>
          <a:bodyPr/>
          <a:lstStyle/>
          <a:p>
            <a:r>
              <a:rPr lang="en-US" sz="2400" dirty="0" smtClean="0"/>
              <a:t>Averaging predictions from multiple models improves predictions</a:t>
            </a:r>
            <a:r>
              <a:rPr lang="en-US" sz="2800" dirty="0" smtClean="0"/>
              <a:t>!</a:t>
            </a:r>
          </a:p>
          <a:p>
            <a:pPr lvl="1"/>
            <a:r>
              <a:rPr lang="en-US" sz="2000" dirty="0" smtClean="0"/>
              <a:t>More accurate, less bias, more precise (lower error variance), less over-confidence (fewer type 1, type 2 errors)</a:t>
            </a:r>
          </a:p>
          <a:p>
            <a:r>
              <a:rPr lang="en-US" sz="2400" dirty="0" smtClean="0"/>
              <a:t>Ensemble methods improve forecasts</a:t>
            </a:r>
          </a:p>
          <a:p>
            <a:pPr lvl="1"/>
            <a:r>
              <a:rPr lang="en-US" sz="2000" dirty="0" smtClean="0"/>
              <a:t>Random forest (</a:t>
            </a:r>
            <a:r>
              <a:rPr lang="en-US" sz="2000" dirty="0" err="1" smtClean="0"/>
              <a:t>rf</a:t>
            </a:r>
            <a:r>
              <a:rPr lang="en-US" sz="2000" dirty="0" smtClean="0"/>
              <a:t>)</a:t>
            </a:r>
          </a:p>
          <a:p>
            <a:pPr lvl="1"/>
            <a:r>
              <a:rPr lang="en-US" sz="2000" dirty="0" smtClean="0"/>
              <a:t>Gradient boosting (</a:t>
            </a:r>
            <a:r>
              <a:rPr lang="en-US" sz="2000" dirty="0" err="1" smtClean="0"/>
              <a:t>gbm</a:t>
            </a:r>
            <a:r>
              <a:rPr lang="en-US" sz="2000" dirty="0" smtClean="0"/>
              <a:t>)</a:t>
            </a:r>
          </a:p>
          <a:p>
            <a:pPr lvl="1"/>
            <a:r>
              <a:rPr lang="en-US" sz="2000" dirty="0" smtClean="0"/>
              <a:t>Cross-validation, BMA</a:t>
            </a:r>
          </a:p>
          <a:p>
            <a:pPr lvl="1"/>
            <a:r>
              <a:rPr lang="en-US" sz="2000" dirty="0" smtClean="0"/>
              <a:t>Super-learning</a:t>
            </a:r>
            <a:endParaRPr lang="en-US" sz="2000"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23</a:t>
            </a:fld>
            <a:endParaRPr lang="en-US"/>
          </a:p>
        </p:txBody>
      </p:sp>
      <p:pic>
        <p:nvPicPr>
          <p:cNvPr id="70657" name="Picture 1"/>
          <p:cNvPicPr>
            <a:picLocks noChangeAspect="1" noChangeArrowheads="1"/>
          </p:cNvPicPr>
          <p:nvPr/>
        </p:nvPicPr>
        <p:blipFill>
          <a:blip r:embed="rId2"/>
          <a:srcRect/>
          <a:stretch>
            <a:fillRect/>
          </a:stretch>
        </p:blipFill>
        <p:spPr bwMode="auto">
          <a:xfrm>
            <a:off x="4876800" y="1676400"/>
            <a:ext cx="3962400" cy="44789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Causal analytics</a:t>
            </a:r>
            <a:endParaRPr lang="en-US" dirty="0"/>
          </a:p>
        </p:txBody>
      </p:sp>
      <p:sp>
        <p:nvSpPr>
          <p:cNvPr id="3" name="Content Placeholder 2"/>
          <p:cNvSpPr>
            <a:spLocks noGrp="1"/>
          </p:cNvSpPr>
          <p:nvPr>
            <p:ph idx="1"/>
          </p:nvPr>
        </p:nvSpPr>
        <p:spPr>
          <a:xfrm>
            <a:off x="304800" y="1600200"/>
            <a:ext cx="8686800" cy="4525963"/>
          </a:xfrm>
        </p:spPr>
        <p:txBody>
          <a:bodyPr/>
          <a:lstStyle/>
          <a:p>
            <a:r>
              <a:rPr lang="en-US" dirty="0" smtClean="0"/>
              <a:t>Causal model: </a:t>
            </a:r>
          </a:p>
          <a:p>
            <a:pPr lvl="1"/>
            <a:r>
              <a:rPr lang="en-US" dirty="0" err="1" smtClean="0"/>
              <a:t>Pr</a:t>
            </a:r>
            <a:r>
              <a:rPr lang="en-US" dirty="0" smtClean="0"/>
              <a:t>(outputs | input actions)</a:t>
            </a:r>
          </a:p>
          <a:p>
            <a:pPr lvl="1"/>
            <a:r>
              <a:rPr lang="en-US" dirty="0" smtClean="0"/>
              <a:t>Pr(c | x)</a:t>
            </a:r>
          </a:p>
          <a:p>
            <a:pPr lvl="2"/>
            <a:r>
              <a:rPr lang="en-US" dirty="0" smtClean="0"/>
              <a:t>Not BN inference, Pr(output | input observations)</a:t>
            </a:r>
          </a:p>
          <a:p>
            <a:pPr lvl="2"/>
            <a:endParaRPr lang="en-US" dirty="0" smtClean="0"/>
          </a:p>
          <a:p>
            <a:r>
              <a:rPr lang="en-US" dirty="0" smtClean="0"/>
              <a:t>How will future consequence probabilities change if we make different choices?</a:t>
            </a:r>
          </a:p>
          <a:p>
            <a:endParaRPr lang="en-US" dirty="0" smtClean="0"/>
          </a:p>
          <a:p>
            <a:r>
              <a:rPr lang="en-US" dirty="0" smtClean="0"/>
              <a:t>How do actions affect probable outcomes?</a:t>
            </a:r>
            <a:endParaRPr lang="en-US"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24</a:t>
            </a:fld>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Causal analytics techniques</a:t>
            </a:r>
            <a:endParaRPr lang="en-US" dirty="0"/>
          </a:p>
        </p:txBody>
      </p:sp>
      <p:sp>
        <p:nvSpPr>
          <p:cNvPr id="3" name="Content Placeholder 2"/>
          <p:cNvSpPr>
            <a:spLocks noGrp="1"/>
          </p:cNvSpPr>
          <p:nvPr>
            <p:ph idx="1"/>
          </p:nvPr>
        </p:nvSpPr>
        <p:spPr>
          <a:xfrm>
            <a:off x="457200" y="1600200"/>
            <a:ext cx="8458200" cy="4525963"/>
          </a:xfrm>
        </p:spPr>
        <p:txBody>
          <a:bodyPr/>
          <a:lstStyle/>
          <a:p>
            <a:r>
              <a:rPr lang="en-US" dirty="0" smtClean="0"/>
              <a:t>Causal graph models</a:t>
            </a:r>
          </a:p>
          <a:p>
            <a:pPr lvl="1"/>
            <a:r>
              <a:rPr lang="en-US" sz="2400" dirty="0" smtClean="0"/>
              <a:t>Path diagrams, structural equations models</a:t>
            </a:r>
          </a:p>
          <a:p>
            <a:pPr lvl="1"/>
            <a:r>
              <a:rPr lang="en-US" sz="2400" dirty="0" smtClean="0"/>
              <a:t>(Causal) Bayesian Networks, DBNs, influence diagrams (IDs)</a:t>
            </a:r>
          </a:p>
          <a:p>
            <a:r>
              <a:rPr lang="en-US" dirty="0" smtClean="0"/>
              <a:t>Time series methods</a:t>
            </a:r>
          </a:p>
          <a:p>
            <a:pPr lvl="1"/>
            <a:r>
              <a:rPr lang="en-US" sz="2400" dirty="0" smtClean="0"/>
              <a:t>Granger causality: Causes help to predict effects</a:t>
            </a:r>
          </a:p>
          <a:p>
            <a:pPr lvl="1"/>
            <a:r>
              <a:rPr lang="en-US" sz="2400" dirty="0" smtClean="0"/>
              <a:t>Transfer Entropy: Info flows from causes to their effects</a:t>
            </a:r>
          </a:p>
          <a:p>
            <a:pPr lvl="1"/>
            <a:r>
              <a:rPr lang="en-US" sz="2400" dirty="0" smtClean="0"/>
              <a:t>Hybrid techniques: Inferring causal graph models from time series data</a:t>
            </a:r>
          </a:p>
          <a:p>
            <a:r>
              <a:rPr lang="en-US" dirty="0" smtClean="0"/>
              <a:t>Systems dynamics simulation models</a:t>
            </a:r>
            <a:endParaRPr lang="en-US"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25</a:t>
            </a:fld>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Ambiguous associations undermine causal predictions</a:t>
            </a:r>
            <a:endParaRPr lang="en-US" dirty="0"/>
          </a:p>
        </p:txBody>
      </p:sp>
      <p:sp>
        <p:nvSpPr>
          <p:cNvPr id="3" name="Content Placeholder 2"/>
          <p:cNvSpPr>
            <a:spLocks noGrp="1"/>
          </p:cNvSpPr>
          <p:nvPr>
            <p:ph idx="1"/>
          </p:nvPr>
        </p:nvSpPr>
        <p:spPr/>
        <p:txBody>
          <a:bodyPr/>
          <a:lstStyle/>
          <a:p>
            <a:r>
              <a:rPr lang="en-US" dirty="0" smtClean="0"/>
              <a:t>How would cutting PM2.5 pollution in half affect future elderly mortalities per year?</a:t>
            </a:r>
          </a:p>
          <a:p>
            <a:endParaRPr lang="en-US" dirty="0"/>
          </a:p>
        </p:txBody>
      </p:sp>
      <p:pic>
        <p:nvPicPr>
          <p:cNvPr id="2050" name="Picture 2"/>
          <p:cNvPicPr>
            <a:picLocks noChangeAspect="1" noChangeArrowheads="1"/>
          </p:cNvPicPr>
          <p:nvPr/>
        </p:nvPicPr>
        <p:blipFill>
          <a:blip r:embed="rId3"/>
          <a:srcRect/>
          <a:stretch>
            <a:fillRect/>
          </a:stretch>
        </p:blipFill>
        <p:spPr bwMode="auto">
          <a:xfrm>
            <a:off x="91426" y="3429000"/>
            <a:ext cx="8900174" cy="1981200"/>
          </a:xfrm>
          <a:prstGeom prst="rect">
            <a:avLst/>
          </a:prstGeom>
          <a:noFill/>
          <a:ln w="9525">
            <a:noFill/>
            <a:miter lim="800000"/>
            <a:headEnd/>
            <a:tailEnd/>
          </a:ln>
          <a:effectLst/>
        </p:spPr>
      </p:pic>
      <p:sp>
        <p:nvSpPr>
          <p:cNvPr id="6" name="Rectangle 5"/>
          <p:cNvSpPr/>
          <p:nvPr/>
        </p:nvSpPr>
        <p:spPr>
          <a:xfrm>
            <a:off x="152400" y="5181600"/>
            <a:ext cx="8991600" cy="738664"/>
          </a:xfrm>
          <a:prstGeom prst="rect">
            <a:avLst/>
          </a:prstGeom>
        </p:spPr>
        <p:txBody>
          <a:bodyPr wrap="square">
            <a:spAutoFit/>
          </a:bodyPr>
          <a:lstStyle/>
          <a:p>
            <a:r>
              <a:rPr lang="en-US" sz="2400" dirty="0" smtClean="0"/>
              <a:t>Model 1: </a:t>
            </a:r>
            <a:r>
              <a:rPr lang="en-US" sz="2400" i="1" dirty="0" smtClean="0"/>
              <a:t>Average elderly mortality rate</a:t>
            </a:r>
            <a:r>
              <a:rPr lang="en-US" sz="2400" dirty="0" smtClean="0"/>
              <a:t> = </a:t>
            </a:r>
            <a:r>
              <a:rPr lang="en-US" sz="2400" dirty="0" smtClean="0">
                <a:solidFill>
                  <a:srgbClr val="FF0000"/>
                </a:solidFill>
              </a:rPr>
              <a:t>2</a:t>
            </a:r>
            <a:r>
              <a:rPr lang="en-US" sz="2400" dirty="0" smtClean="0"/>
              <a:t>*</a:t>
            </a:r>
            <a:r>
              <a:rPr lang="en-US" sz="2400" i="1" dirty="0" smtClean="0"/>
              <a:t>PM2.5 concentration</a:t>
            </a:r>
          </a:p>
          <a:p>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26</a:t>
            </a:fld>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Ambiguous associations undermine causal predictions</a:t>
            </a:r>
            <a:endParaRPr lang="en-US" dirty="0"/>
          </a:p>
        </p:txBody>
      </p:sp>
      <p:sp>
        <p:nvSpPr>
          <p:cNvPr id="3" name="Content Placeholder 2"/>
          <p:cNvSpPr>
            <a:spLocks noGrp="1"/>
          </p:cNvSpPr>
          <p:nvPr>
            <p:ph idx="1"/>
          </p:nvPr>
        </p:nvSpPr>
        <p:spPr/>
        <p:txBody>
          <a:bodyPr/>
          <a:lstStyle/>
          <a:p>
            <a:r>
              <a:rPr lang="en-US" dirty="0" smtClean="0"/>
              <a:t>How would cutting PM2.5 pollution in half affect future elderly mortalities per year?</a:t>
            </a:r>
          </a:p>
          <a:p>
            <a:pPr lvl="1"/>
            <a:r>
              <a:rPr lang="en-US" dirty="0" smtClean="0"/>
              <a:t>No way to determine from association data</a:t>
            </a:r>
          </a:p>
          <a:p>
            <a:endParaRPr lang="en-US" dirty="0"/>
          </a:p>
        </p:txBody>
      </p:sp>
      <p:pic>
        <p:nvPicPr>
          <p:cNvPr id="2050" name="Picture 2"/>
          <p:cNvPicPr>
            <a:picLocks noChangeAspect="1" noChangeArrowheads="1"/>
          </p:cNvPicPr>
          <p:nvPr/>
        </p:nvPicPr>
        <p:blipFill>
          <a:blip r:embed="rId2"/>
          <a:srcRect/>
          <a:stretch>
            <a:fillRect/>
          </a:stretch>
        </p:blipFill>
        <p:spPr bwMode="auto">
          <a:xfrm>
            <a:off x="91426" y="3429000"/>
            <a:ext cx="8900174" cy="1981200"/>
          </a:xfrm>
          <a:prstGeom prst="rect">
            <a:avLst/>
          </a:prstGeom>
          <a:noFill/>
          <a:ln w="9525">
            <a:noFill/>
            <a:miter lim="800000"/>
            <a:headEnd/>
            <a:tailEnd/>
          </a:ln>
          <a:effectLst/>
        </p:spPr>
      </p:pic>
      <p:sp>
        <p:nvSpPr>
          <p:cNvPr id="6" name="Rectangle 5"/>
          <p:cNvSpPr/>
          <p:nvPr/>
        </p:nvSpPr>
        <p:spPr>
          <a:xfrm>
            <a:off x="76200" y="4953000"/>
            <a:ext cx="8991600" cy="1846659"/>
          </a:xfrm>
          <a:prstGeom prst="rect">
            <a:avLst/>
          </a:prstGeom>
        </p:spPr>
        <p:txBody>
          <a:bodyPr wrap="square">
            <a:spAutoFit/>
          </a:bodyPr>
          <a:lstStyle/>
          <a:p>
            <a:r>
              <a:rPr lang="en-US" sz="2400" dirty="0" smtClean="0"/>
              <a:t>Model 1: </a:t>
            </a:r>
            <a:r>
              <a:rPr lang="en-US" sz="2400" i="1" dirty="0" smtClean="0"/>
              <a:t>Average elderly mortality rate</a:t>
            </a:r>
            <a:r>
              <a:rPr lang="en-US" sz="2400" dirty="0" smtClean="0"/>
              <a:t> = </a:t>
            </a:r>
            <a:r>
              <a:rPr lang="en-US" sz="2400" dirty="0" smtClean="0">
                <a:solidFill>
                  <a:srgbClr val="FF0000"/>
                </a:solidFill>
              </a:rPr>
              <a:t>2</a:t>
            </a:r>
            <a:r>
              <a:rPr lang="en-US" sz="2400" dirty="0" smtClean="0"/>
              <a:t>*</a:t>
            </a:r>
            <a:r>
              <a:rPr lang="en-US" sz="2400" i="1" dirty="0" smtClean="0"/>
              <a:t>PM2.5 concentration</a:t>
            </a:r>
          </a:p>
          <a:p>
            <a:endParaRPr lang="en-US" sz="2400" i="1" dirty="0" smtClean="0"/>
          </a:p>
          <a:p>
            <a:r>
              <a:rPr lang="en-US" sz="2400" dirty="0" smtClean="0"/>
              <a:t>Model 2: </a:t>
            </a:r>
            <a:r>
              <a:rPr lang="en-US" sz="2400" i="1" dirty="0" smtClean="0"/>
              <a:t>Average elderly mortality rate</a:t>
            </a:r>
          </a:p>
          <a:p>
            <a:r>
              <a:rPr lang="en-US" sz="2400" i="1" dirty="0" smtClean="0"/>
              <a:t>		</a:t>
            </a:r>
            <a:r>
              <a:rPr lang="en-US" sz="2400" dirty="0" smtClean="0"/>
              <a:t> = 35 </a:t>
            </a:r>
            <a:r>
              <a:rPr lang="en-US" sz="2400" dirty="0" smtClean="0">
                <a:solidFill>
                  <a:srgbClr val="FF0000"/>
                </a:solidFill>
              </a:rPr>
              <a:t>– 0.5</a:t>
            </a:r>
            <a:r>
              <a:rPr lang="en-US" sz="2400" dirty="0" smtClean="0"/>
              <a:t>*</a:t>
            </a:r>
            <a:r>
              <a:rPr lang="en-US" sz="2400" i="1" dirty="0" smtClean="0"/>
              <a:t>PM2.5 concentration </a:t>
            </a:r>
            <a:r>
              <a:rPr lang="en-US" sz="2400" dirty="0" smtClean="0"/>
              <a:t>– 0.25*</a:t>
            </a:r>
            <a:r>
              <a:rPr lang="en-US" sz="2400" i="1" dirty="0" smtClean="0"/>
              <a:t>Income</a:t>
            </a:r>
            <a:endParaRPr lang="en-US" sz="2400" dirty="0" smtClean="0"/>
          </a:p>
          <a:p>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27</a:t>
            </a:fld>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smtClean="0"/>
              <a:t>Ambiguous associations make doing sound science more difficult</a:t>
            </a:r>
          </a:p>
          <a:p>
            <a:pPr lvl="1"/>
            <a:r>
              <a:rPr lang="en-US" dirty="0" smtClean="0"/>
              <a:t>Conclusions are not purely data-driven </a:t>
            </a:r>
          </a:p>
          <a:p>
            <a:pPr lvl="2"/>
            <a:r>
              <a:rPr lang="en-US" i="1" dirty="0" smtClean="0"/>
              <a:t>hypothesis </a:t>
            </a:r>
            <a:r>
              <a:rPr lang="en-US" dirty="0" smtClean="0">
                <a:sym typeface="Symbol"/>
              </a:rPr>
              <a:t></a:t>
            </a:r>
            <a:r>
              <a:rPr lang="en-US" dirty="0" smtClean="0"/>
              <a:t> </a:t>
            </a:r>
            <a:r>
              <a:rPr lang="en-US" i="1" dirty="0" smtClean="0"/>
              <a:t>data </a:t>
            </a:r>
            <a:r>
              <a:rPr lang="en-US" dirty="0" smtClean="0">
                <a:sym typeface="Symbol"/>
              </a:rPr>
              <a:t> </a:t>
            </a:r>
            <a:r>
              <a:rPr lang="en-US" i="1" dirty="0" smtClean="0">
                <a:sym typeface="Symbol"/>
              </a:rPr>
              <a:t>conclusion</a:t>
            </a:r>
            <a:endParaRPr lang="en-US" dirty="0" smtClean="0"/>
          </a:p>
          <a:p>
            <a:pPr lvl="1"/>
            <a:r>
              <a:rPr lang="en-US" dirty="0" smtClean="0"/>
              <a:t>Instead, they conflate data and modeling assumptions</a:t>
            </a:r>
          </a:p>
          <a:p>
            <a:pPr lvl="2"/>
            <a:r>
              <a:rPr lang="en-US" i="1" dirty="0" smtClean="0"/>
              <a:t>hypothesis/model/assumptions </a:t>
            </a:r>
            <a:r>
              <a:rPr lang="en-US" dirty="0" smtClean="0">
                <a:sym typeface="Symbol"/>
              </a:rPr>
              <a:t></a:t>
            </a:r>
            <a:r>
              <a:rPr lang="en-US" dirty="0" smtClean="0"/>
              <a:t> </a:t>
            </a:r>
            <a:r>
              <a:rPr lang="en-US" i="1" dirty="0" smtClean="0"/>
              <a:t>conclusions </a:t>
            </a:r>
            <a:r>
              <a:rPr lang="en-US" i="1" dirty="0" smtClean="0">
                <a:sym typeface="Symbol"/>
              </a:rPr>
              <a:t></a:t>
            </a:r>
            <a:r>
              <a:rPr lang="en-US" dirty="0" smtClean="0">
                <a:sym typeface="Symbol"/>
              </a:rPr>
              <a:t> </a:t>
            </a:r>
            <a:r>
              <a:rPr lang="en-US" i="1" dirty="0" smtClean="0">
                <a:sym typeface="Symbol"/>
              </a:rPr>
              <a:t>data</a:t>
            </a:r>
            <a:endParaRPr lang="en-US" dirty="0" smtClean="0"/>
          </a:p>
          <a:p>
            <a:pPr lvl="1"/>
            <a:r>
              <a:rPr lang="en-US" dirty="0" smtClean="0"/>
              <a:t>Sound science = good (objective, trustworthy, well-justified, independently repeatable, verifiable) scientific inference about causality</a:t>
            </a:r>
          </a:p>
          <a:p>
            <a:pPr lvl="2"/>
            <a:r>
              <a:rPr lang="en-US" dirty="0" smtClean="0"/>
              <a:t>Undermined when conclusions rest on untested assumptions</a:t>
            </a:r>
          </a:p>
          <a:p>
            <a:pPr lvl="1"/>
            <a:r>
              <a:rPr lang="en-US" dirty="0" smtClean="0">
                <a:sym typeface="Symbol"/>
              </a:rPr>
              <a:t>Ambiguous associations are common in practice</a:t>
            </a:r>
            <a:endParaRPr lang="en-US" dirty="0" smtClean="0"/>
          </a:p>
          <a:p>
            <a:r>
              <a:rPr lang="en-US" i="1" dirty="0" smtClean="0"/>
              <a:t>Wanted:  </a:t>
            </a:r>
            <a:r>
              <a:rPr lang="en-US" dirty="0" smtClean="0"/>
              <a:t>A way to reach valid, robust (model-independent) conclusions </a:t>
            </a:r>
            <a:r>
              <a:rPr lang="en-US" i="1" dirty="0" smtClean="0"/>
              <a:t>from data </a:t>
            </a:r>
            <a:r>
              <a:rPr lang="en-US" dirty="0" smtClean="0"/>
              <a:t>that can be fully specified before seeing the data.</a:t>
            </a:r>
            <a:endParaRPr lang="en-US" i="1" dirty="0"/>
          </a:p>
        </p:txBody>
      </p:sp>
      <p:sp>
        <p:nvSpPr>
          <p:cNvPr id="4" name="Slide Number Placeholder 3"/>
          <p:cNvSpPr>
            <a:spLocks noGrp="1"/>
          </p:cNvSpPr>
          <p:nvPr>
            <p:ph type="sldNum" sz="quarter" idx="12"/>
          </p:nvPr>
        </p:nvSpPr>
        <p:spPr/>
        <p:txBody>
          <a:bodyPr/>
          <a:lstStyle/>
          <a:p>
            <a:fld id="{4943CC3D-7DD1-40E7-B4AE-B494B48C9BBD}" type="slidenum">
              <a:rPr lang="en-US" smtClean="0"/>
              <a:pPr/>
              <a:t>28</a:t>
            </a:fld>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ideas of Causal Analytics</a:t>
            </a:r>
            <a:endParaRPr lang="en-US" dirty="0"/>
          </a:p>
        </p:txBody>
      </p:sp>
      <p:sp>
        <p:nvSpPr>
          <p:cNvPr id="3" name="Content Placeholder 2"/>
          <p:cNvSpPr>
            <a:spLocks noGrp="1"/>
          </p:cNvSpPr>
          <p:nvPr>
            <p:ph idx="1"/>
          </p:nvPr>
        </p:nvSpPr>
        <p:spPr>
          <a:xfrm>
            <a:off x="304800" y="1600200"/>
            <a:ext cx="5867400" cy="5257800"/>
          </a:xfrm>
        </p:spPr>
        <p:txBody>
          <a:bodyPr>
            <a:normAutofit fontScale="70000" lnSpcReduction="20000"/>
          </a:bodyPr>
          <a:lstStyle/>
          <a:p>
            <a:r>
              <a:rPr lang="en-US" dirty="0" smtClean="0"/>
              <a:t>Use a network to show which variables provide direct information about each other</a:t>
            </a:r>
          </a:p>
          <a:p>
            <a:pPr lvl="1"/>
            <a:r>
              <a:rPr lang="en-US" dirty="0" smtClean="0"/>
              <a:t>Arrows between variables show they are </a:t>
            </a:r>
            <a:r>
              <a:rPr lang="en-US" i="1" dirty="0" smtClean="0"/>
              <a:t>informative about </a:t>
            </a:r>
            <a:r>
              <a:rPr lang="en-US" dirty="0" smtClean="0"/>
              <a:t>each other, even given all other variables</a:t>
            </a:r>
          </a:p>
          <a:p>
            <a:pPr lvl="1"/>
            <a:r>
              <a:rPr lang="en-US" dirty="0" smtClean="0"/>
              <a:t>Learn network structure directly from data</a:t>
            </a:r>
          </a:p>
          <a:p>
            <a:pPr lvl="1"/>
            <a:r>
              <a:rPr lang="en-US" dirty="0" smtClean="0"/>
              <a:t>Carefully check conclusions</a:t>
            </a:r>
          </a:p>
          <a:p>
            <a:pPr lvl="2"/>
            <a:r>
              <a:rPr lang="en-US" dirty="0" smtClean="0"/>
              <a:t>In non-parametric analyses we trust!</a:t>
            </a:r>
          </a:p>
          <a:p>
            <a:pPr lvl="2"/>
            <a:r>
              <a:rPr lang="en-US" dirty="0" smtClean="0"/>
              <a:t>Do power analyses using simulation</a:t>
            </a:r>
          </a:p>
          <a:p>
            <a:pPr lvl="1"/>
            <a:r>
              <a:rPr lang="en-US" dirty="0" smtClean="0"/>
              <a:t>Interpret neighbors in network as </a:t>
            </a:r>
            <a:r>
              <a:rPr lang="en-US" i="1" dirty="0" smtClean="0"/>
              <a:t>potential direct causes </a:t>
            </a:r>
            <a:r>
              <a:rPr lang="en-US" dirty="0" smtClean="0"/>
              <a:t>(satisfying necessary condition)</a:t>
            </a:r>
          </a:p>
          <a:p>
            <a:pPr lvl="1">
              <a:buNone/>
            </a:pPr>
            <a:endParaRPr lang="en-US" dirty="0" smtClean="0"/>
          </a:p>
          <a:p>
            <a:r>
              <a:rPr lang="en-US" dirty="0" smtClean="0"/>
              <a:t>Use sensitivity (partial dependence) graphs (based on averaging over many trees) to quantify relation between independent and dependent variables.</a:t>
            </a:r>
            <a:endParaRPr lang="en-US" dirty="0"/>
          </a:p>
        </p:txBody>
      </p:sp>
      <p:pic>
        <p:nvPicPr>
          <p:cNvPr id="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77000" y="3855068"/>
            <a:ext cx="2438400" cy="2774332"/>
          </a:xfrm>
          <a:prstGeom prst="rect">
            <a:avLst/>
          </a:prstGeom>
          <a:noFill/>
          <a:ln w="9525">
            <a:noFill/>
            <a:miter lim="800000"/>
            <a:headEnd/>
            <a:tailEnd/>
          </a:ln>
          <a:effectLst/>
        </p:spPr>
      </p:pic>
      <p:sp>
        <p:nvSpPr>
          <p:cNvPr id="9" name="Slide Number Placeholder 3"/>
          <p:cNvSpPr>
            <a:spLocks noGrp="1"/>
          </p:cNvSpPr>
          <p:nvPr>
            <p:ph type="sldNum" sz="quarter" idx="12"/>
          </p:nvPr>
        </p:nvSpPr>
        <p:spPr>
          <a:xfrm>
            <a:off x="6553200" y="6356350"/>
            <a:ext cx="2133600" cy="365125"/>
          </a:xfrm>
        </p:spPr>
        <p:txBody>
          <a:bodyPr/>
          <a:lstStyle/>
          <a:p>
            <a:fld id="{4943CC3D-7DD1-40E7-B4AE-B494B48C9BBD}" type="slidenum">
              <a:rPr lang="en-US" smtClean="0"/>
              <a:pPr/>
              <a:t>29</a:t>
            </a:fld>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4600" y="1289123"/>
            <a:ext cx="2590800" cy="259707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slightly more detail…</a:t>
            </a:r>
            <a:endParaRPr lang="en-US" dirty="0"/>
          </a:p>
        </p:txBody>
      </p:sp>
      <p:sp>
        <p:nvSpPr>
          <p:cNvPr id="3" name="Content Placeholder 2"/>
          <p:cNvSpPr>
            <a:spLocks noGrp="1"/>
          </p:cNvSpPr>
          <p:nvPr>
            <p:ph idx="1"/>
          </p:nvPr>
        </p:nvSpPr>
        <p:spPr/>
        <p:txBody>
          <a:bodyPr/>
          <a:lstStyle/>
          <a:p>
            <a:r>
              <a:rPr lang="en-US" dirty="0" smtClean="0"/>
              <a:t>Pr(c | x) = probability of receiving consequence c if we do x</a:t>
            </a:r>
          </a:p>
          <a:p>
            <a:pPr lvl="1"/>
            <a:r>
              <a:rPr lang="en-US" dirty="0" smtClean="0"/>
              <a:t>c is a member of consequence set C</a:t>
            </a:r>
          </a:p>
          <a:p>
            <a:pPr lvl="1"/>
            <a:r>
              <a:rPr lang="en-US" dirty="0" smtClean="0"/>
              <a:t>Pr(c | x) is a </a:t>
            </a:r>
            <a:r>
              <a:rPr lang="en-US" i="1" dirty="0" smtClean="0"/>
              <a:t>risk model</a:t>
            </a:r>
          </a:p>
          <a:p>
            <a:pPr lvl="2"/>
            <a:r>
              <a:rPr lang="en-US" dirty="0" smtClean="0"/>
              <a:t>Fine print: Pr(c | x) is not really a conditional probability, because x is an act, not an event</a:t>
            </a:r>
          </a:p>
          <a:p>
            <a:r>
              <a:rPr lang="en-US" dirty="0" smtClean="0"/>
              <a:t>u(c) = utility of consequence c</a:t>
            </a:r>
          </a:p>
          <a:p>
            <a:r>
              <a:rPr lang="en-US" dirty="0" smtClean="0"/>
              <a:t>EU(x) =  </a:t>
            </a:r>
            <a:r>
              <a:rPr lang="en-US" dirty="0" smtClean="0">
                <a:sym typeface="Symbol"/>
              </a:rPr>
              <a:t></a:t>
            </a:r>
            <a:r>
              <a:rPr lang="en-US" sz="1800" baseline="-25000" dirty="0" smtClean="0"/>
              <a:t>c </a:t>
            </a:r>
            <a:r>
              <a:rPr lang="en-US" sz="1800" baseline="-25000" dirty="0" smtClean="0">
                <a:sym typeface="Symbol"/>
              </a:rPr>
              <a:t></a:t>
            </a:r>
            <a:r>
              <a:rPr lang="en-US" sz="1800" baseline="-25000" dirty="0" smtClean="0"/>
              <a:t>C</a:t>
            </a:r>
            <a:r>
              <a:rPr lang="en-US" dirty="0" smtClean="0"/>
              <a:t>u(c)*Pr(c | x)</a:t>
            </a:r>
            <a:endParaRPr lang="en-US"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3</a:t>
            </a:fld>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normAutofit fontScale="90000"/>
          </a:bodyPr>
          <a:lstStyle/>
          <a:p>
            <a:r>
              <a:rPr lang="en-US" dirty="0" smtClean="0"/>
              <a:t>Run BN structure discovery algorithms</a:t>
            </a:r>
            <a:endParaRPr lang="en-US" dirty="0"/>
          </a:p>
        </p:txBody>
      </p:sp>
      <p:sp>
        <p:nvSpPr>
          <p:cNvPr id="11" name="Slide Number Placeholder 3"/>
          <p:cNvSpPr>
            <a:spLocks noGrp="1"/>
          </p:cNvSpPr>
          <p:nvPr>
            <p:ph type="sldNum" sz="quarter" idx="12"/>
          </p:nvPr>
        </p:nvSpPr>
        <p:spPr>
          <a:xfrm>
            <a:off x="6553200" y="6356350"/>
            <a:ext cx="2133600" cy="365125"/>
          </a:xfrm>
        </p:spPr>
        <p:txBody>
          <a:bodyPr/>
          <a:lstStyle/>
          <a:p>
            <a:fld id="{4943CC3D-7DD1-40E7-B4AE-B494B48C9BBD}" type="slidenum">
              <a:rPr lang="en-US" smtClean="0"/>
              <a:pPr/>
              <a:t>30</a:t>
            </a:fld>
            <a:endParaRPr lang="en-US"/>
          </a:p>
        </p:txBody>
      </p:sp>
      <p:sp>
        <p:nvSpPr>
          <p:cNvPr id="7" name="Content Placeholder 2"/>
          <p:cNvSpPr>
            <a:spLocks noGrp="1"/>
          </p:cNvSpPr>
          <p:nvPr>
            <p:ph idx="1"/>
          </p:nvPr>
        </p:nvSpPr>
        <p:spPr>
          <a:xfrm>
            <a:off x="152400" y="1600200"/>
            <a:ext cx="4114800" cy="5105400"/>
          </a:xfrm>
        </p:spPr>
        <p:txBody>
          <a:bodyPr>
            <a:normAutofit fontScale="85000" lnSpcReduction="20000"/>
          </a:bodyPr>
          <a:lstStyle/>
          <a:p>
            <a:pPr lvl="0"/>
            <a:r>
              <a:rPr lang="en-US" dirty="0" smtClean="0"/>
              <a:t>Click </a:t>
            </a:r>
            <a:r>
              <a:rPr lang="en-US" b="1" dirty="0" smtClean="0"/>
              <a:t>B </a:t>
            </a:r>
            <a:r>
              <a:rPr lang="en-US" i="1" dirty="0" smtClean="0"/>
              <a:t>Bayesian Network </a:t>
            </a:r>
            <a:r>
              <a:rPr lang="en-US" dirty="0" smtClean="0"/>
              <a:t>to generate DAG structure. </a:t>
            </a:r>
          </a:p>
          <a:p>
            <a:pPr lvl="1"/>
            <a:r>
              <a:rPr lang="en-US" dirty="0" smtClean="0"/>
              <a:t>Only variables connected to response variable by an arrow are identified as potential direct causes</a:t>
            </a:r>
          </a:p>
          <a:p>
            <a:pPr lvl="1"/>
            <a:r>
              <a:rPr lang="en-US" dirty="0" smtClean="0"/>
              <a:t>Multiple pathways between two variables reveal potential direct and indirect effects</a:t>
            </a:r>
          </a:p>
          <a:p>
            <a:pPr lvl="1"/>
            <a:r>
              <a:rPr lang="en-US" i="1" dirty="0" smtClean="0"/>
              <a:t>Example:  </a:t>
            </a:r>
            <a:r>
              <a:rPr lang="en-US" dirty="0" smtClean="0"/>
              <a:t>Direct and indirect paths between </a:t>
            </a:r>
            <a:r>
              <a:rPr lang="en-US" dirty="0" err="1" smtClean="0"/>
              <a:t>tmax</a:t>
            </a:r>
            <a:r>
              <a:rPr lang="en-US" dirty="0" smtClean="0"/>
              <a:t> and AllCause75.</a:t>
            </a:r>
          </a:p>
          <a:p>
            <a:pPr lvl="0"/>
            <a:endParaRPr lang="en-US" dirty="0" smtClean="0"/>
          </a:p>
          <a:p>
            <a:endParaRPr lang="en-US" dirty="0"/>
          </a:p>
        </p:txBody>
      </p:sp>
      <p:pic>
        <p:nvPicPr>
          <p:cNvPr id="9" name="Picture 8"/>
          <p:cNvPicPr>
            <a:picLocks noChangeAspect="1"/>
          </p:cNvPicPr>
          <p:nvPr/>
        </p:nvPicPr>
        <p:blipFill>
          <a:blip r:embed="rId2"/>
          <a:stretch>
            <a:fillRect/>
          </a:stretch>
        </p:blipFill>
        <p:spPr>
          <a:xfrm>
            <a:off x="4343400" y="1905000"/>
            <a:ext cx="4605251" cy="4489395"/>
          </a:xfrm>
          <a:prstGeom prst="rect">
            <a:avLst/>
          </a:prstGeom>
        </p:spPr>
      </p:pic>
      <p:pic>
        <p:nvPicPr>
          <p:cNvPr id="10"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53400" y="1295400"/>
            <a:ext cx="990600" cy="914400"/>
          </a:xfrm>
          <a:prstGeom prst="rect">
            <a:avLst/>
          </a:prstGeom>
          <a:noFill/>
          <a:ln w="9525">
            <a:noFill/>
            <a:miter lim="800000"/>
            <a:headEnd/>
            <a:tailEnd/>
          </a:ln>
          <a:effectLst/>
        </p:spPr>
      </p:pic>
      <p:sp>
        <p:nvSpPr>
          <p:cNvPr id="12" name="Oval 11"/>
          <p:cNvSpPr/>
          <p:nvPr/>
        </p:nvSpPr>
        <p:spPr>
          <a:xfrm>
            <a:off x="8153400" y="1447800"/>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smtClean="0"/>
              <a:t>Confirm or refute/refine BN structure with additional non-parametric tests</a:t>
            </a:r>
            <a:endParaRPr lang="en-US" dirty="0"/>
          </a:p>
        </p:txBody>
      </p:sp>
      <p:sp>
        <p:nvSpPr>
          <p:cNvPr id="3" name="Content Placeholder 2"/>
          <p:cNvSpPr>
            <a:spLocks noGrp="1"/>
          </p:cNvSpPr>
          <p:nvPr>
            <p:ph idx="1"/>
          </p:nvPr>
        </p:nvSpPr>
        <p:spPr>
          <a:xfrm>
            <a:off x="228600" y="1752600"/>
            <a:ext cx="4419600" cy="4191000"/>
          </a:xfrm>
        </p:spPr>
        <p:txBody>
          <a:bodyPr>
            <a:normAutofit fontScale="85000" lnSpcReduction="20000"/>
          </a:bodyPr>
          <a:lstStyle/>
          <a:p>
            <a:r>
              <a:rPr lang="en-US" dirty="0" smtClean="0"/>
              <a:t>Conditioning on very different values of a direct cause should cause the distribution of the response variable to change</a:t>
            </a:r>
          </a:p>
          <a:p>
            <a:r>
              <a:rPr lang="en-US" dirty="0" smtClean="0"/>
              <a:t>If the response variable does not change, then any association between them may be due to indirect pathways (e.g., confounding)</a:t>
            </a:r>
            <a:endParaRPr lang="en-US" dirty="0"/>
          </a:p>
        </p:txBody>
      </p:sp>
      <p:sp>
        <p:nvSpPr>
          <p:cNvPr id="4" name="Slide Number Placeholder 3"/>
          <p:cNvSpPr>
            <a:spLocks noGrp="1"/>
          </p:cNvSpPr>
          <p:nvPr>
            <p:ph type="sldNum" sz="quarter" idx="12"/>
          </p:nvPr>
        </p:nvSpPr>
        <p:spPr/>
        <p:txBody>
          <a:bodyPr/>
          <a:lstStyle/>
          <a:p>
            <a:fld id="{4943CC3D-7DD1-40E7-B4AE-B494B48C9BBD}" type="slidenum">
              <a:rPr lang="en-US" smtClean="0"/>
              <a:pPr/>
              <a:t>31</a:t>
            </a:fld>
            <a:endParaRPr lang="en-US"/>
          </a:p>
        </p:txBody>
      </p:sp>
      <p:pic>
        <p:nvPicPr>
          <p:cNvPr id="92163" name="Picture 3"/>
          <p:cNvPicPr>
            <a:picLocks noChangeAspect="1" noChangeArrowheads="1"/>
          </p:cNvPicPr>
          <p:nvPr/>
        </p:nvPicPr>
        <p:blipFill>
          <a:blip r:embed="rId2"/>
          <a:srcRect/>
          <a:stretch>
            <a:fillRect/>
          </a:stretch>
        </p:blipFill>
        <p:spPr bwMode="auto">
          <a:xfrm>
            <a:off x="4648200" y="1666875"/>
            <a:ext cx="3990661" cy="496252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smtClean="0"/>
              <a:t>Confirm or refute/refine BN structure with additional non-parametric tests</a:t>
            </a:r>
            <a:endParaRPr lang="en-US" dirty="0"/>
          </a:p>
        </p:txBody>
      </p:sp>
      <p:sp>
        <p:nvSpPr>
          <p:cNvPr id="3" name="Content Placeholder 2"/>
          <p:cNvSpPr>
            <a:spLocks noGrp="1"/>
          </p:cNvSpPr>
          <p:nvPr>
            <p:ph idx="1"/>
          </p:nvPr>
        </p:nvSpPr>
        <p:spPr>
          <a:xfrm>
            <a:off x="228600" y="1752600"/>
            <a:ext cx="4419600" cy="4191000"/>
          </a:xfrm>
        </p:spPr>
        <p:txBody>
          <a:bodyPr>
            <a:normAutofit fontScale="85000" lnSpcReduction="20000"/>
          </a:bodyPr>
          <a:lstStyle/>
          <a:p>
            <a:r>
              <a:rPr lang="en-US" dirty="0" smtClean="0"/>
              <a:t>Conditioning on very different values of a direct cause should cause the distribution of the response variable to change</a:t>
            </a:r>
          </a:p>
          <a:p>
            <a:r>
              <a:rPr lang="en-US" dirty="0" smtClean="0"/>
              <a:t>If the response variable does not change, then any association between them may be due to indirect pathways (e.g., confounding)</a:t>
            </a:r>
            <a:endParaRPr lang="en-US" dirty="0"/>
          </a:p>
        </p:txBody>
      </p:sp>
      <p:sp>
        <p:nvSpPr>
          <p:cNvPr id="4" name="Slide Number Placeholder 3"/>
          <p:cNvSpPr>
            <a:spLocks noGrp="1"/>
          </p:cNvSpPr>
          <p:nvPr>
            <p:ph type="sldNum" sz="quarter" idx="12"/>
          </p:nvPr>
        </p:nvSpPr>
        <p:spPr/>
        <p:txBody>
          <a:bodyPr/>
          <a:lstStyle/>
          <a:p>
            <a:fld id="{4943CC3D-7DD1-40E7-B4AE-B494B48C9BBD}" type="slidenum">
              <a:rPr lang="en-US" smtClean="0"/>
              <a:pPr/>
              <a:t>32</a:t>
            </a:fld>
            <a:endParaRPr lang="en-US"/>
          </a:p>
        </p:txBody>
      </p:sp>
      <p:pic>
        <p:nvPicPr>
          <p:cNvPr id="92162" name="Picture 2"/>
          <p:cNvPicPr>
            <a:picLocks noChangeAspect="1" noChangeArrowheads="1"/>
          </p:cNvPicPr>
          <p:nvPr/>
        </p:nvPicPr>
        <p:blipFill>
          <a:blip r:embed="rId2"/>
          <a:srcRect/>
          <a:stretch>
            <a:fillRect/>
          </a:stretch>
        </p:blipFill>
        <p:spPr bwMode="auto">
          <a:xfrm>
            <a:off x="4686300" y="1676400"/>
            <a:ext cx="4025064" cy="496252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Discovering DAG structure resolves ambiguous associations</a:t>
            </a:r>
            <a:endParaRPr lang="en-US" dirty="0"/>
          </a:p>
        </p:txBody>
      </p:sp>
      <p:sp>
        <p:nvSpPr>
          <p:cNvPr id="3" name="Content Placeholder 2"/>
          <p:cNvSpPr>
            <a:spLocks noGrp="1"/>
          </p:cNvSpPr>
          <p:nvPr>
            <p:ph idx="1"/>
          </p:nvPr>
        </p:nvSpPr>
        <p:spPr/>
        <p:txBody>
          <a:bodyPr/>
          <a:lstStyle/>
          <a:p>
            <a:r>
              <a:rPr lang="en-US" dirty="0" smtClean="0"/>
              <a:t>How would cutting PM2.5 pollution in half affect future elderly mortalities per year?</a:t>
            </a:r>
          </a:p>
          <a:p>
            <a:pPr lvl="1"/>
            <a:r>
              <a:rPr lang="en-US" dirty="0" smtClean="0"/>
              <a:t>No way to determine from association data</a:t>
            </a:r>
          </a:p>
          <a:p>
            <a:endParaRPr lang="en-US" dirty="0"/>
          </a:p>
        </p:txBody>
      </p:sp>
      <p:pic>
        <p:nvPicPr>
          <p:cNvPr id="2050" name="Picture 2"/>
          <p:cNvPicPr>
            <a:picLocks noChangeAspect="1" noChangeArrowheads="1"/>
          </p:cNvPicPr>
          <p:nvPr/>
        </p:nvPicPr>
        <p:blipFill>
          <a:blip r:embed="rId2"/>
          <a:srcRect/>
          <a:stretch>
            <a:fillRect/>
          </a:stretch>
        </p:blipFill>
        <p:spPr bwMode="auto">
          <a:xfrm>
            <a:off x="91426" y="3429000"/>
            <a:ext cx="8900174" cy="1981200"/>
          </a:xfrm>
          <a:prstGeom prst="rect">
            <a:avLst/>
          </a:prstGeom>
          <a:noFill/>
          <a:ln w="9525">
            <a:noFill/>
            <a:miter lim="800000"/>
            <a:headEnd/>
            <a:tailEnd/>
          </a:ln>
          <a:effectLst/>
        </p:spPr>
      </p:pic>
      <p:sp>
        <p:nvSpPr>
          <p:cNvPr id="6" name="Rectangle 5"/>
          <p:cNvSpPr/>
          <p:nvPr/>
        </p:nvSpPr>
        <p:spPr>
          <a:xfrm>
            <a:off x="381000" y="5181600"/>
            <a:ext cx="8763000" cy="1323439"/>
          </a:xfrm>
          <a:prstGeom prst="rect">
            <a:avLst/>
          </a:prstGeom>
        </p:spPr>
        <p:txBody>
          <a:bodyPr wrap="square">
            <a:spAutoFit/>
          </a:bodyPr>
          <a:lstStyle/>
          <a:p>
            <a:r>
              <a:rPr lang="en-US" sz="2000" dirty="0" smtClean="0"/>
              <a:t>Model 1:  </a:t>
            </a:r>
            <a:r>
              <a:rPr lang="en-US" sz="2000" i="1" dirty="0" smtClean="0"/>
              <a:t>Income </a:t>
            </a:r>
            <a:r>
              <a:rPr lang="en-US" sz="2000" dirty="0" smtClean="0">
                <a:sym typeface="Symbol"/>
              </a:rPr>
              <a:t> </a:t>
            </a:r>
            <a:r>
              <a:rPr lang="en-US" sz="2000" i="1" dirty="0" smtClean="0"/>
              <a:t>PM2.5 </a:t>
            </a:r>
            <a:r>
              <a:rPr lang="en-US" sz="2000" dirty="0" smtClean="0">
                <a:sym typeface="Symbol"/>
              </a:rPr>
              <a:t> </a:t>
            </a:r>
            <a:r>
              <a:rPr lang="en-US" sz="2000" i="1" dirty="0" smtClean="0">
                <a:sym typeface="Symbol"/>
              </a:rPr>
              <a:t> Mortality:  </a:t>
            </a:r>
            <a:r>
              <a:rPr lang="en-US" sz="2000" dirty="0" smtClean="0">
                <a:sym typeface="Symbol"/>
              </a:rPr>
              <a:t>mortality would be halved</a:t>
            </a:r>
            <a:endParaRPr lang="en-US" sz="2000" i="1" dirty="0" smtClean="0"/>
          </a:p>
          <a:p>
            <a:r>
              <a:rPr lang="en-US" sz="2000" dirty="0" smtClean="0"/>
              <a:t>Model 2:</a:t>
            </a:r>
            <a:r>
              <a:rPr lang="en-US" sz="2000" i="1" dirty="0" smtClean="0">
                <a:sym typeface="Symbol"/>
              </a:rPr>
              <a:t>  </a:t>
            </a:r>
            <a:r>
              <a:rPr lang="en-US" sz="2000" i="1" dirty="0" smtClean="0"/>
              <a:t>PM2.5 </a:t>
            </a:r>
            <a:r>
              <a:rPr lang="en-US" sz="2000" dirty="0" smtClean="0">
                <a:sym typeface="Symbol"/>
              </a:rPr>
              <a:t> </a:t>
            </a:r>
            <a:r>
              <a:rPr lang="en-US" sz="2000" i="1" dirty="0" smtClean="0">
                <a:sym typeface="Symbol"/>
              </a:rPr>
              <a:t>Mortality </a:t>
            </a:r>
            <a:r>
              <a:rPr lang="en-US" sz="2000" dirty="0" smtClean="0">
                <a:sym typeface="Symbol"/>
              </a:rPr>
              <a:t> </a:t>
            </a:r>
            <a:r>
              <a:rPr lang="en-US" sz="2000" i="1" dirty="0" smtClean="0"/>
              <a:t>Income</a:t>
            </a:r>
            <a:r>
              <a:rPr lang="en-US" sz="2000" i="1" dirty="0" smtClean="0">
                <a:sym typeface="Symbol"/>
              </a:rPr>
              <a:t>:  </a:t>
            </a:r>
            <a:r>
              <a:rPr lang="en-US" sz="2000" dirty="0" smtClean="0">
                <a:sym typeface="Symbol"/>
              </a:rPr>
              <a:t>mortality would increase</a:t>
            </a:r>
          </a:p>
          <a:p>
            <a:r>
              <a:rPr lang="en-US" sz="2000" dirty="0" smtClean="0">
                <a:sym typeface="Symbol"/>
              </a:rPr>
              <a:t>Model 3: </a:t>
            </a:r>
            <a:r>
              <a:rPr lang="en-US" sz="2000" i="1" dirty="0" smtClean="0"/>
              <a:t>PM2.5 </a:t>
            </a:r>
            <a:r>
              <a:rPr lang="en-US" sz="2000" dirty="0" smtClean="0">
                <a:sym typeface="Symbol"/>
              </a:rPr>
              <a:t> </a:t>
            </a:r>
            <a:r>
              <a:rPr lang="en-US" sz="2000" i="1" dirty="0" smtClean="0"/>
              <a:t>Income </a:t>
            </a:r>
            <a:r>
              <a:rPr lang="en-US" sz="2000" dirty="0" smtClean="0">
                <a:sym typeface="Symbol"/>
              </a:rPr>
              <a:t> </a:t>
            </a:r>
            <a:r>
              <a:rPr lang="en-US" sz="2000" i="1" dirty="0" smtClean="0">
                <a:sym typeface="Symbol"/>
              </a:rPr>
              <a:t>Mortality:  </a:t>
            </a:r>
            <a:r>
              <a:rPr lang="en-US" sz="2000" dirty="0" smtClean="0">
                <a:sym typeface="Symbol"/>
              </a:rPr>
              <a:t>mortality would not change</a:t>
            </a:r>
            <a:endParaRPr lang="en-US" sz="2000" dirty="0" smtClean="0"/>
          </a:p>
          <a:p>
            <a:r>
              <a:rPr lang="en-US" sz="2000" dirty="0" smtClean="0"/>
              <a:t>	</a:t>
            </a:r>
            <a:endParaRPr lang="en-US" sz="2000"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33</a:t>
            </a:fld>
            <a:endParaRPr lang="en-US"/>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Quantify direct causal relations </a:t>
            </a:r>
            <a:endParaRPr lang="en-US" dirty="0"/>
          </a:p>
        </p:txBody>
      </p:sp>
      <p:sp>
        <p:nvSpPr>
          <p:cNvPr id="4" name="Slide Number Placeholder 3"/>
          <p:cNvSpPr>
            <a:spLocks noGrp="1"/>
          </p:cNvSpPr>
          <p:nvPr>
            <p:ph type="sldNum" sz="quarter" idx="12"/>
          </p:nvPr>
        </p:nvSpPr>
        <p:spPr/>
        <p:txBody>
          <a:bodyPr/>
          <a:lstStyle/>
          <a:p>
            <a:fld id="{4943CC3D-7DD1-40E7-B4AE-B494B48C9BBD}" type="slidenum">
              <a:rPr lang="en-US" smtClean="0"/>
              <a:pPr/>
              <a:t>34</a:t>
            </a:fld>
            <a:endParaRPr lang="en-US"/>
          </a:p>
        </p:txBody>
      </p:sp>
      <p:pic>
        <p:nvPicPr>
          <p:cNvPr id="1026" name="Picture 2"/>
          <p:cNvPicPr>
            <a:picLocks noChangeAspect="1" noChangeArrowheads="1"/>
          </p:cNvPicPr>
          <p:nvPr/>
        </p:nvPicPr>
        <p:blipFill>
          <a:blip r:embed="rId2"/>
          <a:srcRect/>
          <a:stretch>
            <a:fillRect/>
          </a:stretch>
        </p:blipFill>
        <p:spPr bwMode="auto">
          <a:xfrm>
            <a:off x="5181600" y="1735666"/>
            <a:ext cx="3962400" cy="4512734"/>
          </a:xfrm>
          <a:prstGeom prst="rect">
            <a:avLst/>
          </a:prstGeom>
          <a:noFill/>
          <a:ln w="9525">
            <a:noFill/>
            <a:miter lim="800000"/>
            <a:headEnd/>
            <a:tailEnd/>
          </a:ln>
          <a:effectLst/>
        </p:spPr>
      </p:pic>
      <p:sp>
        <p:nvSpPr>
          <p:cNvPr id="7" name="Content Placeholder 2"/>
          <p:cNvSpPr>
            <a:spLocks noGrp="1"/>
          </p:cNvSpPr>
          <p:nvPr>
            <p:ph idx="1"/>
          </p:nvPr>
        </p:nvSpPr>
        <p:spPr>
          <a:xfrm>
            <a:off x="76200" y="1600200"/>
            <a:ext cx="4724400" cy="4876800"/>
          </a:xfrm>
        </p:spPr>
        <p:txBody>
          <a:bodyPr>
            <a:normAutofit fontScale="77500" lnSpcReduction="20000"/>
          </a:bodyPr>
          <a:lstStyle/>
          <a:p>
            <a:pPr marL="514350" indent="-514350">
              <a:spcBef>
                <a:spcPts val="1800"/>
              </a:spcBef>
            </a:pPr>
            <a:r>
              <a:rPr lang="en-US" i="1" dirty="0" smtClean="0"/>
              <a:t>Procedure: </a:t>
            </a:r>
            <a:r>
              <a:rPr lang="en-US" dirty="0" smtClean="0"/>
              <a:t>To quantify direct (potentially causal) relations after controlling for other variables and indirect pathways, estimate partial dependence graph for response R vs. (potential) cause C.</a:t>
            </a:r>
          </a:p>
          <a:p>
            <a:pPr marL="514350" indent="-514350">
              <a:spcBef>
                <a:spcPts val="1200"/>
              </a:spcBef>
            </a:pPr>
            <a:r>
              <a:rPr lang="en-US" i="1" dirty="0" smtClean="0"/>
              <a:t>Rationale:  </a:t>
            </a:r>
            <a:r>
              <a:rPr lang="en-US" dirty="0" smtClean="0"/>
              <a:t>Screening and BN structure discovery have shown that the relation</a:t>
            </a:r>
            <a:r>
              <a:rPr lang="en-US" i="1" dirty="0" smtClean="0"/>
              <a:t> might </a:t>
            </a:r>
            <a:r>
              <a:rPr lang="en-US" dirty="0" smtClean="0"/>
              <a:t>be causal. Partial dependence estimates size of potential effect.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14350" lvl="0" indent="-514350"/>
            <a:r>
              <a:rPr lang="en-US" dirty="0" smtClean="0"/>
              <a:t>Validate quantified C-R relations in hold-out sample</a:t>
            </a:r>
          </a:p>
        </p:txBody>
      </p:sp>
      <p:sp>
        <p:nvSpPr>
          <p:cNvPr id="3" name="Content Placeholder 2"/>
          <p:cNvSpPr>
            <a:spLocks noGrp="1"/>
          </p:cNvSpPr>
          <p:nvPr>
            <p:ph idx="1"/>
          </p:nvPr>
        </p:nvSpPr>
        <p:spPr>
          <a:xfrm>
            <a:off x="304800" y="1600200"/>
            <a:ext cx="4495800" cy="4525963"/>
          </a:xfrm>
        </p:spPr>
        <p:txBody>
          <a:bodyPr>
            <a:normAutofit fontScale="92500" lnSpcReduction="10000"/>
          </a:bodyPr>
          <a:lstStyle/>
          <a:p>
            <a:pPr marL="514350" indent="-514350">
              <a:spcBef>
                <a:spcPts val="1800"/>
              </a:spcBef>
            </a:pPr>
            <a:r>
              <a:rPr lang="en-US" dirty="0" smtClean="0"/>
              <a:t>Current CAT uses bootstrap and cross-validation approaches for Random Forest ensembles</a:t>
            </a:r>
          </a:p>
          <a:p>
            <a:pPr marL="514350" indent="-514350">
              <a:spcBef>
                <a:spcPts val="1800"/>
              </a:spcBef>
            </a:pPr>
            <a:r>
              <a:rPr lang="en-US" dirty="0"/>
              <a:t>C</a:t>
            </a:r>
            <a:r>
              <a:rPr lang="en-US" dirty="0" smtClean="0"/>
              <a:t>ross-validation and hold-out sample validation reports for regression and other analyses  </a:t>
            </a:r>
          </a:p>
          <a:p>
            <a:endParaRPr lang="en-US" dirty="0"/>
          </a:p>
        </p:txBody>
      </p:sp>
      <p:sp>
        <p:nvSpPr>
          <p:cNvPr id="4" name="Slide Number Placeholder 3"/>
          <p:cNvSpPr>
            <a:spLocks noGrp="1"/>
          </p:cNvSpPr>
          <p:nvPr>
            <p:ph type="sldNum" sz="quarter" idx="12"/>
          </p:nvPr>
        </p:nvSpPr>
        <p:spPr/>
        <p:txBody>
          <a:bodyPr/>
          <a:lstStyle/>
          <a:p>
            <a:fld id="{4943CC3D-7DD1-40E7-B4AE-B494B48C9BBD}" type="slidenum">
              <a:rPr lang="en-US" smtClean="0"/>
              <a:pPr/>
              <a:t>35</a:t>
            </a:fld>
            <a:endParaRPr lang="en-US"/>
          </a:p>
        </p:txBody>
      </p:sp>
      <p:pic>
        <p:nvPicPr>
          <p:cNvPr id="2051" name="Picture 3"/>
          <p:cNvPicPr>
            <a:picLocks noChangeAspect="1" noChangeArrowheads="1"/>
          </p:cNvPicPr>
          <p:nvPr/>
        </p:nvPicPr>
        <p:blipFill>
          <a:blip r:embed="rId2"/>
          <a:srcRect/>
          <a:stretch>
            <a:fillRect/>
          </a:stretch>
        </p:blipFill>
        <p:spPr bwMode="auto">
          <a:xfrm>
            <a:off x="4876800" y="1487016"/>
            <a:ext cx="3505200" cy="5147148"/>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of CAT’s causal analytics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Screen for total, partial, and temporal associations and information relations</a:t>
            </a:r>
          </a:p>
          <a:p>
            <a:r>
              <a:rPr lang="en-US" dirty="0" smtClean="0"/>
              <a:t>Learn BN network structure from data</a:t>
            </a:r>
          </a:p>
          <a:p>
            <a:r>
              <a:rPr lang="en-US" dirty="0" smtClean="0"/>
              <a:t>Estimate quantitative dependence relations among neighboring variables </a:t>
            </a:r>
          </a:p>
          <a:p>
            <a:pPr lvl="1"/>
            <a:r>
              <a:rPr lang="en-US" dirty="0" smtClean="0"/>
              <a:t>Use partial dependence plots (Random Forest ensemble of non-parametric trees)</a:t>
            </a:r>
          </a:p>
          <a:p>
            <a:pPr lvl="1"/>
            <a:r>
              <a:rPr lang="en-US" dirty="0" smtClean="0"/>
              <a:t>Use trees to quantify multivariate dependencies on multiple neighbors simultaneously</a:t>
            </a:r>
          </a:p>
          <a:p>
            <a:r>
              <a:rPr lang="en-US" dirty="0" smtClean="0"/>
              <a:t>Validate on hold-out samples</a:t>
            </a:r>
            <a:endParaRPr lang="en-US" dirty="0"/>
          </a:p>
        </p:txBody>
      </p:sp>
      <p:sp>
        <p:nvSpPr>
          <p:cNvPr id="4" name="Slide Number Placeholder 3"/>
          <p:cNvSpPr>
            <a:spLocks noGrp="1"/>
          </p:cNvSpPr>
          <p:nvPr>
            <p:ph type="sldNum" sz="quarter" idx="12"/>
          </p:nvPr>
        </p:nvSpPr>
        <p:spPr/>
        <p:txBody>
          <a:bodyPr/>
          <a:lstStyle/>
          <a:p>
            <a:fld id="{4943CC3D-7DD1-40E7-B4AE-B494B48C9BBD}" type="slidenum">
              <a:rPr lang="en-US" smtClean="0"/>
              <a:pPr/>
              <a:t>36</a:t>
            </a:fld>
            <a:endParaRPr lang="en-US"/>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dynamics simulations</a:t>
            </a:r>
            <a:endParaRPr lang="en-US"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37</a:t>
            </a:fld>
            <a:endParaRPr lang="en-US"/>
          </a:p>
        </p:txBody>
      </p:sp>
      <p:pic>
        <p:nvPicPr>
          <p:cNvPr id="139267" name="Picture 3"/>
          <p:cNvPicPr>
            <a:picLocks noChangeAspect="1" noChangeArrowheads="1"/>
          </p:cNvPicPr>
          <p:nvPr/>
        </p:nvPicPr>
        <p:blipFill>
          <a:blip r:embed="rId2"/>
          <a:srcRect/>
          <a:stretch>
            <a:fillRect/>
          </a:stretch>
        </p:blipFill>
        <p:spPr bwMode="auto">
          <a:xfrm>
            <a:off x="1295400" y="1371600"/>
            <a:ext cx="6248400" cy="2871645"/>
          </a:xfrm>
          <a:prstGeom prst="rect">
            <a:avLst/>
          </a:prstGeom>
          <a:noFill/>
          <a:ln w="9525">
            <a:noFill/>
            <a:miter lim="800000"/>
            <a:headEnd/>
            <a:tailEnd/>
          </a:ln>
          <a:effectLst/>
        </p:spPr>
      </p:pic>
      <p:sp>
        <p:nvSpPr>
          <p:cNvPr id="7" name="Rectangle 6"/>
          <p:cNvSpPr/>
          <p:nvPr/>
        </p:nvSpPr>
        <p:spPr>
          <a:xfrm>
            <a:off x="2362200" y="6611779"/>
            <a:ext cx="4572000" cy="246221"/>
          </a:xfrm>
          <a:prstGeom prst="rect">
            <a:avLst/>
          </a:prstGeom>
        </p:spPr>
        <p:txBody>
          <a:bodyPr>
            <a:spAutoFit/>
          </a:bodyPr>
          <a:lstStyle/>
          <a:p>
            <a:r>
              <a:rPr lang="en-US" sz="1000" dirty="0" smtClean="0">
                <a:hlinkClick r:id="rId3"/>
              </a:rPr>
              <a:t>http://www.systemdynamics.org/conferences/2003/proceed/PAPERS/417.pdf</a:t>
            </a:r>
            <a:r>
              <a:rPr lang="en-US" sz="1000" dirty="0" smtClean="0"/>
              <a:t> </a:t>
            </a:r>
            <a:endParaRPr lang="en-US" sz="1000" dirty="0"/>
          </a:p>
        </p:txBody>
      </p:sp>
      <p:pic>
        <p:nvPicPr>
          <p:cNvPr id="139269"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0" y="4191000"/>
            <a:ext cx="6032057" cy="22860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sz="4000" dirty="0" smtClean="0"/>
              <a:t>Systems dynamics model structure reveals key loops to break</a:t>
            </a:r>
            <a:endParaRPr lang="en-US" sz="4000"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38</a:t>
            </a:fld>
            <a:endParaRPr lang="en-US"/>
          </a:p>
        </p:txBody>
      </p:sp>
      <p:pic>
        <p:nvPicPr>
          <p:cNvPr id="138243" name="Picture 3"/>
          <p:cNvPicPr>
            <a:picLocks noChangeAspect="1" noChangeArrowheads="1"/>
          </p:cNvPicPr>
          <p:nvPr/>
        </p:nvPicPr>
        <p:blipFill>
          <a:blip r:embed="rId2"/>
          <a:srcRect/>
          <a:stretch>
            <a:fillRect/>
          </a:stretch>
        </p:blipFill>
        <p:spPr bwMode="auto">
          <a:xfrm>
            <a:off x="152400" y="1524000"/>
            <a:ext cx="6705600" cy="4840605"/>
          </a:xfrm>
          <a:prstGeom prst="rect">
            <a:avLst/>
          </a:prstGeom>
          <a:noFill/>
          <a:ln w="9525">
            <a:noFill/>
            <a:miter lim="800000"/>
            <a:headEnd/>
            <a:tailEnd/>
          </a:ln>
          <a:effectLst/>
        </p:spPr>
      </p:pic>
      <p:sp>
        <p:nvSpPr>
          <p:cNvPr id="7" name="Rectangle 6"/>
          <p:cNvSpPr/>
          <p:nvPr/>
        </p:nvSpPr>
        <p:spPr>
          <a:xfrm>
            <a:off x="1676400" y="6400800"/>
            <a:ext cx="6477000" cy="246221"/>
          </a:xfrm>
          <a:prstGeom prst="rect">
            <a:avLst/>
          </a:prstGeom>
        </p:spPr>
        <p:txBody>
          <a:bodyPr wrap="square">
            <a:spAutoFit/>
          </a:bodyPr>
          <a:lstStyle/>
          <a:p>
            <a:r>
              <a:rPr lang="en-US" sz="1000" dirty="0" smtClean="0">
                <a:hlinkClick r:id="rId3"/>
              </a:rPr>
              <a:t>https://wdsi.wordpress.com/2014/03/30/analysing-terrorism-from-a-systems-thinking-perspective/</a:t>
            </a:r>
            <a:r>
              <a:rPr lang="en-US" sz="1000" dirty="0" smtClean="0"/>
              <a:t> </a:t>
            </a:r>
            <a:endParaRPr lang="en-US" sz="1000" dirty="0"/>
          </a:p>
        </p:txBody>
      </p:sp>
      <p:pic>
        <p:nvPicPr>
          <p:cNvPr id="138244"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48201" y="3516212"/>
            <a:ext cx="4294260" cy="2655988"/>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Prescriptive analytics</a:t>
            </a:r>
            <a:endParaRPr lang="en-US" dirty="0"/>
          </a:p>
        </p:txBody>
      </p:sp>
      <p:sp>
        <p:nvSpPr>
          <p:cNvPr id="3" name="Content Placeholder 2"/>
          <p:cNvSpPr>
            <a:spLocks noGrp="1"/>
          </p:cNvSpPr>
          <p:nvPr>
            <p:ph idx="1"/>
          </p:nvPr>
        </p:nvSpPr>
        <p:spPr/>
        <p:txBody>
          <a:bodyPr/>
          <a:lstStyle/>
          <a:p>
            <a:r>
              <a:rPr lang="en-US" dirty="0" smtClean="0"/>
              <a:t>What to do next?</a:t>
            </a:r>
          </a:p>
          <a:p>
            <a:pPr lvl="1"/>
            <a:r>
              <a:rPr lang="en-US" dirty="0" smtClean="0"/>
              <a:t>Uncertain models for predicting probable effects of different actions </a:t>
            </a:r>
          </a:p>
          <a:p>
            <a:pPr lvl="1"/>
            <a:r>
              <a:rPr lang="en-US" dirty="0" smtClean="0"/>
              <a:t>Value-of-information</a:t>
            </a:r>
          </a:p>
          <a:p>
            <a:pPr lvl="1"/>
            <a:r>
              <a:rPr lang="en-US" dirty="0" smtClean="0"/>
              <a:t>Exploration-exploitation trade-off</a:t>
            </a:r>
          </a:p>
          <a:p>
            <a:r>
              <a:rPr lang="en-US" dirty="0" smtClean="0"/>
              <a:t>SMART trial design</a:t>
            </a:r>
          </a:p>
          <a:p>
            <a:pPr lvl="1"/>
            <a:r>
              <a:rPr lang="en-US" dirty="0" smtClean="0"/>
              <a:t>Sequential multiple assignment randomized trials</a:t>
            </a:r>
            <a:endParaRPr lang="en-US"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39</a:t>
            </a:fld>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Challenges</a:t>
            </a:r>
            <a:endParaRPr lang="en-US" dirty="0"/>
          </a:p>
        </p:txBody>
      </p:sp>
      <p:sp>
        <p:nvSpPr>
          <p:cNvPr id="3" name="Content Placeholder 2"/>
          <p:cNvSpPr>
            <a:spLocks noGrp="1"/>
          </p:cNvSpPr>
          <p:nvPr>
            <p:ph idx="1"/>
          </p:nvPr>
        </p:nvSpPr>
        <p:spPr>
          <a:xfrm>
            <a:off x="304800" y="990600"/>
            <a:ext cx="8534400" cy="4525963"/>
          </a:xfrm>
        </p:spPr>
        <p:txBody>
          <a:bodyPr/>
          <a:lstStyle/>
          <a:p>
            <a:r>
              <a:rPr lang="en-US" dirty="0" smtClean="0"/>
              <a:t>EU(x) may be uncertain or unknown or may be different for different agents </a:t>
            </a:r>
          </a:p>
          <a:p>
            <a:pPr lvl="1"/>
            <a:r>
              <a:rPr lang="en-US" dirty="0" smtClean="0"/>
              <a:t>Unknown consequence probabilities, Pr(c | x)</a:t>
            </a:r>
          </a:p>
          <a:p>
            <a:pPr lvl="2"/>
            <a:r>
              <a:rPr lang="en-US" dirty="0" smtClean="0"/>
              <a:t>How to estimate from data?</a:t>
            </a:r>
          </a:p>
          <a:p>
            <a:pPr lvl="1"/>
            <a:r>
              <a:rPr lang="en-US" dirty="0" smtClean="0"/>
              <a:t>Uncertain consequence set, C (“Black swans”)</a:t>
            </a:r>
          </a:p>
          <a:p>
            <a:pPr lvl="1"/>
            <a:r>
              <a:rPr lang="en-US" dirty="0" smtClean="0"/>
              <a:t>Uncertain choice set, X</a:t>
            </a:r>
          </a:p>
          <a:p>
            <a:pPr lvl="2"/>
            <a:r>
              <a:rPr lang="en-US" dirty="0" smtClean="0"/>
              <a:t>What constraints hold?  How hard or soft?</a:t>
            </a:r>
          </a:p>
          <a:p>
            <a:pPr lvl="1"/>
            <a:r>
              <a:rPr lang="en-US" dirty="0" smtClean="0"/>
              <a:t>Uncertain values, u(c)</a:t>
            </a:r>
          </a:p>
          <a:p>
            <a:pPr lvl="2"/>
            <a:r>
              <a:rPr lang="en-US" dirty="0" smtClean="0"/>
              <a:t>Problems with multiple interacting agents</a:t>
            </a:r>
          </a:p>
          <a:p>
            <a:r>
              <a:rPr lang="en-US" dirty="0" smtClean="0"/>
              <a:t>Even for known EU(x), maximization problem may be hard (or impossible) </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4</a:t>
            </a:fld>
            <a:endParaRPr lang="en-US"/>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r>
              <a:rPr lang="en-US" dirty="0" smtClean="0"/>
              <a:t>Optimize changes in controllable inputs, given Pr(c | x) and u(c)</a:t>
            </a:r>
            <a:endParaRPr lang="en-US"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40</a:t>
            </a:fld>
            <a:endParaRPr lang="en-US"/>
          </a:p>
        </p:txBody>
      </p:sp>
      <p:pic>
        <p:nvPicPr>
          <p:cNvPr id="7" name="Picture 3"/>
          <p:cNvPicPr>
            <a:picLocks noChangeAspect="1" noChangeArrowheads="1"/>
          </p:cNvPicPr>
          <p:nvPr/>
        </p:nvPicPr>
        <p:blipFill>
          <a:blip r:embed="rId2"/>
          <a:srcRect/>
          <a:stretch>
            <a:fillRect/>
          </a:stretch>
        </p:blipFill>
        <p:spPr bwMode="auto">
          <a:xfrm>
            <a:off x="56080" y="2438400"/>
            <a:ext cx="5277920" cy="3810000"/>
          </a:xfrm>
          <a:prstGeom prst="rect">
            <a:avLst/>
          </a:prstGeom>
          <a:noFill/>
          <a:ln w="9525">
            <a:noFill/>
            <a:miter lim="800000"/>
            <a:headEnd/>
            <a:tailEnd/>
          </a:ln>
          <a:effectLst/>
        </p:spPr>
      </p:pic>
      <p:sp>
        <p:nvSpPr>
          <p:cNvPr id="8" name="Rectangle 7"/>
          <p:cNvSpPr/>
          <p:nvPr/>
        </p:nvSpPr>
        <p:spPr>
          <a:xfrm>
            <a:off x="1676400" y="6400800"/>
            <a:ext cx="6477000" cy="246221"/>
          </a:xfrm>
          <a:prstGeom prst="rect">
            <a:avLst/>
          </a:prstGeom>
        </p:spPr>
        <p:txBody>
          <a:bodyPr wrap="square">
            <a:spAutoFit/>
          </a:bodyPr>
          <a:lstStyle/>
          <a:p>
            <a:r>
              <a:rPr lang="en-US" sz="1000" dirty="0" smtClean="0">
                <a:hlinkClick r:id="rId3"/>
              </a:rPr>
              <a:t>https://wdsi.wordpress.com/2014/03/30/analysing-terrorism-from-a-systems-thinking-perspective/</a:t>
            </a:r>
            <a:r>
              <a:rPr lang="en-US" sz="1000" dirty="0" smtClean="0"/>
              <a:t> </a:t>
            </a:r>
            <a:endParaRPr lang="en-US" sz="1000" dirty="0"/>
          </a:p>
        </p:txBody>
      </p:sp>
      <p:pic>
        <p:nvPicPr>
          <p:cNvPr id="9" name="Picture 2"/>
          <p:cNvPicPr>
            <a:picLocks noChangeAspect="1" noChangeArrowheads="1"/>
          </p:cNvPicPr>
          <p:nvPr/>
        </p:nvPicPr>
        <p:blipFill>
          <a:blip r:embed="rId4"/>
          <a:srcRect/>
          <a:stretch>
            <a:fillRect/>
          </a:stretch>
        </p:blipFill>
        <p:spPr bwMode="auto">
          <a:xfrm>
            <a:off x="5486400" y="1828800"/>
            <a:ext cx="3487648" cy="2193645"/>
          </a:xfrm>
          <a:prstGeom prst="rect">
            <a:avLst/>
          </a:prstGeom>
          <a:noFill/>
          <a:ln w="9525">
            <a:noFill/>
            <a:miter lim="800000"/>
            <a:headEnd/>
            <a:tailEnd/>
          </a:ln>
          <a:effectLst/>
        </p:spPr>
      </p:pic>
      <p:sp>
        <p:nvSpPr>
          <p:cNvPr id="10" name="Rectangle 9"/>
          <p:cNvSpPr/>
          <p:nvPr/>
        </p:nvSpPr>
        <p:spPr>
          <a:xfrm>
            <a:off x="1905000" y="6611779"/>
            <a:ext cx="5029200" cy="246221"/>
          </a:xfrm>
          <a:prstGeom prst="rect">
            <a:avLst/>
          </a:prstGeom>
        </p:spPr>
        <p:txBody>
          <a:bodyPr wrap="square">
            <a:spAutoFit/>
          </a:bodyPr>
          <a:lstStyle/>
          <a:p>
            <a:r>
              <a:rPr lang="en-US" sz="1000" dirty="0" smtClean="0">
                <a:hlinkClick r:id="rId5"/>
              </a:rPr>
              <a:t>http://www.tandfonline.com/doi/abs/10.1198/jasa.2009.0155?journalCode=uasa20</a:t>
            </a:r>
            <a:r>
              <a:rPr lang="en-US" sz="1000" dirty="0" smtClean="0"/>
              <a:t> </a:t>
            </a:r>
            <a:endParaRPr lang="en-US" sz="1000"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lstStyle/>
          <a:p>
            <a:r>
              <a:rPr lang="en-US" dirty="0" smtClean="0"/>
              <a:t>Algorithms for optimizing actions</a:t>
            </a:r>
            <a:endParaRPr lang="en-US" dirty="0"/>
          </a:p>
        </p:txBody>
      </p:sp>
      <p:sp>
        <p:nvSpPr>
          <p:cNvPr id="3" name="Content Placeholder 2"/>
          <p:cNvSpPr>
            <a:spLocks noGrp="1"/>
          </p:cNvSpPr>
          <p:nvPr>
            <p:ph idx="1"/>
          </p:nvPr>
        </p:nvSpPr>
        <p:spPr/>
        <p:txBody>
          <a:bodyPr/>
          <a:lstStyle/>
          <a:p>
            <a:r>
              <a:rPr lang="en-US" dirty="0" smtClean="0"/>
              <a:t>Influence diagram algorithms</a:t>
            </a:r>
          </a:p>
          <a:p>
            <a:pPr lvl="1"/>
            <a:r>
              <a:rPr lang="en-US" dirty="0" smtClean="0"/>
              <a:t>Learning from data </a:t>
            </a:r>
          </a:p>
          <a:p>
            <a:pPr lvl="1"/>
            <a:r>
              <a:rPr lang="en-US" dirty="0" smtClean="0"/>
              <a:t>Validating causal mechanisms</a:t>
            </a:r>
          </a:p>
          <a:p>
            <a:pPr lvl="1"/>
            <a:r>
              <a:rPr lang="en-US" dirty="0" smtClean="0"/>
              <a:t>Using for inference and recommendations</a:t>
            </a:r>
          </a:p>
          <a:p>
            <a:r>
              <a:rPr lang="en-US" dirty="0" smtClean="0"/>
              <a:t>Simulation-optimization</a:t>
            </a:r>
          </a:p>
          <a:p>
            <a:r>
              <a:rPr lang="en-US" dirty="0" smtClean="0"/>
              <a:t>Robust optimization</a:t>
            </a:r>
          </a:p>
          <a:p>
            <a:r>
              <a:rPr lang="en-US" dirty="0" smtClean="0"/>
              <a:t>Adaptive optimization/learning algorithms</a:t>
            </a:r>
            <a:endParaRPr lang="en-US"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41</a:t>
            </a:fld>
            <a:endParaRPr lang="en-US"/>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Influence diagram for policy decision support</a:t>
            </a:r>
            <a:endParaRPr lang="en-US"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42</a:t>
            </a:fld>
            <a:endParaRPr lang="en-US"/>
          </a:p>
        </p:txBody>
      </p:sp>
      <p:graphicFrame>
        <p:nvGraphicFramePr>
          <p:cNvPr id="63490" name="Object 2"/>
          <p:cNvGraphicFramePr>
            <a:graphicFrameLocks noChangeAspect="1"/>
          </p:cNvGraphicFramePr>
          <p:nvPr/>
        </p:nvGraphicFramePr>
        <p:xfrm>
          <a:off x="914400" y="1535236"/>
          <a:ext cx="7162800" cy="5108072"/>
        </p:xfrm>
        <a:graphic>
          <a:graphicData uri="http://schemas.openxmlformats.org/presentationml/2006/ole">
            <mc:AlternateContent xmlns:mc="http://schemas.openxmlformats.org/markup-compatibility/2006">
              <mc:Choice xmlns:v="urn:schemas-microsoft-com:vml" Requires="v">
                <p:oleObj spid="_x0000_s63507" name="Document" r:id="rId4" imgW="5932246" imgH="4230162" progId="Word.Document.12">
                  <p:embed/>
                </p:oleObj>
              </mc:Choice>
              <mc:Fallback>
                <p:oleObj name="Document" r:id="rId4" imgW="5932246" imgH="4230162" progId="Word.Document.12">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535236"/>
                        <a:ext cx="7162800" cy="510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1143000"/>
          </a:xfrm>
        </p:spPr>
        <p:txBody>
          <a:bodyPr/>
          <a:lstStyle/>
          <a:p>
            <a:r>
              <a:rPr lang="en-US" dirty="0" smtClean="0"/>
              <a:t>Simulation-optimization example</a:t>
            </a:r>
            <a:endParaRPr lang="en-US"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43</a:t>
            </a:fld>
            <a:endParaRPr lang="en-US"/>
          </a:p>
        </p:txBody>
      </p:sp>
      <p:pic>
        <p:nvPicPr>
          <p:cNvPr id="82946" name="Picture 2" descr="http://publichealth.lacounty.gov/pa/images/TB_Influence_Diagram.png"/>
          <p:cNvPicPr>
            <a:picLocks noChangeAspect="1" noChangeArrowheads="1"/>
          </p:cNvPicPr>
          <p:nvPr/>
        </p:nvPicPr>
        <p:blipFill>
          <a:blip r:embed="rId2"/>
          <a:srcRect/>
          <a:stretch>
            <a:fillRect/>
          </a:stretch>
        </p:blipFill>
        <p:spPr bwMode="auto">
          <a:xfrm>
            <a:off x="533400" y="1371600"/>
            <a:ext cx="7762875" cy="5019676"/>
          </a:xfrm>
          <a:prstGeom prst="rect">
            <a:avLst/>
          </a:prstGeom>
          <a:noFill/>
        </p:spPr>
      </p:pic>
      <p:sp>
        <p:nvSpPr>
          <p:cNvPr id="6" name="Rectangle 5"/>
          <p:cNvSpPr/>
          <p:nvPr/>
        </p:nvSpPr>
        <p:spPr>
          <a:xfrm>
            <a:off x="2667000" y="6477000"/>
            <a:ext cx="4572000" cy="276999"/>
          </a:xfrm>
          <a:prstGeom prst="rect">
            <a:avLst/>
          </a:prstGeom>
        </p:spPr>
        <p:txBody>
          <a:bodyPr>
            <a:spAutoFit/>
          </a:bodyPr>
          <a:lstStyle/>
          <a:p>
            <a:r>
              <a:rPr lang="en-US" sz="1200" dirty="0" smtClean="0">
                <a:hlinkClick r:id="rId3"/>
              </a:rPr>
              <a:t>http://publichealth.lacounty.gov/pa/PA_Model_Simulation.htm</a:t>
            </a:r>
            <a:r>
              <a:rPr lang="en-US" sz="1200" dirty="0" smtClean="0"/>
              <a:t> </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143000"/>
          </a:xfrm>
        </p:spPr>
        <p:txBody>
          <a:bodyPr/>
          <a:lstStyle/>
          <a:p>
            <a:r>
              <a:rPr lang="en-US" dirty="0" smtClean="0"/>
              <a:t>Sequential multiple assignment randomized trial (SMART) design</a:t>
            </a:r>
            <a:endParaRPr lang="en-US"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44</a:t>
            </a:fld>
            <a:endParaRPr lang="en-US"/>
          </a:p>
        </p:txBody>
      </p:sp>
      <p:sp>
        <p:nvSpPr>
          <p:cNvPr id="6" name="Rectangle 5"/>
          <p:cNvSpPr/>
          <p:nvPr/>
        </p:nvSpPr>
        <p:spPr>
          <a:xfrm>
            <a:off x="1981200" y="6400800"/>
            <a:ext cx="5715000" cy="369332"/>
          </a:xfrm>
          <a:prstGeom prst="rect">
            <a:avLst/>
          </a:prstGeom>
        </p:spPr>
        <p:txBody>
          <a:bodyPr wrap="square">
            <a:spAutoFit/>
          </a:bodyPr>
          <a:lstStyle/>
          <a:p>
            <a:r>
              <a:rPr lang="en-US" dirty="0" smtClean="0">
                <a:hlinkClick r:id="rId2"/>
              </a:rPr>
              <a:t>https://methodology.psu.edu/ra/adap-inter/example</a:t>
            </a:r>
            <a:r>
              <a:rPr lang="en-US" dirty="0" smtClean="0"/>
              <a:t> </a:t>
            </a:r>
            <a:endParaRPr lang="en-US" dirty="0"/>
          </a:p>
        </p:txBody>
      </p:sp>
      <p:pic>
        <p:nvPicPr>
          <p:cNvPr id="1029" name="Picture 5"/>
          <p:cNvPicPr>
            <a:picLocks noChangeAspect="1" noChangeArrowheads="1"/>
          </p:cNvPicPr>
          <p:nvPr/>
        </p:nvPicPr>
        <p:blipFill>
          <a:blip r:embed="rId3"/>
          <a:srcRect/>
          <a:stretch>
            <a:fillRect/>
          </a:stretch>
        </p:blipFill>
        <p:spPr bwMode="auto">
          <a:xfrm>
            <a:off x="381000" y="2133600"/>
            <a:ext cx="8379972" cy="399097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analytics: </a:t>
            </a:r>
            <a:br>
              <a:rPr lang="en-US" dirty="0" smtClean="0"/>
            </a:br>
            <a:r>
              <a:rPr lang="en-US" dirty="0" smtClean="0"/>
              <a:t>How well are policies working?</a:t>
            </a:r>
            <a:endParaRPr lang="en-US" dirty="0"/>
          </a:p>
        </p:txBody>
      </p:sp>
      <p:sp>
        <p:nvSpPr>
          <p:cNvPr id="3" name="Content Placeholder 2"/>
          <p:cNvSpPr>
            <a:spLocks noGrp="1"/>
          </p:cNvSpPr>
          <p:nvPr>
            <p:ph idx="1"/>
          </p:nvPr>
        </p:nvSpPr>
        <p:spPr>
          <a:xfrm>
            <a:off x="457200" y="1600200"/>
            <a:ext cx="8458200" cy="4525963"/>
          </a:xfrm>
        </p:spPr>
        <p:txBody>
          <a:bodyPr/>
          <a:lstStyle/>
          <a:p>
            <a:r>
              <a:rPr lang="en-US" dirty="0" smtClean="0"/>
              <a:t>Algorithms for evaluating effects of actions, events, conditions </a:t>
            </a:r>
          </a:p>
          <a:p>
            <a:pPr lvl="1"/>
            <a:r>
              <a:rPr lang="en-US" dirty="0" smtClean="0"/>
              <a:t>Intervention analysis/interrupted time series</a:t>
            </a:r>
          </a:p>
          <a:p>
            <a:pPr lvl="2"/>
            <a:r>
              <a:rPr lang="en-US" dirty="0" smtClean="0"/>
              <a:t>Key idea: Compare predicted outcomes with no action to observed outcomes with it</a:t>
            </a:r>
          </a:p>
          <a:p>
            <a:pPr lvl="3"/>
            <a:r>
              <a:rPr lang="en-US" dirty="0" smtClean="0"/>
              <a:t>Counterfactual causal analysis</a:t>
            </a:r>
          </a:p>
          <a:p>
            <a:pPr lvl="3"/>
            <a:r>
              <a:rPr lang="en-US" dirty="0" smtClean="0"/>
              <a:t>Google’s new </a:t>
            </a:r>
            <a:r>
              <a:rPr lang="en-US" dirty="0" err="1" smtClean="0"/>
              <a:t>CausalImpact</a:t>
            </a:r>
            <a:r>
              <a:rPr lang="en-US" dirty="0" smtClean="0"/>
              <a:t> algorithm</a:t>
            </a:r>
          </a:p>
          <a:p>
            <a:r>
              <a:rPr lang="en-US" dirty="0" smtClean="0"/>
              <a:t>Quasi-experimental designs and analysis</a:t>
            </a:r>
          </a:p>
          <a:p>
            <a:pPr lvl="1"/>
            <a:r>
              <a:rPr lang="en-US" dirty="0" smtClean="0"/>
              <a:t>Refute non-causal explanations for data</a:t>
            </a:r>
          </a:p>
          <a:p>
            <a:pPr lvl="1"/>
            <a:r>
              <a:rPr lang="en-US" dirty="0" smtClean="0"/>
              <a:t>Compare to control groups to estimate effects</a:t>
            </a:r>
          </a:p>
          <a:p>
            <a:pPr lvl="1"/>
            <a:endParaRPr lang="en-US"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45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pPr algn="l"/>
            <a:r>
              <a:rPr lang="en-US" sz="2400" dirty="0" smtClean="0"/>
              <a:t>How did U.K. National Institute for Health and Clinical Excellence (NICE) recommendation of complete cessation of antibiotic prophylaxis for prevention of infective </a:t>
            </a:r>
            <a:r>
              <a:rPr lang="en-US" sz="2400" dirty="0" err="1" smtClean="0"/>
              <a:t>endocarditis</a:t>
            </a:r>
            <a:r>
              <a:rPr lang="en-US" sz="2400" dirty="0" smtClean="0"/>
              <a:t> in March, 2008 affect incidence of infective </a:t>
            </a:r>
            <a:r>
              <a:rPr lang="en-US" sz="2400" dirty="0" err="1" smtClean="0"/>
              <a:t>endocarditis</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46</a:t>
            </a:fld>
            <a:endParaRPr lang="en-US"/>
          </a:p>
        </p:txBody>
      </p:sp>
      <p:pic>
        <p:nvPicPr>
          <p:cNvPr id="75778" name="Picture 2" descr="http://www.thelancet.com/cms/attachment/2020782982/2040814443/gr5.jpg"/>
          <p:cNvPicPr>
            <a:picLocks noChangeAspect="1" noChangeArrowheads="1"/>
          </p:cNvPicPr>
          <p:nvPr/>
        </p:nvPicPr>
        <p:blipFill>
          <a:blip r:embed="rId2"/>
          <a:srcRect/>
          <a:stretch>
            <a:fillRect/>
          </a:stretch>
        </p:blipFill>
        <p:spPr bwMode="auto">
          <a:xfrm>
            <a:off x="0" y="1752600"/>
            <a:ext cx="8848725" cy="4543426"/>
          </a:xfrm>
          <a:prstGeom prst="rect">
            <a:avLst/>
          </a:prstGeom>
          <a:noFill/>
        </p:spPr>
      </p:pic>
      <p:sp>
        <p:nvSpPr>
          <p:cNvPr id="6" name="Rectangle 5"/>
          <p:cNvSpPr/>
          <p:nvPr/>
        </p:nvSpPr>
        <p:spPr>
          <a:xfrm>
            <a:off x="1676400" y="6324600"/>
            <a:ext cx="6248400" cy="276999"/>
          </a:xfrm>
          <a:prstGeom prst="rect">
            <a:avLst/>
          </a:prstGeom>
        </p:spPr>
        <p:txBody>
          <a:bodyPr wrap="square">
            <a:spAutoFit/>
          </a:bodyPr>
          <a:lstStyle/>
          <a:p>
            <a:r>
              <a:rPr lang="en-US" sz="1200" dirty="0" smtClean="0">
                <a:hlinkClick r:id="rId3"/>
              </a:rPr>
              <a:t>www.thelancet.com/journals/lancet/article/PIIS0140-6736(14)62007-9/fulltext?rss=yes</a:t>
            </a:r>
            <a:r>
              <a:rPr lang="en-US" sz="1200" dirty="0" smtClean="0"/>
              <a:t> </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pPr algn="l"/>
            <a:r>
              <a:rPr lang="en-US" sz="2400" dirty="0" smtClean="0"/>
              <a:t>Different models yield different conclusions.</a:t>
            </a:r>
            <a:br>
              <a:rPr lang="en-US" sz="2400" dirty="0" smtClean="0"/>
            </a:br>
            <a:r>
              <a:rPr lang="en-US" sz="2400" dirty="0" smtClean="0"/>
              <a:t>So, </a:t>
            </a:r>
            <a:r>
              <a:rPr lang="en-US" sz="2400" i="1" dirty="0" smtClean="0"/>
              <a:t>how to deal with model uncertainty</a:t>
            </a:r>
            <a:r>
              <a:rPr lang="en-US" sz="2400" dirty="0" smtClean="0"/>
              <a:t>?  </a:t>
            </a:r>
            <a:br>
              <a:rPr lang="en-US" sz="2400" dirty="0" smtClean="0"/>
            </a:br>
            <a:endParaRPr lang="en-US" sz="2400"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47</a:t>
            </a:fld>
            <a:endParaRPr lang="en-US"/>
          </a:p>
        </p:txBody>
      </p:sp>
      <p:pic>
        <p:nvPicPr>
          <p:cNvPr id="75778" name="Picture 2" descr="http://www.thelancet.com/cms/attachment/2020782982/2040814443/gr5.jpg"/>
          <p:cNvPicPr>
            <a:picLocks noChangeAspect="1" noChangeArrowheads="1"/>
          </p:cNvPicPr>
          <p:nvPr/>
        </p:nvPicPr>
        <p:blipFill>
          <a:blip r:embed="rId2"/>
          <a:srcRect/>
          <a:stretch>
            <a:fillRect/>
          </a:stretch>
        </p:blipFill>
        <p:spPr bwMode="auto">
          <a:xfrm>
            <a:off x="0" y="1752600"/>
            <a:ext cx="8848725" cy="4543426"/>
          </a:xfrm>
          <a:prstGeom prst="rect">
            <a:avLst/>
          </a:prstGeom>
          <a:noFill/>
        </p:spPr>
      </p:pic>
      <p:sp>
        <p:nvSpPr>
          <p:cNvPr id="6" name="Rectangle 5"/>
          <p:cNvSpPr/>
          <p:nvPr/>
        </p:nvSpPr>
        <p:spPr>
          <a:xfrm>
            <a:off x="1676400" y="6324600"/>
            <a:ext cx="6248400" cy="276999"/>
          </a:xfrm>
          <a:prstGeom prst="rect">
            <a:avLst/>
          </a:prstGeom>
        </p:spPr>
        <p:txBody>
          <a:bodyPr wrap="square">
            <a:spAutoFit/>
          </a:bodyPr>
          <a:lstStyle/>
          <a:p>
            <a:r>
              <a:rPr lang="en-US" sz="1200" dirty="0" smtClean="0">
                <a:hlinkClick r:id="rId3"/>
              </a:rPr>
              <a:t>www.thelancet.com/journals/lancet/article/PIIS0140-6736(14)62007-9/fulltext?rss=yes</a:t>
            </a:r>
            <a:r>
              <a:rPr lang="en-US" sz="1200" dirty="0" smtClean="0"/>
              <a:t> </a:t>
            </a:r>
            <a:endParaRPr lang="en-US" sz="1200" dirty="0"/>
          </a:p>
        </p:txBody>
      </p:sp>
      <p:cxnSp>
        <p:nvCxnSpPr>
          <p:cNvPr id="8" name="Straight Connector 7"/>
          <p:cNvCxnSpPr/>
          <p:nvPr/>
        </p:nvCxnSpPr>
        <p:spPr>
          <a:xfrm flipV="1">
            <a:off x="1219200" y="3200400"/>
            <a:ext cx="7391400" cy="76200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 y="1143000"/>
            <a:ext cx="7010400" cy="369332"/>
          </a:xfrm>
          <a:prstGeom prst="rect">
            <a:avLst/>
          </a:prstGeom>
          <a:noFill/>
        </p:spPr>
        <p:txBody>
          <a:bodyPr wrap="square" rtlCol="0">
            <a:spAutoFit/>
          </a:bodyPr>
          <a:lstStyle/>
          <a:p>
            <a:r>
              <a:rPr lang="en-US" dirty="0" smtClean="0"/>
              <a:t>Solution:  Model ensembles, Bayesian Model Averaging (BMA)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Nonlinear models complicate inference of intervention effects</a:t>
            </a:r>
            <a:endParaRPr lang="en-US"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48</a:t>
            </a:fld>
            <a:endParaRPr lang="en-US"/>
          </a:p>
        </p:txBody>
      </p:sp>
      <p:pic>
        <p:nvPicPr>
          <p:cNvPr id="58370" name="Picture 2"/>
          <p:cNvPicPr>
            <a:picLocks noChangeAspect="1" noChangeArrowheads="1"/>
          </p:cNvPicPr>
          <p:nvPr/>
        </p:nvPicPr>
        <p:blipFill>
          <a:blip r:embed="rId2"/>
          <a:srcRect/>
          <a:stretch>
            <a:fillRect/>
          </a:stretch>
        </p:blipFill>
        <p:spPr bwMode="auto">
          <a:xfrm>
            <a:off x="2743200" y="2133600"/>
            <a:ext cx="4572000" cy="4560031"/>
          </a:xfrm>
          <a:prstGeom prst="rect">
            <a:avLst/>
          </a:prstGeom>
          <a:noFill/>
          <a:ln w="9525">
            <a:noFill/>
            <a:miter lim="800000"/>
            <a:headEnd/>
            <a:tailEnd/>
          </a:ln>
          <a:effectLst/>
        </p:spPr>
      </p:pic>
      <p:sp>
        <p:nvSpPr>
          <p:cNvPr id="6" name="TextBox 5"/>
          <p:cNvSpPr txBox="1"/>
          <p:nvPr/>
        </p:nvSpPr>
        <p:spPr>
          <a:xfrm>
            <a:off x="457200" y="1752600"/>
            <a:ext cx="6858000" cy="369332"/>
          </a:xfrm>
          <a:prstGeom prst="rect">
            <a:avLst/>
          </a:prstGeom>
          <a:noFill/>
        </p:spPr>
        <p:txBody>
          <a:bodyPr wrap="square" rtlCol="0">
            <a:spAutoFit/>
          </a:bodyPr>
          <a:lstStyle/>
          <a:p>
            <a:r>
              <a:rPr lang="en-US" dirty="0" smtClean="0"/>
              <a:t>Solution:  Non-parametric models, gradient boosting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 for evaluating effects of combinations of factors</a:t>
            </a:r>
            <a:endParaRPr lang="en-US" dirty="0"/>
          </a:p>
        </p:txBody>
      </p:sp>
      <p:sp>
        <p:nvSpPr>
          <p:cNvPr id="3" name="Content Placeholder 2"/>
          <p:cNvSpPr>
            <a:spLocks noGrp="1"/>
          </p:cNvSpPr>
          <p:nvPr>
            <p:ph idx="1"/>
          </p:nvPr>
        </p:nvSpPr>
        <p:spPr/>
        <p:txBody>
          <a:bodyPr/>
          <a:lstStyle/>
          <a:p>
            <a:r>
              <a:rPr lang="en-US" dirty="0" smtClean="0"/>
              <a:t>Classification trees</a:t>
            </a:r>
          </a:p>
          <a:p>
            <a:pPr lvl="1"/>
            <a:r>
              <a:rPr lang="en-US" dirty="0" smtClean="0"/>
              <a:t>Boosted trees, Random Forest, MARS</a:t>
            </a:r>
          </a:p>
          <a:p>
            <a:r>
              <a:rPr lang="en-US" dirty="0" smtClean="0"/>
              <a:t>Bayesian Network algorithms</a:t>
            </a:r>
          </a:p>
          <a:p>
            <a:pPr lvl="1"/>
            <a:r>
              <a:rPr lang="en-US" dirty="0" smtClean="0"/>
              <a:t>Discovery</a:t>
            </a:r>
          </a:p>
          <a:p>
            <a:pPr lvl="2"/>
            <a:r>
              <a:rPr lang="en-US" dirty="0" smtClean="0"/>
              <a:t>Conditional independence tests</a:t>
            </a:r>
          </a:p>
          <a:p>
            <a:pPr lvl="1"/>
            <a:r>
              <a:rPr lang="en-US" dirty="0" smtClean="0"/>
              <a:t>Validation</a:t>
            </a:r>
          </a:p>
          <a:p>
            <a:pPr lvl="1"/>
            <a:r>
              <a:rPr lang="en-US" dirty="0" smtClean="0"/>
              <a:t>Inference and explanation</a:t>
            </a:r>
          </a:p>
          <a:p>
            <a:r>
              <a:rPr lang="en-US" dirty="0" smtClean="0"/>
              <a:t>Response surface algorithms</a:t>
            </a:r>
          </a:p>
          <a:p>
            <a:pPr lvl="1"/>
            <a:r>
              <a:rPr lang="en-US" dirty="0" smtClean="0"/>
              <a:t>Adaptive learning, design of experiments</a:t>
            </a:r>
          </a:p>
          <a:p>
            <a:pPr lvl="1"/>
            <a:endParaRPr lang="en-US"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49</a:t>
            </a:fld>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Causal analysis challenge</a:t>
            </a:r>
            <a:endParaRPr lang="en-US" dirty="0"/>
          </a:p>
        </p:txBody>
      </p:sp>
      <p:sp>
        <p:nvSpPr>
          <p:cNvPr id="3" name="Content Placeholder 2"/>
          <p:cNvSpPr>
            <a:spLocks noGrp="1"/>
          </p:cNvSpPr>
          <p:nvPr>
            <p:ph idx="1"/>
          </p:nvPr>
        </p:nvSpPr>
        <p:spPr/>
        <p:txBody>
          <a:bodyPr/>
          <a:lstStyle/>
          <a:p>
            <a:r>
              <a:rPr lang="en-US" dirty="0" smtClean="0"/>
              <a:t>What to do next when consequences of alternative decisions are uncertain?</a:t>
            </a:r>
          </a:p>
          <a:p>
            <a:pPr lvl="1"/>
            <a:r>
              <a:rPr lang="en-US" dirty="0" smtClean="0"/>
              <a:t>Known probabilities → EU theory</a:t>
            </a:r>
          </a:p>
          <a:p>
            <a:pPr lvl="2"/>
            <a:r>
              <a:rPr lang="en-US" dirty="0" smtClean="0"/>
              <a:t>Known risk model:  Pr(c | x)</a:t>
            </a:r>
          </a:p>
          <a:p>
            <a:pPr lvl="2"/>
            <a:r>
              <a:rPr lang="en-US" dirty="0" smtClean="0"/>
              <a:t>Known probabilities of different risk models</a:t>
            </a:r>
          </a:p>
          <a:p>
            <a:pPr lvl="1"/>
            <a:r>
              <a:rPr lang="en-US" dirty="0" smtClean="0"/>
              <a:t>Unknown probabilities → ?</a:t>
            </a:r>
          </a:p>
          <a:p>
            <a:pPr lvl="1">
              <a:buNone/>
            </a:pPr>
            <a:endParaRPr lang="en-US"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5</a:t>
            </a:fld>
            <a:endParaRPr lang="en-US"/>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analytics</a:t>
            </a:r>
            <a:endParaRPr lang="en-US" dirty="0"/>
          </a:p>
        </p:txBody>
      </p:sp>
      <p:sp>
        <p:nvSpPr>
          <p:cNvPr id="3" name="Content Placeholder 2"/>
          <p:cNvSpPr>
            <a:spLocks noGrp="1"/>
          </p:cNvSpPr>
          <p:nvPr>
            <p:ph idx="1"/>
          </p:nvPr>
        </p:nvSpPr>
        <p:spPr>
          <a:xfrm>
            <a:off x="304800" y="1295400"/>
            <a:ext cx="8229600" cy="4525963"/>
          </a:xfrm>
        </p:spPr>
        <p:txBody>
          <a:bodyPr/>
          <a:lstStyle/>
          <a:p>
            <a:r>
              <a:rPr lang="en-US" dirty="0" smtClean="0"/>
              <a:t>Learn to predict better</a:t>
            </a:r>
          </a:p>
          <a:p>
            <a:pPr lvl="1"/>
            <a:r>
              <a:rPr lang="en-US" sz="2400" dirty="0" smtClean="0"/>
              <a:t>Create ensemble of models, algorithms</a:t>
            </a:r>
          </a:p>
          <a:p>
            <a:pPr lvl="2"/>
            <a:r>
              <a:rPr lang="en-US" sz="2000" dirty="0" smtClean="0"/>
              <a:t>Use multiple machine learning algorithms</a:t>
            </a:r>
          </a:p>
          <a:p>
            <a:pPr lvl="3"/>
            <a:r>
              <a:rPr lang="en-US" sz="1400" dirty="0" smtClean="0"/>
              <a:t>Logistic regression, Random Forest, SVM, ANN, deep learning, gradient boosting, KNN, lasso, etc.</a:t>
            </a:r>
          </a:p>
          <a:p>
            <a:pPr lvl="1"/>
            <a:r>
              <a:rPr lang="en-US" dirty="0" smtClean="0"/>
              <a:t>“</a:t>
            </a:r>
            <a:r>
              <a:rPr lang="en-US" sz="2400" dirty="0" smtClean="0"/>
              <a:t>Stack” models (hybridize multiple predictions)</a:t>
            </a:r>
          </a:p>
          <a:p>
            <a:pPr lvl="2"/>
            <a:r>
              <a:rPr lang="en-US" sz="1800" dirty="0" smtClean="0"/>
              <a:t>Cross-validation assesses model performance</a:t>
            </a:r>
          </a:p>
          <a:p>
            <a:pPr lvl="3"/>
            <a:r>
              <a:rPr lang="en-US" sz="1400" dirty="0" smtClean="0"/>
              <a:t>Meta-learner combines performance-weighted predictors to produce an improved predictor </a:t>
            </a:r>
          </a:p>
          <a:p>
            <a:pPr lvl="2"/>
            <a:r>
              <a:rPr lang="en-US" sz="1800" dirty="0" smtClean="0"/>
              <a:t>Theoretical guarantees, practical successes (</a:t>
            </a:r>
            <a:r>
              <a:rPr lang="en-US" sz="1800" dirty="0" err="1" smtClean="0"/>
              <a:t>Kaggle</a:t>
            </a:r>
            <a:r>
              <a:rPr lang="en-US" sz="1800" dirty="0" smtClean="0"/>
              <a:t> competitions)</a:t>
            </a:r>
          </a:p>
          <a:p>
            <a:r>
              <a:rPr lang="en-US" sz="2800" dirty="0" smtClean="0"/>
              <a:t>Learn to decide better</a:t>
            </a:r>
          </a:p>
          <a:p>
            <a:pPr lvl="1"/>
            <a:r>
              <a:rPr lang="en-US" sz="2400" dirty="0" smtClean="0"/>
              <a:t>Low-regret learning of decision rules</a:t>
            </a:r>
          </a:p>
          <a:p>
            <a:pPr lvl="2"/>
            <a:r>
              <a:rPr lang="en-US" sz="2000" dirty="0" smtClean="0"/>
              <a:t>Theoretical guarantees (MDPs)</a:t>
            </a:r>
          </a:p>
          <a:p>
            <a:pPr lvl="2"/>
            <a:r>
              <a:rPr lang="en-US" sz="2000" dirty="0" smtClean="0"/>
              <a:t>practical performance</a:t>
            </a:r>
            <a:endParaRPr lang="en-US" sz="2000"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50</a:t>
            </a:fld>
            <a:endParaRPr lang="en-US"/>
          </a:p>
        </p:txBody>
      </p:sp>
      <p:pic>
        <p:nvPicPr>
          <p:cNvPr id="125953" name="Picture 1"/>
          <p:cNvPicPr>
            <a:picLocks noChangeAspect="1" noChangeArrowheads="1"/>
          </p:cNvPicPr>
          <p:nvPr/>
        </p:nvPicPr>
        <p:blipFill>
          <a:blip r:embed="rId2"/>
          <a:srcRect/>
          <a:stretch>
            <a:fillRect/>
          </a:stretch>
        </p:blipFill>
        <p:spPr bwMode="auto">
          <a:xfrm>
            <a:off x="6096000" y="4800600"/>
            <a:ext cx="2845202" cy="2057400"/>
          </a:xfrm>
          <a:prstGeom prst="rect">
            <a:avLst/>
          </a:prstGeom>
          <a:noFill/>
          <a:ln w="9525">
            <a:noFill/>
            <a:miter lim="800000"/>
            <a:headEnd/>
            <a:tailEnd/>
          </a:ln>
          <a:effectLst/>
        </p:spPr>
      </p:pic>
      <p:sp>
        <p:nvSpPr>
          <p:cNvPr id="6" name="Rectangle 5"/>
          <p:cNvSpPr/>
          <p:nvPr/>
        </p:nvSpPr>
        <p:spPr>
          <a:xfrm>
            <a:off x="2438400" y="6611779"/>
            <a:ext cx="4572000" cy="246221"/>
          </a:xfrm>
          <a:prstGeom prst="rect">
            <a:avLst/>
          </a:prstGeom>
        </p:spPr>
        <p:txBody>
          <a:bodyPr>
            <a:spAutoFit/>
          </a:bodyPr>
          <a:lstStyle/>
          <a:p>
            <a:r>
              <a:rPr lang="en-US" sz="1000" dirty="0" smtClean="0">
                <a:hlinkClick r:id="rId3"/>
              </a:rPr>
              <a:t>http://www2.hawaii.edu/~chenx/ics699rl/grid/rl.html</a:t>
            </a:r>
            <a:r>
              <a:rPr lang="en-US" sz="1000" dirty="0" smtClean="0"/>
              <a:t> </a:t>
            </a:r>
            <a:endParaRPr lang="en-US" sz="1000" dirty="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51</a:t>
            </a:fld>
            <a:endParaRPr lang="en-US"/>
          </a:p>
        </p:txBody>
      </p:sp>
      <p:pic>
        <p:nvPicPr>
          <p:cNvPr id="140293" name="Picture 5"/>
          <p:cNvPicPr>
            <a:picLocks noChangeAspect="1" noChangeArrowheads="1"/>
          </p:cNvPicPr>
          <p:nvPr/>
        </p:nvPicPr>
        <p:blipFill>
          <a:blip r:embed="rId2"/>
          <a:srcRect/>
          <a:stretch>
            <a:fillRect/>
          </a:stretch>
        </p:blipFill>
        <p:spPr bwMode="auto">
          <a:xfrm>
            <a:off x="609600" y="990600"/>
            <a:ext cx="8305800" cy="5867519"/>
          </a:xfrm>
          <a:prstGeom prst="rect">
            <a:avLst/>
          </a:prstGeom>
          <a:noFill/>
          <a:ln w="9525">
            <a:noFill/>
            <a:miter lim="800000"/>
            <a:headEnd/>
            <a:tailEnd/>
          </a:ln>
          <a:effectLst/>
        </p:spPr>
      </p:pic>
      <p:sp>
        <p:nvSpPr>
          <p:cNvPr id="9" name="Rectangle 8"/>
          <p:cNvSpPr/>
          <p:nvPr/>
        </p:nvSpPr>
        <p:spPr>
          <a:xfrm>
            <a:off x="2819400" y="6477000"/>
            <a:ext cx="5943600" cy="246221"/>
          </a:xfrm>
          <a:prstGeom prst="rect">
            <a:avLst/>
          </a:prstGeom>
        </p:spPr>
        <p:txBody>
          <a:bodyPr wrap="square">
            <a:spAutoFit/>
          </a:bodyPr>
          <a:lstStyle/>
          <a:p>
            <a:r>
              <a:rPr lang="en-US" sz="1000" dirty="0" smtClean="0">
                <a:hlinkClick r:id="rId3"/>
              </a:rPr>
              <a:t>http://groups.inf.ed.ac.uk/agents/index.php/Main/Projects</a:t>
            </a:r>
            <a:r>
              <a:rPr lang="en-US" sz="1000" dirty="0" smtClean="0"/>
              <a:t> </a:t>
            </a:r>
            <a:endParaRPr lang="en-US" sz="1000" dirty="0"/>
          </a:p>
        </p:txBody>
      </p:sp>
      <p:sp>
        <p:nvSpPr>
          <p:cNvPr id="11" name="Title 1"/>
          <p:cNvSpPr>
            <a:spLocks noGrp="1"/>
          </p:cNvSpPr>
          <p:nvPr>
            <p:ph type="title"/>
          </p:nvPr>
        </p:nvSpPr>
        <p:spPr>
          <a:xfrm>
            <a:off x="152400" y="274638"/>
            <a:ext cx="8839200" cy="1143000"/>
          </a:xfrm>
        </p:spPr>
        <p:txBody>
          <a:bodyPr/>
          <a:lstStyle/>
          <a:p>
            <a:r>
              <a:rPr lang="en-US" dirty="0" smtClean="0"/>
              <a:t>Collaborative risk analytics: Multiple interacting learning agents</a:t>
            </a:r>
            <a:endParaRPr lang="en-US" dirty="0"/>
          </a:p>
        </p:txBody>
      </p:sp>
      <p:sp>
        <p:nvSpPr>
          <p:cNvPr id="2" name="Oval 1"/>
          <p:cNvSpPr/>
          <p:nvPr/>
        </p:nvSpPr>
        <p:spPr>
          <a:xfrm>
            <a:off x="6324600" y="3352800"/>
            <a:ext cx="1981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38400" y="1676400"/>
            <a:ext cx="1981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600200" y="2895600"/>
            <a:ext cx="2057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risk analytics</a:t>
            </a:r>
            <a:endParaRPr lang="en-US" dirty="0"/>
          </a:p>
        </p:txBody>
      </p:sp>
      <p:sp>
        <p:nvSpPr>
          <p:cNvPr id="3" name="Content Placeholder 2"/>
          <p:cNvSpPr>
            <a:spLocks noGrp="1"/>
          </p:cNvSpPr>
          <p:nvPr>
            <p:ph idx="1"/>
          </p:nvPr>
        </p:nvSpPr>
        <p:spPr>
          <a:xfrm>
            <a:off x="0" y="1676400"/>
            <a:ext cx="5105400" cy="4525963"/>
          </a:xfrm>
        </p:spPr>
        <p:txBody>
          <a:bodyPr/>
          <a:lstStyle/>
          <a:p>
            <a:r>
              <a:rPr lang="en-US" sz="2800" dirty="0" smtClean="0"/>
              <a:t>Global performance metrics</a:t>
            </a:r>
          </a:p>
          <a:p>
            <a:r>
              <a:rPr lang="en-US" sz="2800" dirty="0" smtClean="0"/>
              <a:t>Local information, control, tasks, priorities, rewards</a:t>
            </a:r>
          </a:p>
          <a:p>
            <a:pPr lvl="1"/>
            <a:r>
              <a:rPr lang="en-US" sz="2400" dirty="0" smtClean="0"/>
              <a:t>Hierarchical distributed control</a:t>
            </a:r>
          </a:p>
          <a:p>
            <a:pPr lvl="1"/>
            <a:r>
              <a:rPr lang="en-US" sz="2400" dirty="0" smtClean="0"/>
              <a:t>Collaborative sensing, filtering, deliberation, and decision-control networks of agents</a:t>
            </a:r>
          </a:p>
          <a:p>
            <a:pPr lvl="2"/>
            <a:r>
              <a:rPr lang="en-US" sz="2000" dirty="0" smtClean="0"/>
              <a:t>Mixed human and machine agents</a:t>
            </a:r>
          </a:p>
          <a:p>
            <a:pPr lvl="2"/>
            <a:r>
              <a:rPr lang="en-US" sz="2000" dirty="0" smtClean="0"/>
              <a:t>Autonomous agents vs. intelligent assistants</a:t>
            </a:r>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52</a:t>
            </a:fld>
            <a:endParaRPr lang="en-US"/>
          </a:p>
        </p:txBody>
      </p:sp>
      <p:pic>
        <p:nvPicPr>
          <p:cNvPr id="14541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81600" y="2133600"/>
            <a:ext cx="3810000" cy="2857500"/>
          </a:xfrm>
          <a:prstGeom prst="rect">
            <a:avLst/>
          </a:prstGeom>
          <a:noFill/>
          <a:ln w="9525">
            <a:noFill/>
            <a:miter lim="800000"/>
            <a:headEnd/>
            <a:tailEnd/>
          </a:ln>
          <a:effectLst/>
        </p:spPr>
      </p:pic>
      <p:sp>
        <p:nvSpPr>
          <p:cNvPr id="6" name="Rectangle 5"/>
          <p:cNvSpPr/>
          <p:nvPr/>
        </p:nvSpPr>
        <p:spPr>
          <a:xfrm>
            <a:off x="6096000" y="6477000"/>
            <a:ext cx="2069797" cy="246221"/>
          </a:xfrm>
          <a:prstGeom prst="rect">
            <a:avLst/>
          </a:prstGeom>
        </p:spPr>
        <p:txBody>
          <a:bodyPr wrap="none">
            <a:spAutoFit/>
          </a:bodyPr>
          <a:lstStyle/>
          <a:p>
            <a:r>
              <a:rPr lang="en-US" sz="1000" dirty="0" smtClean="0">
                <a:hlinkClick r:id="rId3"/>
              </a:rPr>
              <a:t>http://www.cities.io/news/page/3/</a:t>
            </a:r>
            <a:r>
              <a:rPr lang="en-US" sz="1000" dirty="0" smtClean="0"/>
              <a:t> </a:t>
            </a:r>
            <a:endParaRPr lang="en-US" sz="1000" dirty="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risk analytics:  Games as labs for distributed AI</a:t>
            </a:r>
            <a:endParaRPr lang="en-US" dirty="0"/>
          </a:p>
        </p:txBody>
      </p:sp>
      <p:sp>
        <p:nvSpPr>
          <p:cNvPr id="3" name="Content Placeholder 2"/>
          <p:cNvSpPr>
            <a:spLocks noGrp="1"/>
          </p:cNvSpPr>
          <p:nvPr>
            <p:ph idx="1"/>
          </p:nvPr>
        </p:nvSpPr>
        <p:spPr>
          <a:xfrm>
            <a:off x="0" y="1676400"/>
            <a:ext cx="5257800" cy="4525963"/>
          </a:xfrm>
        </p:spPr>
        <p:txBody>
          <a:bodyPr/>
          <a:lstStyle/>
          <a:p>
            <a:r>
              <a:rPr lang="en-US" sz="2800" dirty="0" smtClean="0"/>
              <a:t>Challenges: local information, control, tasks, priorities</a:t>
            </a:r>
          </a:p>
          <a:p>
            <a:pPr lvl="1"/>
            <a:r>
              <a:rPr lang="en-US" sz="2400" dirty="0" smtClean="0"/>
              <a:t>Hierarchical distributed control</a:t>
            </a:r>
          </a:p>
          <a:p>
            <a:pPr lvl="1"/>
            <a:r>
              <a:rPr lang="en-US" sz="2400" dirty="0" smtClean="0"/>
              <a:t>Collaborative sensing, deliberation, control networks</a:t>
            </a:r>
          </a:p>
          <a:p>
            <a:r>
              <a:rPr lang="en-US" sz="2800" dirty="0" smtClean="0"/>
              <a:t>Decentralized agents can form effective risk analytics teams and HCI support</a:t>
            </a:r>
          </a:p>
          <a:p>
            <a:pPr lvl="1"/>
            <a:r>
              <a:rPr lang="en-US" sz="2400" dirty="0" smtClean="0"/>
              <a:t>Trust, reputation, performance</a:t>
            </a:r>
          </a:p>
          <a:p>
            <a:pPr lvl="1"/>
            <a:r>
              <a:rPr lang="en-US" sz="2400" dirty="0" smtClean="0"/>
              <a:t>Sharing information, attention, control, evaluation, learning</a:t>
            </a:r>
            <a:endParaRPr lang="en-US" sz="2400"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53</a:t>
            </a:fld>
            <a:endParaRPr lang="en-US"/>
          </a:p>
        </p:txBody>
      </p:sp>
      <p:pic>
        <p:nvPicPr>
          <p:cNvPr id="145411" name="Picture 3"/>
          <p:cNvPicPr>
            <a:picLocks noChangeAspect="1" noChangeArrowheads="1"/>
          </p:cNvPicPr>
          <p:nvPr/>
        </p:nvPicPr>
        <p:blipFill>
          <a:blip r:embed="rId2"/>
          <a:srcRect/>
          <a:stretch>
            <a:fillRect/>
          </a:stretch>
        </p:blipFill>
        <p:spPr bwMode="auto">
          <a:xfrm>
            <a:off x="5334000" y="2300208"/>
            <a:ext cx="3581400" cy="3581400"/>
          </a:xfrm>
          <a:prstGeom prst="rect">
            <a:avLst/>
          </a:prstGeom>
          <a:noFill/>
          <a:ln w="9525">
            <a:noFill/>
            <a:miter lim="800000"/>
            <a:headEnd/>
            <a:tailEnd/>
          </a:ln>
          <a:effectLst/>
        </p:spPr>
      </p:pic>
      <p:sp>
        <p:nvSpPr>
          <p:cNvPr id="8" name="Rectangle 7"/>
          <p:cNvSpPr/>
          <p:nvPr/>
        </p:nvSpPr>
        <p:spPr>
          <a:xfrm>
            <a:off x="5715000" y="6611779"/>
            <a:ext cx="3429000" cy="246221"/>
          </a:xfrm>
          <a:prstGeom prst="rect">
            <a:avLst/>
          </a:prstGeom>
        </p:spPr>
        <p:txBody>
          <a:bodyPr wrap="square">
            <a:spAutoFit/>
          </a:bodyPr>
          <a:lstStyle/>
          <a:p>
            <a:r>
              <a:rPr lang="en-US" sz="1000" dirty="0" smtClean="0">
                <a:hlinkClick r:id="rId3"/>
              </a:rPr>
              <a:t>http://people.idsia.ch/~juergen/learningrobots.html</a:t>
            </a:r>
            <a:r>
              <a:rPr lang="en-US" sz="1000" dirty="0" smtClean="0"/>
              <a:t> </a:t>
            </a:r>
            <a:endParaRPr lang="en-US" sz="1000" dirty="0"/>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lstStyle/>
          <a:p>
            <a:r>
              <a:rPr lang="en-US" sz="3200" dirty="0" smtClean="0"/>
              <a:t>Future: Competing teams learning to optimize and coordinate  attack and defense in real time</a:t>
            </a:r>
            <a:endParaRPr lang="en-US" sz="3200"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54</a:t>
            </a:fld>
            <a:endParaRPr lang="en-US"/>
          </a:p>
        </p:txBody>
      </p:sp>
      <p:pic>
        <p:nvPicPr>
          <p:cNvPr id="146434" name="Picture 2"/>
          <p:cNvPicPr>
            <a:picLocks noChangeAspect="1" noChangeArrowheads="1"/>
          </p:cNvPicPr>
          <p:nvPr/>
        </p:nvPicPr>
        <p:blipFill>
          <a:blip r:embed="rId2"/>
          <a:srcRect/>
          <a:stretch>
            <a:fillRect/>
          </a:stretch>
        </p:blipFill>
        <p:spPr bwMode="auto">
          <a:xfrm>
            <a:off x="838200" y="1219200"/>
            <a:ext cx="3429000" cy="2344831"/>
          </a:xfrm>
          <a:prstGeom prst="rect">
            <a:avLst/>
          </a:prstGeom>
          <a:noFill/>
          <a:ln w="9525">
            <a:noFill/>
            <a:miter lim="800000"/>
            <a:headEnd/>
            <a:tailEnd/>
          </a:ln>
          <a:effectLst/>
        </p:spPr>
      </p:pic>
      <p:pic>
        <p:nvPicPr>
          <p:cNvPr id="146435" name="Picture 3"/>
          <p:cNvPicPr>
            <a:picLocks noChangeAspect="1" noChangeArrowheads="1"/>
          </p:cNvPicPr>
          <p:nvPr/>
        </p:nvPicPr>
        <p:blipFill>
          <a:blip r:embed="rId3"/>
          <a:srcRect/>
          <a:stretch>
            <a:fillRect/>
          </a:stretch>
        </p:blipFill>
        <p:spPr bwMode="auto">
          <a:xfrm>
            <a:off x="4953000" y="1371600"/>
            <a:ext cx="3789317" cy="1469542"/>
          </a:xfrm>
          <a:prstGeom prst="rect">
            <a:avLst/>
          </a:prstGeom>
          <a:noFill/>
          <a:ln w="9525">
            <a:noFill/>
            <a:miter lim="800000"/>
            <a:headEnd/>
            <a:tailEnd/>
          </a:ln>
          <a:effectLst/>
        </p:spPr>
      </p:pic>
      <p:pic>
        <p:nvPicPr>
          <p:cNvPr id="14643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81600" y="3058870"/>
            <a:ext cx="3564294" cy="3437180"/>
          </a:xfrm>
          <a:prstGeom prst="rect">
            <a:avLst/>
          </a:prstGeom>
          <a:noFill/>
          <a:ln w="9525">
            <a:noFill/>
            <a:miter lim="800000"/>
            <a:headEnd/>
            <a:tailEnd/>
          </a:ln>
          <a:effectLst/>
        </p:spPr>
      </p:pic>
      <p:sp>
        <p:nvSpPr>
          <p:cNvPr id="8" name="Rectangle 7"/>
          <p:cNvSpPr/>
          <p:nvPr/>
        </p:nvSpPr>
        <p:spPr>
          <a:xfrm>
            <a:off x="5943600" y="6611779"/>
            <a:ext cx="2324675" cy="246221"/>
          </a:xfrm>
          <a:prstGeom prst="rect">
            <a:avLst/>
          </a:prstGeom>
        </p:spPr>
        <p:txBody>
          <a:bodyPr wrap="none">
            <a:spAutoFit/>
          </a:bodyPr>
          <a:lstStyle/>
          <a:p>
            <a:r>
              <a:rPr lang="en-US" sz="1000" dirty="0" smtClean="0">
                <a:hlinkClick r:id="rId5"/>
              </a:rPr>
              <a:t>http://www.masterbaboon.com/tag/ai/</a:t>
            </a:r>
            <a:r>
              <a:rPr lang="en-US" sz="1000" dirty="0" smtClean="0"/>
              <a:t> </a:t>
            </a:r>
            <a:endParaRPr lang="en-US" sz="1000" dirty="0"/>
          </a:p>
        </p:txBody>
      </p:sp>
      <p:sp>
        <p:nvSpPr>
          <p:cNvPr id="9" name="Rectangle 8"/>
          <p:cNvSpPr/>
          <p:nvPr/>
        </p:nvSpPr>
        <p:spPr>
          <a:xfrm>
            <a:off x="228600" y="6477000"/>
            <a:ext cx="4572000" cy="246221"/>
          </a:xfrm>
          <a:prstGeom prst="rect">
            <a:avLst/>
          </a:prstGeom>
        </p:spPr>
        <p:txBody>
          <a:bodyPr>
            <a:spAutoFit/>
          </a:bodyPr>
          <a:lstStyle/>
          <a:p>
            <a:r>
              <a:rPr lang="en-US" sz="1000" dirty="0" smtClean="0">
                <a:hlinkClick r:id="rId6"/>
              </a:rPr>
              <a:t>http://emotion.inrialpes.fr/people/synnaeve/phdthesis/phdthesis.html</a:t>
            </a:r>
            <a:r>
              <a:rPr lang="en-US" sz="1000" dirty="0" smtClean="0"/>
              <a:t> </a:t>
            </a:r>
            <a:endParaRPr lang="en-US" sz="1000" dirty="0"/>
          </a:p>
        </p:txBody>
      </p:sp>
      <p:pic>
        <p:nvPicPr>
          <p:cNvPr id="146437" name="Picture 5"/>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09600" y="3657600"/>
            <a:ext cx="3759200" cy="2819400"/>
          </a:xfrm>
          <a:prstGeom prst="rect">
            <a:avLst/>
          </a:prstGeom>
          <a:noFill/>
          <a:ln w="9525">
            <a:noFill/>
            <a:miter lim="800000"/>
            <a:headEnd/>
            <a:tailEnd/>
          </a:ln>
          <a:effectLst/>
        </p:spPr>
      </p:pic>
      <p:sp>
        <p:nvSpPr>
          <p:cNvPr id="11" name="Rectangle 10"/>
          <p:cNvSpPr/>
          <p:nvPr/>
        </p:nvSpPr>
        <p:spPr>
          <a:xfrm>
            <a:off x="685800" y="6629400"/>
            <a:ext cx="4572000" cy="246221"/>
          </a:xfrm>
          <a:prstGeom prst="rect">
            <a:avLst/>
          </a:prstGeom>
        </p:spPr>
        <p:txBody>
          <a:bodyPr>
            <a:spAutoFit/>
          </a:bodyPr>
          <a:lstStyle/>
          <a:p>
            <a:r>
              <a:rPr lang="en-US" sz="1000" dirty="0" smtClean="0">
                <a:hlinkClick r:id="rId8"/>
              </a:rPr>
              <a:t>http://www.michael-elbert.com/portfolio.html</a:t>
            </a:r>
            <a:r>
              <a:rPr lang="en-US" sz="1000" dirty="0" smtClean="0"/>
              <a:t> </a:t>
            </a:r>
            <a:endParaRPr lang="en-US" sz="1000" dirty="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143000"/>
          </a:xfrm>
        </p:spPr>
        <p:txBody>
          <a:bodyPr/>
          <a:lstStyle/>
          <a:p>
            <a:r>
              <a:rPr lang="en-US" sz="3600" dirty="0" smtClean="0"/>
              <a:t>Near future: Distributed AI support for battle teams on increasing spatial scales</a:t>
            </a:r>
            <a:endParaRPr lang="en-US" sz="3600"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55</a:t>
            </a:fld>
            <a:endParaRPr lang="en-US"/>
          </a:p>
        </p:txBody>
      </p:sp>
      <p:pic>
        <p:nvPicPr>
          <p:cNvPr id="14950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1000" y="3276600"/>
            <a:ext cx="3036158" cy="2971800"/>
          </a:xfrm>
          <a:prstGeom prst="rect">
            <a:avLst/>
          </a:prstGeom>
          <a:noFill/>
          <a:ln w="9525">
            <a:noFill/>
            <a:miter lim="800000"/>
            <a:headEnd/>
            <a:tailEnd/>
          </a:ln>
          <a:effectLst/>
        </p:spPr>
      </p:pic>
      <p:sp>
        <p:nvSpPr>
          <p:cNvPr id="6" name="Rectangle 5"/>
          <p:cNvSpPr/>
          <p:nvPr/>
        </p:nvSpPr>
        <p:spPr>
          <a:xfrm>
            <a:off x="228600" y="6611779"/>
            <a:ext cx="4572000" cy="246221"/>
          </a:xfrm>
          <a:prstGeom prst="rect">
            <a:avLst/>
          </a:prstGeom>
        </p:spPr>
        <p:txBody>
          <a:bodyPr>
            <a:spAutoFit/>
          </a:bodyPr>
          <a:lstStyle/>
          <a:p>
            <a:r>
              <a:rPr lang="en-US" sz="1000" dirty="0" smtClean="0">
                <a:hlinkClick r:id="rId3"/>
              </a:rPr>
              <a:t>http://www.nowwithvitaminr.com/files/uploads/2011/05/daibattlecode.jpg</a:t>
            </a:r>
            <a:r>
              <a:rPr lang="en-US" sz="1000" dirty="0" smtClean="0"/>
              <a:t> </a:t>
            </a:r>
            <a:endParaRPr lang="en-US" sz="1000" dirty="0"/>
          </a:p>
        </p:txBody>
      </p:sp>
      <p:pic>
        <p:nvPicPr>
          <p:cNvPr id="14950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05200" y="2133600"/>
            <a:ext cx="5494019" cy="3433762"/>
          </a:xfrm>
          <a:prstGeom prst="rect">
            <a:avLst/>
          </a:prstGeom>
          <a:noFill/>
          <a:ln w="9525">
            <a:noFill/>
            <a:miter lim="800000"/>
            <a:headEnd/>
            <a:tailEnd/>
          </a:ln>
          <a:effectLst/>
        </p:spPr>
      </p:pic>
      <p:sp>
        <p:nvSpPr>
          <p:cNvPr id="8" name="Rectangle 7"/>
          <p:cNvSpPr/>
          <p:nvPr/>
        </p:nvSpPr>
        <p:spPr>
          <a:xfrm>
            <a:off x="5257800" y="6400800"/>
            <a:ext cx="2036135" cy="246221"/>
          </a:xfrm>
          <a:prstGeom prst="rect">
            <a:avLst/>
          </a:prstGeom>
        </p:spPr>
        <p:txBody>
          <a:bodyPr wrap="none">
            <a:spAutoFit/>
          </a:bodyPr>
          <a:lstStyle/>
          <a:p>
            <a:r>
              <a:rPr lang="en-US" sz="1000" dirty="0" smtClean="0">
                <a:hlinkClick r:id="rId5"/>
              </a:rPr>
              <a:t>http://www.ultimategeneral.com/</a:t>
            </a:r>
            <a:r>
              <a:rPr lang="en-US" sz="1000" dirty="0" smtClean="0"/>
              <a:t> </a:t>
            </a:r>
            <a:endParaRPr lang="en-US" sz="1000" dirty="0"/>
          </a:p>
        </p:txBody>
      </p:sp>
      <p:pic>
        <p:nvPicPr>
          <p:cNvPr id="149508" name="Picture 4"/>
          <p:cNvPicPr>
            <a:picLocks noChangeAspect="1" noChangeArrowheads="1"/>
          </p:cNvPicPr>
          <p:nvPr/>
        </p:nvPicPr>
        <p:blipFill>
          <a:blip r:embed="rId6"/>
          <a:srcRect/>
          <a:stretch>
            <a:fillRect/>
          </a:stretch>
        </p:blipFill>
        <p:spPr bwMode="auto">
          <a:xfrm>
            <a:off x="381000" y="1524000"/>
            <a:ext cx="2771775" cy="1647825"/>
          </a:xfrm>
          <a:prstGeom prst="rect">
            <a:avLst/>
          </a:prstGeom>
          <a:noFill/>
          <a:ln w="9525">
            <a:noFill/>
            <a:miter lim="800000"/>
            <a:headEnd/>
            <a:tailEnd/>
          </a:ln>
          <a:effectLst/>
        </p:spPr>
      </p:pic>
      <p:sp>
        <p:nvSpPr>
          <p:cNvPr id="10" name="Rectangle 9"/>
          <p:cNvSpPr/>
          <p:nvPr/>
        </p:nvSpPr>
        <p:spPr>
          <a:xfrm>
            <a:off x="228600" y="6400800"/>
            <a:ext cx="4572000" cy="246221"/>
          </a:xfrm>
          <a:prstGeom prst="rect">
            <a:avLst/>
          </a:prstGeom>
        </p:spPr>
        <p:txBody>
          <a:bodyPr>
            <a:spAutoFit/>
          </a:bodyPr>
          <a:lstStyle/>
          <a:p>
            <a:r>
              <a:rPr lang="en-US" sz="1000" dirty="0" smtClean="0">
                <a:hlinkClick r:id="rId7"/>
              </a:rPr>
              <a:t>http://www3.ntu.edu.sg/home/aswtcai/projects.htm</a:t>
            </a:r>
            <a:r>
              <a:rPr lang="en-US" sz="1000" dirty="0" smtClean="0"/>
              <a:t> </a:t>
            </a:r>
            <a:endParaRPr lang="en-US" sz="1000" dirty="0"/>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en-US" sz="3200" dirty="0" smtClean="0"/>
              <a:t>Vision: Teams adaptively optimizing attack and defense… supported by real-time risk analytics</a:t>
            </a:r>
            <a:endParaRPr lang="en-US" sz="3200"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56</a:t>
            </a:fld>
            <a:endParaRPr lang="en-US"/>
          </a:p>
        </p:txBody>
      </p:sp>
      <p:pic>
        <p:nvPicPr>
          <p:cNvPr id="14745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209800"/>
            <a:ext cx="7065479" cy="3581400"/>
          </a:xfrm>
          <a:prstGeom prst="rect">
            <a:avLst/>
          </a:prstGeom>
          <a:noFill/>
          <a:ln w="9525">
            <a:noFill/>
            <a:miter lim="800000"/>
            <a:headEnd/>
            <a:tailEnd/>
          </a:ln>
          <a:effectLst/>
        </p:spPr>
      </p:pic>
      <p:sp>
        <p:nvSpPr>
          <p:cNvPr id="12" name="Rectangle 11"/>
          <p:cNvSpPr/>
          <p:nvPr/>
        </p:nvSpPr>
        <p:spPr>
          <a:xfrm>
            <a:off x="-76200" y="6172200"/>
            <a:ext cx="5867400" cy="246221"/>
          </a:xfrm>
          <a:prstGeom prst="rect">
            <a:avLst/>
          </a:prstGeom>
        </p:spPr>
        <p:txBody>
          <a:bodyPr wrap="square">
            <a:spAutoFit/>
          </a:bodyPr>
          <a:lstStyle/>
          <a:p>
            <a:r>
              <a:rPr lang="en-US" sz="1000" dirty="0" smtClean="0">
                <a:hlinkClick r:id="rId3"/>
              </a:rPr>
              <a:t>www.splashdamage.com/blog/1158/brand-new-execution-game-mode-test-weekend#.Vh1EGvldV8E</a:t>
            </a:r>
            <a:r>
              <a:rPr lang="en-US" sz="1000" dirty="0" smtClean="0"/>
              <a:t> </a:t>
            </a:r>
            <a:endParaRPr lang="en-US" sz="1000" dirty="0"/>
          </a:p>
        </p:txBody>
      </p:sp>
      <p:pic>
        <p:nvPicPr>
          <p:cNvPr id="14"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34000" y="3352800"/>
            <a:ext cx="3556000" cy="2667000"/>
          </a:xfrm>
          <a:prstGeom prst="rect">
            <a:avLst/>
          </a:prstGeom>
          <a:noFill/>
          <a:ln w="9525">
            <a:noFill/>
            <a:miter lim="800000"/>
            <a:headEnd/>
            <a:tailEnd/>
          </a:ln>
          <a:effectLst/>
        </p:spPr>
      </p:pic>
      <p:sp>
        <p:nvSpPr>
          <p:cNvPr id="15" name="Rectangle 14"/>
          <p:cNvSpPr/>
          <p:nvPr/>
        </p:nvSpPr>
        <p:spPr>
          <a:xfrm>
            <a:off x="5715000" y="6172200"/>
            <a:ext cx="3429000" cy="246221"/>
          </a:xfrm>
          <a:prstGeom prst="rect">
            <a:avLst/>
          </a:prstGeom>
        </p:spPr>
        <p:txBody>
          <a:bodyPr wrap="square">
            <a:spAutoFit/>
          </a:bodyPr>
          <a:lstStyle/>
          <a:p>
            <a:r>
              <a:rPr lang="en-US" sz="1000" dirty="0" smtClean="0">
                <a:hlinkClick r:id="rId5"/>
              </a:rPr>
              <a:t>https://en.wikipedia.org/wiki/Close_quarters_combat</a:t>
            </a:r>
            <a:r>
              <a:rPr lang="en-US" sz="1000" dirty="0" smtClean="0"/>
              <a:t> </a:t>
            </a:r>
            <a:endParaRPr lang="en-US" sz="1000" dirty="0"/>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Future: Trust autonomous agents for key tasks, such as sensing and responding to changes, seeking targets</a:t>
            </a:r>
            <a:endParaRPr lang="en-US" sz="3600"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57</a:t>
            </a:fld>
            <a:endParaRPr lang="en-US"/>
          </a:p>
        </p:txBody>
      </p:sp>
      <p:sp>
        <p:nvSpPr>
          <p:cNvPr id="6" name="Rectangle 5"/>
          <p:cNvSpPr/>
          <p:nvPr/>
        </p:nvSpPr>
        <p:spPr>
          <a:xfrm>
            <a:off x="228600" y="6400800"/>
            <a:ext cx="3581400" cy="246221"/>
          </a:xfrm>
          <a:prstGeom prst="rect">
            <a:avLst/>
          </a:prstGeom>
        </p:spPr>
        <p:txBody>
          <a:bodyPr wrap="square">
            <a:spAutoFit/>
          </a:bodyPr>
          <a:lstStyle/>
          <a:p>
            <a:r>
              <a:rPr lang="en-US" sz="1000" dirty="0" smtClean="0">
                <a:hlinkClick r:id="rId2"/>
              </a:rPr>
              <a:t>http://www.web.me.iastate.edu/sbhattac/group/pso.htm</a:t>
            </a:r>
            <a:r>
              <a:rPr lang="en-US" sz="1000" dirty="0" smtClean="0"/>
              <a:t> </a:t>
            </a:r>
            <a:endParaRPr lang="en-US" sz="1000" dirty="0"/>
          </a:p>
        </p:txBody>
      </p:sp>
      <p:pic>
        <p:nvPicPr>
          <p:cNvPr id="148484" name="Picture 4" descr="C:\Users\Christine\Desktop\--D Drive--\Papers14\tumblr_n0qtv48QDX1r9waklo3_400.gif"/>
          <p:cNvPicPr>
            <a:picLocks noChangeAspect="1" noChangeArrowheads="1" noCrop="1"/>
          </p:cNvPicPr>
          <p:nvPr/>
        </p:nvPicPr>
        <p:blipFill>
          <a:blip r:embed="rId3"/>
          <a:srcRect/>
          <a:stretch>
            <a:fillRect/>
          </a:stretch>
        </p:blipFill>
        <p:spPr bwMode="auto">
          <a:xfrm>
            <a:off x="4648200" y="2743200"/>
            <a:ext cx="4216400" cy="2371725"/>
          </a:xfrm>
          <a:prstGeom prst="rect">
            <a:avLst/>
          </a:prstGeom>
          <a:noFill/>
        </p:spPr>
      </p:pic>
      <p:sp>
        <p:nvSpPr>
          <p:cNvPr id="10" name="Rectangle 9"/>
          <p:cNvSpPr/>
          <p:nvPr/>
        </p:nvSpPr>
        <p:spPr>
          <a:xfrm>
            <a:off x="4343400" y="6096000"/>
            <a:ext cx="4572000" cy="400110"/>
          </a:xfrm>
          <a:prstGeom prst="rect">
            <a:avLst/>
          </a:prstGeom>
        </p:spPr>
        <p:txBody>
          <a:bodyPr>
            <a:spAutoFit/>
          </a:bodyPr>
          <a:lstStyle/>
          <a:p>
            <a:r>
              <a:rPr lang="en-US" sz="1000" dirty="0" smtClean="0">
                <a:hlinkClick r:id="rId4"/>
              </a:rPr>
              <a:t>https://www.reddit.com/r/starcitizen/comments/34excc/looking_at_missile_mechanics_and_locking/</a:t>
            </a:r>
            <a:r>
              <a:rPr lang="en-US" sz="1000" dirty="0" smtClean="0"/>
              <a:t> </a:t>
            </a:r>
            <a:endParaRPr lang="en-US" sz="1000" dirty="0"/>
          </a:p>
        </p:txBody>
      </p:sp>
      <p:sp>
        <p:nvSpPr>
          <p:cNvPr id="13" name="Rectangle 12"/>
          <p:cNvSpPr/>
          <p:nvPr/>
        </p:nvSpPr>
        <p:spPr>
          <a:xfrm>
            <a:off x="228600" y="5943600"/>
            <a:ext cx="3657600" cy="400110"/>
          </a:xfrm>
          <a:prstGeom prst="rect">
            <a:avLst/>
          </a:prstGeom>
        </p:spPr>
        <p:txBody>
          <a:bodyPr wrap="square">
            <a:spAutoFit/>
          </a:bodyPr>
          <a:lstStyle/>
          <a:p>
            <a:r>
              <a:rPr lang="en-US" sz="1000" dirty="0" smtClean="0">
                <a:hlinkClick r:id="rId5"/>
              </a:rPr>
              <a:t>http://www.gamasutra.com/view/feature/2484/using_particle_swarm_optimization_.php?print=1</a:t>
            </a:r>
            <a:r>
              <a:rPr lang="en-US" sz="1000" dirty="0" smtClean="0"/>
              <a:t> </a:t>
            </a:r>
            <a:endParaRPr lang="en-US" sz="1000" dirty="0"/>
          </a:p>
        </p:txBody>
      </p:sp>
      <p:pic>
        <p:nvPicPr>
          <p:cNvPr id="148486" name="Picture 6" descr="C:\Users\Christine\Desktop\--D Drive--\Papers14\random.gif"/>
          <p:cNvPicPr>
            <a:picLocks noChangeAspect="1" noChangeArrowheads="1" noCrop="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7200" y="2590800"/>
            <a:ext cx="3810000" cy="28575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analytics toolkit: Summary</a:t>
            </a:r>
            <a:endParaRPr lang="en-US" dirty="0"/>
          </a:p>
        </p:txBody>
      </p:sp>
      <p:sp>
        <p:nvSpPr>
          <p:cNvPr id="3" name="Content Placeholder 2"/>
          <p:cNvSpPr>
            <a:spLocks noGrp="1"/>
          </p:cNvSpPr>
          <p:nvPr>
            <p:ph idx="1"/>
          </p:nvPr>
        </p:nvSpPr>
        <p:spPr>
          <a:xfrm>
            <a:off x="228600" y="1600200"/>
            <a:ext cx="8915400" cy="4525963"/>
          </a:xfrm>
        </p:spPr>
        <p:txBody>
          <a:bodyPr/>
          <a:lstStyle/>
          <a:p>
            <a:pPr marL="514350" indent="-514350">
              <a:buFont typeface="+mj-lt"/>
              <a:buAutoNum type="arabicPeriod"/>
            </a:pPr>
            <a:r>
              <a:rPr lang="en-US" sz="2400" dirty="0" smtClean="0"/>
              <a:t>Descriptive analytics	</a:t>
            </a:r>
          </a:p>
          <a:p>
            <a:pPr marL="914400" lvl="1" indent="-514350"/>
            <a:r>
              <a:rPr lang="en-US" sz="1600" dirty="0" smtClean="0"/>
              <a:t>Change-point analysis, likelihood ratio		CPA</a:t>
            </a:r>
          </a:p>
          <a:p>
            <a:pPr marL="914400" lvl="1" indent="-514350"/>
            <a:r>
              <a:rPr lang="en-US" sz="1600" dirty="0" smtClean="0"/>
              <a:t>Machine learning , response surfaces		ML </a:t>
            </a:r>
            <a:r>
              <a:rPr lang="en-US" sz="1200" dirty="0" smtClean="0"/>
              <a:t>(LR, RF, GBM, SVM, ANN, KNN, etc.) </a:t>
            </a:r>
          </a:p>
          <a:p>
            <a:pPr marL="514350" indent="-514350">
              <a:buFont typeface="+mj-lt"/>
              <a:buAutoNum type="arabicPeriod"/>
            </a:pPr>
            <a:r>
              <a:rPr lang="en-US" sz="2400" dirty="0" smtClean="0"/>
              <a:t>Predictive analytics</a:t>
            </a:r>
          </a:p>
          <a:p>
            <a:pPr marL="914400" lvl="1" indent="-514350"/>
            <a:r>
              <a:rPr lang="en-US" sz="1600" dirty="0" smtClean="0"/>
              <a:t>Bayesian networks, dynamic BN		</a:t>
            </a:r>
            <a:r>
              <a:rPr lang="en-US" sz="1600" dirty="0" err="1" smtClean="0"/>
              <a:t>BN</a:t>
            </a:r>
            <a:r>
              <a:rPr lang="en-US" sz="1600" dirty="0" smtClean="0"/>
              <a:t>, DBN</a:t>
            </a:r>
          </a:p>
          <a:p>
            <a:pPr marL="914400" lvl="1" indent="-514350"/>
            <a:r>
              <a:rPr lang="en-US" sz="1600" dirty="0" smtClean="0"/>
              <a:t>Bayesian model averaging			BMA, ML</a:t>
            </a:r>
          </a:p>
          <a:p>
            <a:pPr marL="514350" indent="-514350">
              <a:buFont typeface="+mj-lt"/>
              <a:buAutoNum type="arabicPeriod"/>
            </a:pPr>
            <a:r>
              <a:rPr lang="en-US" sz="2400" dirty="0" smtClean="0"/>
              <a:t>Causal analytics &amp; principles</a:t>
            </a:r>
          </a:p>
          <a:p>
            <a:pPr marL="914400" lvl="1" indent="-514350"/>
            <a:r>
              <a:rPr lang="en-US" sz="1600" dirty="0" smtClean="0"/>
              <a:t>Causal BNs, systems dynamics (SD)		DAGs, SD simulation</a:t>
            </a:r>
          </a:p>
          <a:p>
            <a:pPr marL="914400" lvl="1" indent="-514350"/>
            <a:r>
              <a:rPr lang="en-US" sz="1600" dirty="0" smtClean="0"/>
              <a:t>Time series causation</a:t>
            </a:r>
          </a:p>
          <a:p>
            <a:pPr marL="514350" indent="-514350">
              <a:buFont typeface="+mj-lt"/>
              <a:buAutoNum type="arabicPeriod"/>
            </a:pPr>
            <a:r>
              <a:rPr lang="en-US" sz="2400" dirty="0" smtClean="0"/>
              <a:t>Prescriptive analytics:			</a:t>
            </a:r>
            <a:r>
              <a:rPr lang="en-US" sz="1600" dirty="0" smtClean="0"/>
              <a:t>IDs, simulation-optimization, robust </a:t>
            </a:r>
          </a:p>
          <a:p>
            <a:pPr marL="514350" indent="-514350">
              <a:buFont typeface="+mj-lt"/>
              <a:buAutoNum type="arabicPeriod"/>
            </a:pPr>
            <a:r>
              <a:rPr lang="en-US" sz="2400" dirty="0" smtClean="0"/>
              <a:t>Evaluation analytics:  			</a:t>
            </a:r>
            <a:r>
              <a:rPr lang="en-US" sz="1600" dirty="0" smtClean="0"/>
              <a:t>QE, credit assignment, attribution</a:t>
            </a:r>
          </a:p>
          <a:p>
            <a:pPr marL="514350" indent="-514350">
              <a:buFont typeface="+mj-lt"/>
              <a:buAutoNum type="arabicPeriod"/>
            </a:pPr>
            <a:r>
              <a:rPr lang="en-US" sz="2400" dirty="0" smtClean="0"/>
              <a:t>Learning analytics</a:t>
            </a:r>
          </a:p>
          <a:p>
            <a:pPr marL="914400" lvl="1" indent="-514350"/>
            <a:r>
              <a:rPr lang="en-US" sz="1600" dirty="0" smtClean="0"/>
              <a:t>Machine learning, </a:t>
            </a:r>
            <a:r>
              <a:rPr lang="en-US" sz="1600" dirty="0" err="1" smtClean="0"/>
              <a:t>superlearning</a:t>
            </a:r>
            <a:r>
              <a:rPr lang="en-US" sz="1600" dirty="0" smtClean="0"/>
              <a:t>		ML</a:t>
            </a:r>
          </a:p>
          <a:p>
            <a:pPr marL="914400" lvl="1" indent="-514350"/>
            <a:r>
              <a:rPr lang="en-US" sz="1600" dirty="0" smtClean="0"/>
              <a:t>Low-regret learning of decision rules		Collaborative learning</a:t>
            </a:r>
          </a:p>
          <a:p>
            <a:pPr marL="914400" lvl="1" indent="-514350"/>
            <a:endParaRPr lang="en-US" sz="2000" dirty="0" smtClean="0"/>
          </a:p>
          <a:p>
            <a:endParaRPr lang="en-US" sz="2400"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58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Applied risk analytics toolkit: Summary</a:t>
            </a:r>
            <a:endParaRPr lang="en-US" dirty="0"/>
          </a:p>
        </p:txBody>
      </p:sp>
      <p:sp>
        <p:nvSpPr>
          <p:cNvPr id="3" name="Content Placeholder 2"/>
          <p:cNvSpPr>
            <a:spLocks noGrp="1"/>
          </p:cNvSpPr>
          <p:nvPr>
            <p:ph idx="1"/>
          </p:nvPr>
        </p:nvSpPr>
        <p:spPr>
          <a:xfrm>
            <a:off x="457200" y="1722437"/>
            <a:ext cx="8686800" cy="4983163"/>
          </a:xfrm>
        </p:spPr>
        <p:txBody>
          <a:bodyPr/>
          <a:lstStyle/>
          <a:p>
            <a:pPr marL="514350" indent="-514350">
              <a:buNone/>
            </a:pPr>
            <a:r>
              <a:rPr lang="en-US" sz="2800" dirty="0" smtClean="0"/>
              <a:t>Reorientation: From solving well-posed problems to</a:t>
            </a:r>
          </a:p>
          <a:p>
            <a:pPr marL="514350" indent="-514350">
              <a:buNone/>
            </a:pPr>
            <a:r>
              <a:rPr lang="en-US" sz="2800" dirty="0" smtClean="0"/>
              <a:t>discovering how to act more effectively</a:t>
            </a:r>
          </a:p>
          <a:p>
            <a:pPr marL="514350" indent="-514350">
              <a:buFont typeface="+mj-lt"/>
              <a:buAutoNum type="arabicPeriod"/>
            </a:pPr>
            <a:r>
              <a:rPr lang="en-US" sz="2400" b="1" dirty="0"/>
              <a:t>Descriptive analytics: </a:t>
            </a:r>
            <a:r>
              <a:rPr lang="en-US" sz="2400" dirty="0"/>
              <a:t>What is?</a:t>
            </a:r>
          </a:p>
          <a:p>
            <a:pPr marL="514350" indent="-514350">
              <a:buFont typeface="+mj-lt"/>
              <a:buAutoNum type="arabicPeriod"/>
            </a:pPr>
            <a:r>
              <a:rPr lang="en-US" sz="2400" b="1" dirty="0"/>
              <a:t>Predictive analytics:  </a:t>
            </a:r>
            <a:r>
              <a:rPr lang="en-US" sz="2400" dirty="0"/>
              <a:t>What will be?</a:t>
            </a:r>
          </a:p>
          <a:p>
            <a:pPr marL="514350" indent="-514350">
              <a:buFont typeface="+mj-lt"/>
              <a:buAutoNum type="arabicPeriod"/>
            </a:pPr>
            <a:r>
              <a:rPr lang="en-US" sz="2400" b="1" dirty="0"/>
              <a:t>Causal analytics:  </a:t>
            </a:r>
            <a:r>
              <a:rPr lang="en-US" sz="2400" dirty="0"/>
              <a:t>What could be?  How to cause </a:t>
            </a:r>
            <a:r>
              <a:rPr lang="en-US" sz="2400" dirty="0" smtClean="0"/>
              <a:t>it?</a:t>
            </a:r>
          </a:p>
          <a:p>
            <a:pPr marL="514350" indent="-514350">
              <a:buFont typeface="+mj-lt"/>
              <a:buAutoNum type="arabicPeriod"/>
            </a:pPr>
            <a:r>
              <a:rPr lang="en-US" sz="2400" b="1" dirty="0" smtClean="0"/>
              <a:t>Prescriptive </a:t>
            </a:r>
            <a:r>
              <a:rPr lang="en-US" sz="2400" b="1" dirty="0"/>
              <a:t>analytics:  </a:t>
            </a:r>
            <a:r>
              <a:rPr lang="en-US" sz="2400" dirty="0"/>
              <a:t>What to do next?</a:t>
            </a:r>
          </a:p>
          <a:p>
            <a:pPr marL="514350" indent="-514350">
              <a:buFont typeface="+mj-lt"/>
              <a:buAutoNum type="arabicPeriod"/>
            </a:pPr>
            <a:r>
              <a:rPr lang="en-US" sz="2400" b="1" dirty="0"/>
              <a:t>Evaluation analytics:  </a:t>
            </a:r>
            <a:r>
              <a:rPr lang="en-US" sz="2400" dirty="0"/>
              <a:t>How well is it working/did it work?  What was the effect?</a:t>
            </a:r>
          </a:p>
          <a:p>
            <a:pPr marL="514350" indent="-514350">
              <a:buFont typeface="+mj-lt"/>
              <a:buAutoNum type="arabicPeriod"/>
            </a:pPr>
            <a:r>
              <a:rPr lang="en-US" sz="2400" b="1" dirty="0"/>
              <a:t>Learning analytics:  </a:t>
            </a:r>
            <a:r>
              <a:rPr lang="en-US" sz="2400" dirty="0"/>
              <a:t>How to do better?</a:t>
            </a:r>
          </a:p>
          <a:p>
            <a:pPr marL="514350" indent="-514350">
              <a:buFont typeface="+mj-lt"/>
              <a:buAutoNum type="arabicPeriod"/>
            </a:pPr>
            <a:r>
              <a:rPr lang="en-US" sz="2400" b="1" dirty="0" smtClean="0"/>
              <a:t>Collaboration:  </a:t>
            </a:r>
            <a:r>
              <a:rPr lang="en-US" sz="2400" dirty="0" smtClean="0"/>
              <a:t>How to do better together?</a:t>
            </a:r>
          </a:p>
          <a:p>
            <a:endParaRPr lang="en-US"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59</a:t>
            </a:fld>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Decisions with unknown models</a:t>
            </a:r>
            <a:endParaRPr lang="en-US" dirty="0"/>
          </a:p>
        </p:txBody>
      </p:sp>
      <p:sp>
        <p:nvSpPr>
          <p:cNvPr id="3" name="Content Placeholder 2"/>
          <p:cNvSpPr>
            <a:spLocks noGrp="1"/>
          </p:cNvSpPr>
          <p:nvPr>
            <p:ph idx="1"/>
          </p:nvPr>
        </p:nvSpPr>
        <p:spPr>
          <a:xfrm>
            <a:off x="152400" y="1447800"/>
            <a:ext cx="8839200" cy="4678363"/>
          </a:xfrm>
        </p:spPr>
        <p:txBody>
          <a:bodyPr/>
          <a:lstStyle/>
          <a:p>
            <a:r>
              <a:rPr lang="en-US" dirty="0" smtClean="0"/>
              <a:t>Learn </a:t>
            </a:r>
            <a:r>
              <a:rPr lang="en-US" i="1" dirty="0" smtClean="0"/>
              <a:t>causal model(s) </a:t>
            </a:r>
            <a:r>
              <a:rPr lang="en-US" dirty="0" smtClean="0"/>
              <a:t>from data/experience, then use them to optimize decisions</a:t>
            </a:r>
          </a:p>
          <a:p>
            <a:pPr lvl="1"/>
            <a:r>
              <a:rPr lang="en-US" sz="2400" dirty="0" smtClean="0"/>
              <a:t>Design of experiments (DOE)</a:t>
            </a:r>
          </a:p>
          <a:p>
            <a:pPr lvl="1"/>
            <a:r>
              <a:rPr lang="en-US" sz="2400" dirty="0" smtClean="0"/>
              <a:t>Randomized control trials (RCTs) and practical PCTs</a:t>
            </a:r>
          </a:p>
          <a:p>
            <a:pPr lvl="1"/>
            <a:r>
              <a:rPr lang="en-US" sz="2400" dirty="0" smtClean="0"/>
              <a:t>Learn from natural experiments, quasi-experiments</a:t>
            </a:r>
          </a:p>
          <a:p>
            <a:r>
              <a:rPr lang="en-US" dirty="0" smtClean="0"/>
              <a:t>Learn </a:t>
            </a:r>
            <a:r>
              <a:rPr lang="en-US" i="1" dirty="0" smtClean="0"/>
              <a:t>decision rules </a:t>
            </a:r>
            <a:r>
              <a:rPr lang="en-US" dirty="0" smtClean="0"/>
              <a:t>from data</a:t>
            </a:r>
          </a:p>
          <a:p>
            <a:pPr lvl="1"/>
            <a:r>
              <a:rPr lang="en-US" sz="2400" dirty="0" smtClean="0"/>
              <a:t>Adaptive learning: trial and error, low-regret learning</a:t>
            </a:r>
          </a:p>
          <a:p>
            <a:r>
              <a:rPr lang="en-US" dirty="0" smtClean="0"/>
              <a:t>Robust optimization</a:t>
            </a:r>
          </a:p>
          <a:p>
            <a:pPr lvl="1"/>
            <a:r>
              <a:rPr lang="en-US" sz="2400" dirty="0" smtClean="0"/>
              <a:t>Find decisions that perform well no matter how uncertainties are resolved</a:t>
            </a:r>
            <a:endParaRPr lang="en-US" sz="2400"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6</a:t>
            </a:fld>
            <a:endParaRPr lang="en-US"/>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583362"/>
          </a:xfrm>
        </p:spPr>
        <p:txBody>
          <a:bodyPr/>
          <a:lstStyle/>
          <a:p>
            <a:r>
              <a:rPr lang="en-US" dirty="0" smtClean="0"/>
              <a:t>Thanks!</a:t>
            </a:r>
            <a:br>
              <a:rPr lang="en-US" dirty="0" smtClean="0"/>
            </a:br>
            <a:r>
              <a:rPr lang="en-US" dirty="0" smtClean="0"/>
              <a:t/>
            </a:r>
            <a:br>
              <a:rPr lang="en-US" dirty="0" smtClean="0"/>
            </a:br>
            <a:r>
              <a:rPr lang="en-US" dirty="0" smtClean="0"/>
              <a:t>Questions?</a:t>
            </a:r>
            <a:endParaRPr lang="en-US"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60</a:t>
            </a:fld>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Applied risk analytics toolkit: Toward more practical analytics</a:t>
            </a:r>
            <a:endParaRPr lang="en-US" dirty="0"/>
          </a:p>
        </p:txBody>
      </p:sp>
      <p:sp>
        <p:nvSpPr>
          <p:cNvPr id="3" name="Content Placeholder 2"/>
          <p:cNvSpPr>
            <a:spLocks noGrp="1"/>
          </p:cNvSpPr>
          <p:nvPr>
            <p:ph idx="1"/>
          </p:nvPr>
        </p:nvSpPr>
        <p:spPr>
          <a:xfrm>
            <a:off x="457200" y="1905000"/>
            <a:ext cx="8458200" cy="4525963"/>
          </a:xfrm>
        </p:spPr>
        <p:txBody>
          <a:bodyPr/>
          <a:lstStyle/>
          <a:p>
            <a:pPr marL="514350" indent="-514350">
              <a:buNone/>
            </a:pPr>
            <a:r>
              <a:rPr lang="en-US" sz="2800" dirty="0" smtClean="0"/>
              <a:t>Goal: Discover how to act more effectively</a:t>
            </a:r>
          </a:p>
          <a:p>
            <a:pPr marL="514350" indent="-514350">
              <a:buFont typeface="+mj-lt"/>
              <a:buAutoNum type="arabicPeriod"/>
            </a:pPr>
            <a:r>
              <a:rPr lang="en-US" sz="2800" b="1" dirty="0" smtClean="0"/>
              <a:t>Descriptive analytics: </a:t>
            </a:r>
            <a:r>
              <a:rPr lang="en-US" sz="2800" dirty="0" smtClean="0"/>
              <a:t>What’s happening?</a:t>
            </a:r>
          </a:p>
          <a:p>
            <a:pPr marL="514350" indent="-514350">
              <a:buFont typeface="+mj-lt"/>
              <a:buAutoNum type="arabicPeriod"/>
            </a:pPr>
            <a:r>
              <a:rPr lang="en-US" sz="2800" b="1" dirty="0" smtClean="0"/>
              <a:t>Predictive analytics:  </a:t>
            </a:r>
            <a:r>
              <a:rPr lang="en-US" sz="2800" dirty="0" smtClean="0"/>
              <a:t>What’s coming next?</a:t>
            </a:r>
          </a:p>
          <a:p>
            <a:pPr marL="514350" indent="-514350">
              <a:buFont typeface="+mj-lt"/>
              <a:buAutoNum type="arabicPeriod"/>
            </a:pPr>
            <a:r>
              <a:rPr lang="en-US" sz="2800" b="1" dirty="0" smtClean="0"/>
              <a:t>Causal analytics:  </a:t>
            </a:r>
            <a:r>
              <a:rPr lang="en-US" sz="2800" dirty="0" smtClean="0"/>
              <a:t>What can we do about it?</a:t>
            </a:r>
          </a:p>
          <a:p>
            <a:pPr marL="514350" indent="-514350">
              <a:buFont typeface="+mj-lt"/>
              <a:buAutoNum type="arabicPeriod"/>
            </a:pPr>
            <a:r>
              <a:rPr lang="en-US" sz="2800" b="1" dirty="0" smtClean="0"/>
              <a:t>Prescriptive analytics:  </a:t>
            </a:r>
            <a:r>
              <a:rPr lang="en-US" sz="2800" dirty="0" smtClean="0"/>
              <a:t>What should we do?</a:t>
            </a:r>
          </a:p>
          <a:p>
            <a:pPr marL="514350" indent="-514350">
              <a:buFont typeface="+mj-lt"/>
              <a:buAutoNum type="arabicPeriod"/>
            </a:pPr>
            <a:r>
              <a:rPr lang="en-US" sz="2800" b="1" dirty="0" smtClean="0"/>
              <a:t>Evaluation analytics:  </a:t>
            </a:r>
            <a:r>
              <a:rPr lang="en-US" sz="2800" dirty="0" smtClean="0"/>
              <a:t>How well is it working?  </a:t>
            </a:r>
          </a:p>
          <a:p>
            <a:pPr marL="514350" indent="-514350">
              <a:buFont typeface="+mj-lt"/>
              <a:buAutoNum type="arabicPeriod"/>
            </a:pPr>
            <a:r>
              <a:rPr lang="en-US" sz="2800" b="1" dirty="0" smtClean="0"/>
              <a:t>Learning analytics:  </a:t>
            </a:r>
            <a:r>
              <a:rPr lang="en-US" sz="2800" dirty="0" smtClean="0"/>
              <a:t>How to do better?</a:t>
            </a:r>
          </a:p>
          <a:p>
            <a:pPr marL="514350" indent="-514350">
              <a:buFont typeface="+mj-lt"/>
              <a:buAutoNum type="arabicPeriod"/>
            </a:pPr>
            <a:r>
              <a:rPr lang="en-US" sz="2800" b="1" dirty="0" smtClean="0"/>
              <a:t>Collaboration:  </a:t>
            </a:r>
            <a:r>
              <a:rPr lang="en-US" sz="2800" dirty="0" smtClean="0"/>
              <a:t>How to do better together?</a:t>
            </a:r>
          </a:p>
          <a:p>
            <a:endParaRPr lang="en-US"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7</a:t>
            </a:fld>
            <a:endParaRPr lang="en-US"/>
          </a:p>
        </p:txBody>
      </p:sp>
    </p:spTree>
    <p:extLst>
      <p:ext uri="{BB962C8B-B14F-4D97-AF65-F5344CB8AC3E}">
        <p14:creationId xmlns:p14="http://schemas.microsoft.com/office/powerpoint/2010/main" val="26029610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Descriptive analytics: </a:t>
            </a:r>
            <a:br>
              <a:rPr lang="en-US" dirty="0" smtClean="0"/>
            </a:br>
            <a:r>
              <a:rPr lang="en-US" dirty="0" smtClean="0"/>
              <a:t>What’s going on?</a:t>
            </a:r>
            <a:endParaRPr lang="en-US" dirty="0"/>
          </a:p>
        </p:txBody>
      </p:sp>
      <p:sp>
        <p:nvSpPr>
          <p:cNvPr id="3" name="Content Placeholder 2"/>
          <p:cNvSpPr>
            <a:spLocks noGrp="1"/>
          </p:cNvSpPr>
          <p:nvPr>
            <p:ph idx="1"/>
          </p:nvPr>
        </p:nvSpPr>
        <p:spPr/>
        <p:txBody>
          <a:bodyPr/>
          <a:lstStyle/>
          <a:p>
            <a:r>
              <a:rPr lang="en-US" dirty="0" smtClean="0"/>
              <a:t>What is the current situation? </a:t>
            </a:r>
          </a:p>
          <a:p>
            <a:pPr lvl="1"/>
            <a:r>
              <a:rPr lang="en-US" dirty="0" smtClean="0"/>
              <a:t>Attribution: How many people per year are being killed (or harmed) by X?</a:t>
            </a:r>
          </a:p>
          <a:p>
            <a:pPr lvl="2"/>
            <a:r>
              <a:rPr lang="en-US" dirty="0" smtClean="0"/>
              <a:t>Causes are often unobserved or uncertain</a:t>
            </a:r>
          </a:p>
          <a:p>
            <a:r>
              <a:rPr lang="en-US" dirty="0" smtClean="0"/>
              <a:t>What has changed recently?  (Why?)</a:t>
            </a:r>
          </a:p>
          <a:p>
            <a:pPr lvl="1"/>
            <a:r>
              <a:rPr lang="en-US" dirty="0" smtClean="0"/>
              <a:t>Example:  More extreme event reports caused by real change or by media?</a:t>
            </a:r>
          </a:p>
          <a:p>
            <a:pPr lvl="1"/>
            <a:r>
              <a:rPr lang="en-US" dirty="0" smtClean="0"/>
              <a:t>Change-point analysis (CPA) algorithms</a:t>
            </a:r>
          </a:p>
          <a:p>
            <a:r>
              <a:rPr lang="en-US" dirty="0" smtClean="0"/>
              <a:t>What should we worry about?</a:t>
            </a:r>
          </a:p>
          <a:p>
            <a:pPr lvl="1"/>
            <a:r>
              <a:rPr lang="en-US" dirty="0" smtClean="0"/>
              <a:t>How is this year’s flu season shaping up?</a:t>
            </a:r>
            <a:endParaRPr lang="en-US" dirty="0"/>
          </a:p>
        </p:txBody>
      </p:sp>
      <p:sp>
        <p:nvSpPr>
          <p:cNvPr id="4" name="Slide Number Placeholder 3"/>
          <p:cNvSpPr>
            <a:spLocks noGrp="1"/>
          </p:cNvSpPr>
          <p:nvPr>
            <p:ph type="sldNum" sz="quarter" idx="12"/>
          </p:nvPr>
        </p:nvSpPr>
        <p:spPr/>
        <p:txBody>
          <a:bodyPr/>
          <a:lstStyle/>
          <a:p>
            <a:pPr>
              <a:defRPr/>
            </a:pPr>
            <a:fld id="{D4FDAE13-4370-443B-B5C5-6C424D13B38D}" type="slidenum">
              <a:rPr lang="en-US" smtClean="0"/>
              <a:pPr>
                <a:defRPr/>
              </a:pPr>
              <a:t>8</a:t>
            </a:fld>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dirty="0" smtClean="0"/>
              <a:t>Causal Analytics Toolkit (CAT) software </a:t>
            </a:r>
            <a:r>
              <a:rPr lang="en-US" smtClean="0"/>
              <a:t>facilitates analysis</a:t>
            </a:r>
            <a:endParaRPr lang="en-US" dirty="0"/>
          </a:p>
        </p:txBody>
      </p:sp>
      <p:sp>
        <p:nvSpPr>
          <p:cNvPr id="4" name="Slide Number Placeholder 3"/>
          <p:cNvSpPr>
            <a:spLocks noGrp="1"/>
          </p:cNvSpPr>
          <p:nvPr>
            <p:ph type="sldNum" sz="quarter" idx="12"/>
          </p:nvPr>
        </p:nvSpPr>
        <p:spPr/>
        <p:txBody>
          <a:bodyPr/>
          <a:lstStyle/>
          <a:p>
            <a:fld id="{4943CC3D-7DD1-40E7-B4AE-B494B48C9BBD}" type="slidenum">
              <a:rPr lang="en-US" smtClean="0"/>
              <a:pPr/>
              <a:t>9</a:t>
            </a:fld>
            <a:endParaRPr lang="en-US"/>
          </a:p>
        </p:txBody>
      </p:sp>
      <p:pic>
        <p:nvPicPr>
          <p:cNvPr id="5" name="Picture 1"/>
          <p:cNvPicPr>
            <a:picLocks noChangeAspect="1" noChangeArrowheads="1"/>
          </p:cNvPicPr>
          <p:nvPr/>
        </p:nvPicPr>
        <p:blipFill>
          <a:blip r:embed="rId2"/>
          <a:srcRect/>
          <a:stretch>
            <a:fillRect/>
          </a:stretch>
        </p:blipFill>
        <p:spPr bwMode="auto">
          <a:xfrm>
            <a:off x="381000" y="4648200"/>
            <a:ext cx="8511542" cy="1066800"/>
          </a:xfrm>
          <a:prstGeom prst="rect">
            <a:avLst/>
          </a:prstGeom>
          <a:noFill/>
          <a:ln w="9525">
            <a:noFill/>
            <a:miter lim="800000"/>
            <a:headEnd/>
            <a:tailEnd/>
          </a:ln>
          <a:effectLst/>
        </p:spPr>
      </p:pic>
      <p:sp>
        <p:nvSpPr>
          <p:cNvPr id="6" name="Oval 5"/>
          <p:cNvSpPr/>
          <p:nvPr/>
        </p:nvSpPr>
        <p:spPr>
          <a:xfrm>
            <a:off x="1219200" y="5486400"/>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53794</TotalTime>
  <Words>2971</Words>
  <Application>Microsoft Macintosh PowerPoint</Application>
  <PresentationFormat>On-screen Show (4:3)</PresentationFormat>
  <Paragraphs>411</Paragraphs>
  <Slides>60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Office Theme</vt:lpstr>
      <vt:lpstr>Document</vt:lpstr>
      <vt:lpstr>Applied Risk Analytics: Making Advanced Analytics More Useful</vt:lpstr>
      <vt:lpstr>Traditional prescriptive analytics</vt:lpstr>
      <vt:lpstr>In slightly more detail…</vt:lpstr>
      <vt:lpstr>Challenges</vt:lpstr>
      <vt:lpstr>Causal analysis challenge</vt:lpstr>
      <vt:lpstr>Decisions with unknown models</vt:lpstr>
      <vt:lpstr>Applied risk analytics toolkit: Toward more practical analytics</vt:lpstr>
      <vt:lpstr>Descriptive analytics:  What’s going on?</vt:lpstr>
      <vt:lpstr>Causal Analytics Toolkit (CAT) software facilitates analysis</vt:lpstr>
      <vt:lpstr>CAT uses data in Excel</vt:lpstr>
      <vt:lpstr>Using CAT to examine associations: Plotting the data</vt:lpstr>
      <vt:lpstr>Using CAT to examine associations: Plotting more data</vt:lpstr>
      <vt:lpstr>Standard machine learning (ML) tools for descriptive analytics</vt:lpstr>
      <vt:lpstr>Example: How quickly can a change be detected/used for planning?</vt:lpstr>
      <vt:lpstr>PowerPoint Presentation</vt:lpstr>
      <vt:lpstr>Output from simple likelihood-based CPA algorithm</vt:lpstr>
      <vt:lpstr>Algorithms for finding what has changed</vt:lpstr>
      <vt:lpstr>Predictive analytics</vt:lpstr>
      <vt:lpstr>Example: Forecasting flu cases How many, how soon, for how long?</vt:lpstr>
      <vt:lpstr>Predictive analytics challenge: Different models make different predictions for case 7</vt:lpstr>
      <vt:lpstr>Predictive analytics techniques</vt:lpstr>
      <vt:lpstr>BN learning</vt:lpstr>
      <vt:lpstr>Breakthroughs in predictive analytics</vt:lpstr>
      <vt:lpstr>Causal analytics</vt:lpstr>
      <vt:lpstr>Causal analytics techniques</vt:lpstr>
      <vt:lpstr>Example: Ambiguous associations undermine causal predictions</vt:lpstr>
      <vt:lpstr>Example: Ambiguous associations undermine causal predictions</vt:lpstr>
      <vt:lpstr>Implications</vt:lpstr>
      <vt:lpstr>Basic ideas of Causal Analytics</vt:lpstr>
      <vt:lpstr>Run BN structure discovery algorithms</vt:lpstr>
      <vt:lpstr>Confirm or refute/refine BN structure with additional non-parametric tests</vt:lpstr>
      <vt:lpstr>Confirm or refute/refine BN structure with additional non-parametric tests</vt:lpstr>
      <vt:lpstr>Discovering DAG structure resolves ambiguous associations</vt:lpstr>
      <vt:lpstr>Quantify direct causal relations </vt:lpstr>
      <vt:lpstr>Validate quantified C-R relations in hold-out sample</vt:lpstr>
      <vt:lpstr>Summary of CAT’s causal analytics</vt:lpstr>
      <vt:lpstr>Systems dynamics simulations</vt:lpstr>
      <vt:lpstr>Systems dynamics model structure reveals key loops to break</vt:lpstr>
      <vt:lpstr>Prescriptive analytics</vt:lpstr>
      <vt:lpstr>Optimize changes in controllable inputs, given Pr(c | x) and u(c)</vt:lpstr>
      <vt:lpstr>Algorithms for optimizing actions</vt:lpstr>
      <vt:lpstr>Example: Influence diagram for policy decision support</vt:lpstr>
      <vt:lpstr>Simulation-optimization example</vt:lpstr>
      <vt:lpstr>Sequential multiple assignment randomized trial (SMART) design</vt:lpstr>
      <vt:lpstr>Evaluation analytics:  How well are policies working?</vt:lpstr>
      <vt:lpstr>How did U.K. National Institute for Health and Clinical Excellence (NICE) recommendation of complete cessation of antibiotic prophylaxis for prevention of infective endocarditis in March, 2008 affect incidence of infective endocarditis?</vt:lpstr>
      <vt:lpstr>Different models yield different conclusions. So, how to deal with model uncertainty?   </vt:lpstr>
      <vt:lpstr>Nonlinear models complicate inference of intervention effects</vt:lpstr>
      <vt:lpstr>Algorithms for evaluating effects of combinations of factors</vt:lpstr>
      <vt:lpstr>Learning analytics</vt:lpstr>
      <vt:lpstr>Collaborative risk analytics: Multiple interacting learning agents</vt:lpstr>
      <vt:lpstr>Collaborative risk analytics</vt:lpstr>
      <vt:lpstr>Collaborative risk analytics:  Games as labs for distributed AI</vt:lpstr>
      <vt:lpstr>Future: Competing teams learning to optimize and coordinate  attack and defense in real time</vt:lpstr>
      <vt:lpstr>Near future: Distributed AI support for battle teams on increasing spatial scales</vt:lpstr>
      <vt:lpstr>Vision: Teams adaptively optimizing attack and defense… supported by real-time risk analytics</vt:lpstr>
      <vt:lpstr>Future: Trust autonomous agents for key tasks, such as sensing and responding to changes, seeking targets</vt:lpstr>
      <vt:lpstr>Risk analytics toolkit: Summary</vt:lpstr>
      <vt:lpstr>Applied risk analytics toolkit: Summary</vt:lpstr>
      <vt:lpstr>Thanks!  Questions?</vt:lpstr>
    </vt:vector>
  </TitlesOfParts>
  <Company>Sony Electronics,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 Air Act Benefits</dc:title>
  <dc:creator>Tony</dc:creator>
  <cp:lastModifiedBy>ryan stuart</cp:lastModifiedBy>
  <cp:revision>1392</cp:revision>
  <dcterms:created xsi:type="dcterms:W3CDTF">2011-04-22T05:39:06Z</dcterms:created>
  <dcterms:modified xsi:type="dcterms:W3CDTF">2016-08-11T16:43:16Z</dcterms:modified>
</cp:coreProperties>
</file>